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72" r:id="rId3"/>
    <p:sldId id="263" r:id="rId4"/>
    <p:sldId id="264" r:id="rId5"/>
    <p:sldId id="265" r:id="rId6"/>
    <p:sldId id="266" r:id="rId7"/>
    <p:sldId id="267" r:id="rId8"/>
    <p:sldId id="268" r:id="rId9"/>
    <p:sldId id="269" r:id="rId10"/>
    <p:sldId id="270" r:id="rId11"/>
    <p:sldId id="27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ain Kusel" initials="IK" lastIdx="1" clrIdx="0">
    <p:extLst>
      <p:ext uri="{19B8F6BF-5375-455C-9EA6-DF929625EA0E}">
        <p15:presenceInfo xmlns:p15="http://schemas.microsoft.com/office/powerpoint/2012/main" userId="S::Iain.Kusel@sword-group.com::94b6b0af-d147-464f-a563-ec3ec4a4156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930" autoAdjust="0"/>
    <p:restoredTop sz="52963" autoAdjust="0"/>
  </p:normalViewPr>
  <p:slideViewPr>
    <p:cSldViewPr snapToGrid="0">
      <p:cViewPr varScale="1">
        <p:scale>
          <a:sx n="37" d="100"/>
          <a:sy n="37" d="100"/>
        </p:scale>
        <p:origin x="1236" y="48"/>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4B6A9-F505-4FAE-B0A3-BF3979D61EB1}" type="datetimeFigureOut">
              <a:rPr lang="en-GB" smtClean="0"/>
              <a:t>06/11/2019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8A3C46-5C86-43C1-B84F-65ABCCC11C98}" type="slidenum">
              <a:rPr lang="en-GB" smtClean="0"/>
              <a:t>‹#›</a:t>
            </a:fld>
            <a:endParaRPr lang="en-GB" dirty="0"/>
          </a:p>
        </p:txBody>
      </p:sp>
    </p:spTree>
    <p:extLst>
      <p:ext uri="{BB962C8B-B14F-4D97-AF65-F5344CB8AC3E}">
        <p14:creationId xmlns:p14="http://schemas.microsoft.com/office/powerpoint/2010/main" val="2400472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presentation is an introduction the computational models specified in Chapters 3 and 5 of the monograph.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These are the heuristic, transitional, principled and ordinal models. </a:t>
            </a: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a:t>
            </a:fld>
            <a:endParaRPr lang="en-GB" dirty="0"/>
          </a:p>
        </p:txBody>
      </p:sp>
    </p:spTree>
    <p:extLst>
      <p:ext uri="{BB962C8B-B14F-4D97-AF65-F5344CB8AC3E}">
        <p14:creationId xmlns:p14="http://schemas.microsoft.com/office/powerpoint/2010/main" val="4103204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monograph citation is included here. </a:t>
            </a: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2</a:t>
            </a:fld>
            <a:endParaRPr lang="en-GB" dirty="0"/>
          </a:p>
        </p:txBody>
      </p:sp>
    </p:spTree>
    <p:extLst>
      <p:ext uri="{BB962C8B-B14F-4D97-AF65-F5344CB8AC3E}">
        <p14:creationId xmlns:p14="http://schemas.microsoft.com/office/powerpoint/2010/main" val="2083203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models in the paper aim to get ‘inside the head’ of the child as they learn to seriate. </a:t>
            </a:r>
          </a:p>
          <a:p>
            <a:endParaRPr lang="en-GB" dirty="0"/>
          </a:p>
          <a:p>
            <a:pPr marL="171450" indent="-171450">
              <a:buFont typeface="Arial" panose="020B0604020202020204" pitchFamily="34" charset="0"/>
              <a:buChar char="•"/>
            </a:pPr>
            <a:r>
              <a:rPr lang="en-GB" dirty="0"/>
              <a:t>As shown in the diagram, the models all consist of a simulated agent interacting with a simulated task array.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agent has a working memory (WM) buffer, a long-term memory (LTM) data store, and some design constraints.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It can perceive, buffer information, learn representations and act in an ongoing simulation cycle. </a:t>
            </a:r>
          </a:p>
        </p:txBody>
      </p:sp>
      <p:sp>
        <p:nvSpPr>
          <p:cNvPr id="4" name="Slide Number Placeholder 3"/>
          <p:cNvSpPr>
            <a:spLocks noGrp="1"/>
          </p:cNvSpPr>
          <p:nvPr>
            <p:ph type="sldNum" sz="quarter" idx="5"/>
          </p:nvPr>
        </p:nvSpPr>
        <p:spPr/>
        <p:txBody>
          <a:bodyPr/>
          <a:lstStyle/>
          <a:p>
            <a:fld id="{F68A3C46-5C86-43C1-B84F-65ABCCC11C98}" type="slidenum">
              <a:rPr lang="en-GB" smtClean="0"/>
              <a:t>3</a:t>
            </a:fld>
            <a:endParaRPr lang="en-GB" dirty="0"/>
          </a:p>
        </p:txBody>
      </p:sp>
    </p:spTree>
    <p:extLst>
      <p:ext uri="{BB962C8B-B14F-4D97-AF65-F5344CB8AC3E}">
        <p14:creationId xmlns:p14="http://schemas.microsoft.com/office/powerpoint/2010/main" val="22372927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agent can be considered to have an empty WM and LTM, prior to any exposure to information in the task environment.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This diagram represents the absence by NULL values in agent and environment.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4</a:t>
            </a:fld>
            <a:endParaRPr lang="en-GB" dirty="0"/>
          </a:p>
        </p:txBody>
      </p:sp>
    </p:spTree>
    <p:extLst>
      <p:ext uri="{BB962C8B-B14F-4D97-AF65-F5344CB8AC3E}">
        <p14:creationId xmlns:p14="http://schemas.microsoft.com/office/powerpoint/2010/main" val="3894205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On 1</a:t>
            </a:r>
            <a:r>
              <a:rPr lang="en-US" baseline="30000" dirty="0"/>
              <a:t>st</a:t>
            </a:r>
            <a:r>
              <a:rPr lang="en-US" dirty="0"/>
              <a:t> exposure to a set of stimuli, the immature agent uses its design constraints to parse what it sees.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It starts off with a very fuzzy concept of different size relations (BIG and SMALL relations only).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An evolving rank of Beta distributions in LTM makes this fuzzy concept more concrete over task time.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illustrated in the diagram, on being presented with a set of stimuli to sequence, the agent: </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Detects the </a:t>
            </a:r>
            <a:r>
              <a:rPr lang="en-US" dirty="0"/>
              <a:t>perceived</a:t>
            </a:r>
            <a:r>
              <a:rPr lang="en-GB" dirty="0"/>
              <a:t> size differences between the initial reference point and each set element;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Stores these size differences in WM;</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Initiates an LTM representation via a </a:t>
            </a:r>
            <a:r>
              <a:rPr lang="en-US" dirty="0"/>
              <a:t>set of </a:t>
            </a:r>
            <a:r>
              <a:rPr lang="en-US" i="0" dirty="0"/>
              <a:t>Beta</a:t>
            </a:r>
            <a:r>
              <a:rPr lang="en-US" dirty="0"/>
              <a:t> distributions, with small biases towards each end.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5</a:t>
            </a:fld>
            <a:endParaRPr lang="en-GB" dirty="0"/>
          </a:p>
        </p:txBody>
      </p:sp>
    </p:spTree>
    <p:extLst>
      <p:ext uri="{BB962C8B-B14F-4D97-AF65-F5344CB8AC3E}">
        <p14:creationId xmlns:p14="http://schemas.microsoft.com/office/powerpoint/2010/main" val="2926678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illustrated in the diagram, on completing a scan of the set, the agent: </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Scores the stimuli using an equation that combines WM and LTM values;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Assigns each stimulus a probability value, which collectively sum to 1;</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Assigns a winning stimulus from a set of probabilities (as indicated by the green cell);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If an error is made (as indicated by the red cells), the agent tries again until the right stimulus is selected.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6</a:t>
            </a:fld>
            <a:endParaRPr lang="en-GB" dirty="0"/>
          </a:p>
        </p:txBody>
      </p:sp>
    </p:spTree>
    <p:extLst>
      <p:ext uri="{BB962C8B-B14F-4D97-AF65-F5344CB8AC3E}">
        <p14:creationId xmlns:p14="http://schemas.microsoft.com/office/powerpoint/2010/main" val="3187014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illustrated in the diagram, on selecting the winning set element, the agent: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Inhibits the selected stimulus from further selection;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Updates the Beta distributions to a stronger rank.</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immature agent’s WM cannot maintain the set of perceived differences.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On stimulus selection, these size differences are 'knocked out' of WM on action selection.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assumption is that the immature agent has a weak WM.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However, it’s WM can maintain an inhibition tag against the stimuli selected. </a:t>
            </a:r>
          </a:p>
        </p:txBody>
      </p:sp>
      <p:sp>
        <p:nvSpPr>
          <p:cNvPr id="4" name="Slide Number Placeholder 3"/>
          <p:cNvSpPr>
            <a:spLocks noGrp="1"/>
          </p:cNvSpPr>
          <p:nvPr>
            <p:ph type="sldNum" sz="quarter" idx="5"/>
          </p:nvPr>
        </p:nvSpPr>
        <p:spPr/>
        <p:txBody>
          <a:bodyPr/>
          <a:lstStyle/>
          <a:p>
            <a:fld id="{F68A3C46-5C86-43C1-B84F-65ABCCC11C98}" type="slidenum">
              <a:rPr lang="en-GB" smtClean="0"/>
              <a:t>7</a:t>
            </a:fld>
            <a:endParaRPr lang="en-GB" dirty="0"/>
          </a:p>
        </p:txBody>
      </p:sp>
    </p:spTree>
    <p:extLst>
      <p:ext uri="{BB962C8B-B14F-4D97-AF65-F5344CB8AC3E}">
        <p14:creationId xmlns:p14="http://schemas.microsoft.com/office/powerpoint/2010/main" val="332947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Now, the agent must select the next target stimulus.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illustrated in the diagram, the selected stimulus is now the referent, and the remaining stimuli are processed in the same way as the 1</a:t>
            </a:r>
            <a:r>
              <a:rPr lang="en-GB" baseline="30000" dirty="0"/>
              <a:t>st</a:t>
            </a:r>
            <a:r>
              <a:rPr lang="en-GB" dirty="0"/>
              <a:t> stimulus, until a correct target sequence has been made.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457200" marR="0" lvl="1" indent="0" algn="l" defTabSz="914400" rtl="0" eaLnBrk="1" fontAlgn="auto" latinLnBrk="0" hangingPunct="1">
              <a:lnSpc>
                <a:spcPct val="100000"/>
              </a:lnSpc>
              <a:spcBef>
                <a:spcPts val="0"/>
              </a:spcBef>
              <a:spcAft>
                <a:spcPts val="0"/>
              </a:spcAft>
              <a:buClrTx/>
              <a:buSzTx/>
              <a:buFont typeface="+mj-lt"/>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8</a:t>
            </a:fld>
            <a:endParaRPr lang="en-GB" dirty="0"/>
          </a:p>
        </p:txBody>
      </p:sp>
    </p:spTree>
    <p:extLst>
      <p:ext uri="{BB962C8B-B14F-4D97-AF65-F5344CB8AC3E}">
        <p14:creationId xmlns:p14="http://schemas.microsoft.com/office/powerpoint/2010/main" val="2803316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transitional model represents developmental progression from an immature to a mature system.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illustrated in the diagram: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This model has a stronger WM, allowing the agent to maintain size difference information on correct action selection, unlike within the heuristic model;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Now the size differences in WM form a set, within which meaningful comparisons can be made;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The discovery </a:t>
            </a:r>
            <a:r>
              <a:rPr lang="en-GB"/>
              <a:t>is then </a:t>
            </a:r>
            <a:r>
              <a:rPr lang="en-GB" dirty="0"/>
              <a:t>made that </a:t>
            </a:r>
            <a:r>
              <a:rPr lang="en-GB" b="0" dirty="0"/>
              <a:t>the smallest size difference between elements of any such set always indicates the correct answer;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We represent this growing knowledge of set structure via a set of gradually emerging slots. </a:t>
            </a: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9</a:t>
            </a:fld>
            <a:endParaRPr lang="en-GB" dirty="0"/>
          </a:p>
        </p:txBody>
      </p:sp>
    </p:spTree>
    <p:extLst>
      <p:ext uri="{BB962C8B-B14F-4D97-AF65-F5344CB8AC3E}">
        <p14:creationId xmlns:p14="http://schemas.microsoft.com/office/powerpoint/2010/main" val="738031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illustrated in the diagram: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Within the principled model, a set of slots is now in place in LTM, having been established via the transitional model;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The mature agent can now spontaneously use slots to inform choice (‘select smallest size interval’).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This results in close to error-free size sequencing.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10</a:t>
            </a:fld>
            <a:endParaRPr lang="en-GB" dirty="0"/>
          </a:p>
        </p:txBody>
      </p:sp>
    </p:spTree>
    <p:extLst>
      <p:ext uri="{BB962C8B-B14F-4D97-AF65-F5344CB8AC3E}">
        <p14:creationId xmlns:p14="http://schemas.microsoft.com/office/powerpoint/2010/main" val="1592744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Within the ordinal model, a set of slots is now in place, having been established via the transitional model.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illustrated in the diagram: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The agent must select the shape indicated by the red border on the bottom array, which is analogous to the shape indicated by the black border in the top array (these colors are for illustration of the target ordinal position only);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The mature agent can now spontaneously use slots now in place in LTM to inform choice, as per the principled model;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However, the task demands now provoke the agent into cumulatively tallying the results of such choices in WM;</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This results in close to error-free ordinal matching.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171450" indent="-171450">
              <a:buFont typeface="Arial" panose="020B0604020202020204" pitchFamily="34" charset="0"/>
              <a:buChar char="•"/>
            </a:pPr>
            <a:r>
              <a:rPr lang="en-US" dirty="0"/>
              <a:t>Within the heuristic model, we had very noisy, uncertain selection, allowed by classifying the stimuli into BIG and SMALL relations. </a:t>
            </a:r>
          </a:p>
          <a:p>
            <a:endParaRPr lang="en-US" dirty="0"/>
          </a:p>
          <a:p>
            <a:pPr marL="171450" indent="-171450">
              <a:buFont typeface="Arial" panose="020B0604020202020204" pitchFamily="34" charset="0"/>
              <a:buChar char="•"/>
            </a:pPr>
            <a:r>
              <a:rPr lang="en-US" dirty="0"/>
              <a:t>Within the principled and ordinal models, the agent has ordering knowledge gained from prolonged trial and error experience with size-related sets. </a:t>
            </a:r>
          </a:p>
          <a:p>
            <a:endParaRPr lang="en-GB" dirty="0"/>
          </a:p>
          <a:p>
            <a:pPr marL="171450" indent="-171450">
              <a:buFont typeface="Arial" panose="020B0604020202020204" pitchFamily="34" charset="0"/>
              <a:buChar char="•"/>
            </a:pPr>
            <a:r>
              <a:rPr lang="en-GB" dirty="0"/>
              <a:t>A discontinuous, process model, it has allowed us to look ‘inside the head’ of the child in the context of these ordering tasks.  </a:t>
            </a:r>
          </a:p>
        </p:txBody>
      </p:sp>
      <p:sp>
        <p:nvSpPr>
          <p:cNvPr id="4" name="Slide Number Placeholder 3"/>
          <p:cNvSpPr>
            <a:spLocks noGrp="1"/>
          </p:cNvSpPr>
          <p:nvPr>
            <p:ph type="sldNum" sz="quarter" idx="5"/>
          </p:nvPr>
        </p:nvSpPr>
        <p:spPr/>
        <p:txBody>
          <a:bodyPr/>
          <a:lstStyle/>
          <a:p>
            <a:fld id="{F68A3C46-5C86-43C1-B84F-65ABCCC11C98}" type="slidenum">
              <a:rPr lang="en-GB" smtClean="0"/>
              <a:t>11</a:t>
            </a:fld>
            <a:endParaRPr lang="en-GB" dirty="0"/>
          </a:p>
        </p:txBody>
      </p:sp>
    </p:spTree>
    <p:extLst>
      <p:ext uri="{BB962C8B-B14F-4D97-AF65-F5344CB8AC3E}">
        <p14:creationId xmlns:p14="http://schemas.microsoft.com/office/powerpoint/2010/main" val="150159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54774-8C2D-4AD3-82AE-C696895A3C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98D7E4-8316-448C-BE52-A192922013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662C48-2732-4B0A-A656-88783E5CE77E}"/>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3D50EB98-2215-45A9-9B6D-1689D91C902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F25E258-AB99-49EC-8BCC-661E91C32D11}"/>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2475054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BA7BD-4349-4B3C-A733-46E7377313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522700-1174-46A8-A0AA-79D2597933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539E9C-B604-40F1-8442-E1062B36AC3F}"/>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3374E60F-AD3A-4318-BA39-1162B00F139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0A00D72-7CBB-4348-B3AF-8522D9A6C3A7}"/>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25255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DC31-2965-4C75-9C9C-DB3E64F5C5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20D701-30B4-49E4-A9DC-4F8EC28005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FACF8E-ECDE-4E0D-9EF7-CBEE8A7E237C}"/>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406FAF62-9306-46B1-BF05-523E3F62E9D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8D97A3E-9975-4FF3-B32C-B31CD26D0F22}"/>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637677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0B757-5EEC-485F-8BC2-E13460B98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00E750-3222-49C2-A326-3B5BECB975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30193F-9E47-4621-A710-4C9ED2DE4D5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4BF5003-AF40-459B-90EB-E53E32CFF119}"/>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6" name="Footer Placeholder 5">
            <a:extLst>
              <a:ext uri="{FF2B5EF4-FFF2-40B4-BE49-F238E27FC236}">
                <a16:creationId xmlns:a16="http://schemas.microsoft.com/office/drawing/2014/main" id="{260048F1-1787-4525-8EE1-053B0851B5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469D35A-6777-45FA-AB27-C75F68B9FFEB}"/>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61440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E882-D0A7-4AE8-9234-100AD7D010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944AB8-159D-4BD2-9C63-387053C6EA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5ADF36-4AD7-4161-8802-37E768372C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E98E47-12BF-4248-AAD9-1D876C639B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67749D-AB2D-4FA8-8078-2C832B2477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88583D-FEA4-41FB-981E-AE4556D06375}"/>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8" name="Footer Placeholder 7">
            <a:extLst>
              <a:ext uri="{FF2B5EF4-FFF2-40B4-BE49-F238E27FC236}">
                <a16:creationId xmlns:a16="http://schemas.microsoft.com/office/drawing/2014/main" id="{3B17196D-4258-464B-8A2A-556EC4166C6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B9289882-4975-4834-A4F1-B9BAF75F542D}"/>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081292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F9627-B443-42A7-95C1-7BDB862198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1910F9-D833-4C34-A60E-6726EE1BC628}"/>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4" name="Footer Placeholder 3">
            <a:extLst>
              <a:ext uri="{FF2B5EF4-FFF2-40B4-BE49-F238E27FC236}">
                <a16:creationId xmlns:a16="http://schemas.microsoft.com/office/drawing/2014/main" id="{16906A6D-7A0B-47E2-AADC-CE1891B17595}"/>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423F27-D2A3-4703-9ADD-20E9C2688FCF}"/>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712906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311F50-72AB-47BA-92DE-D3B503B5CC7A}"/>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3" name="Footer Placeholder 2">
            <a:extLst>
              <a:ext uri="{FF2B5EF4-FFF2-40B4-BE49-F238E27FC236}">
                <a16:creationId xmlns:a16="http://schemas.microsoft.com/office/drawing/2014/main" id="{1B108E9E-7FAB-44CE-BD13-ECF4850D6806}"/>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2068D91-AC58-4BE6-B57D-4FF99D0C6B94}"/>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077923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23B2F-6E16-4304-BDD8-EF93655EBC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319B74-AEDA-4AB8-B448-013B4424F1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98B728-3DA3-4DBE-B39F-104444731B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EA27A7-AD97-49AB-BBB3-720F40206230}"/>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6" name="Footer Placeholder 5">
            <a:extLst>
              <a:ext uri="{FF2B5EF4-FFF2-40B4-BE49-F238E27FC236}">
                <a16:creationId xmlns:a16="http://schemas.microsoft.com/office/drawing/2014/main" id="{E7B8FE10-DA65-453F-85B2-3E4EFBB36DB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3312626-5BC4-4EF1-AA66-292F85901466}"/>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2445853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C3A7A-FABF-4BBC-B136-9C643E1D9D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1EDD25-5B02-4368-950B-10F310C822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95FB559-A50F-44F4-A79D-713AEAEA88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8A0B83-327B-41BA-8777-987F23AFAECF}"/>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6" name="Footer Placeholder 5">
            <a:extLst>
              <a:ext uri="{FF2B5EF4-FFF2-40B4-BE49-F238E27FC236}">
                <a16:creationId xmlns:a16="http://schemas.microsoft.com/office/drawing/2014/main" id="{083191BC-0E9E-497B-9230-883DF65DAEB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AF6098E-0BBA-4B88-BA7E-AFD2C1EF27A1}"/>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621344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A8798-788A-4910-AF1A-B305E85C8D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365E54-FC59-4289-A2BA-E08E48982F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396584-696F-44DA-A092-EF8760448517}"/>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B5A83C0C-5D2F-4C92-8762-A49C4146CC0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BA66F17-9A09-41F5-966F-68284B47698A}"/>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474503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4E6A093-8F88-4D51-BABA-C923D440B9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386485-47CE-451F-86F0-1C8ACADD0B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002D1A-18CD-4FB9-B753-016247FD84D7}"/>
              </a:ext>
            </a:extLst>
          </p:cNvPr>
          <p:cNvSpPr>
            <a:spLocks noGrp="1"/>
          </p:cNvSpPr>
          <p:nvPr>
            <p:ph type="dt" sz="half" idx="10"/>
          </p:nvPr>
        </p:nvSpPr>
        <p:spPr/>
        <p:txBody>
          <a:body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AEBDAA32-7055-4E7D-8EDC-D334971339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6DE9BE5-D8B3-4A5B-86B0-83F6D754EA1D}"/>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66821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715313-3F1D-4A5C-8F14-FD091BBCFB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F1301B-523B-4585-96E2-31B4687E2B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9B1BFF-AF91-4AD3-97D0-BA1F72FB67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824527-22CA-4549-96CD-E64DED3B0A5A}" type="datetimeFigureOut">
              <a:rPr lang="en-GB" smtClean="0"/>
              <a:t>06/11/2019</a:t>
            </a:fld>
            <a:endParaRPr lang="en-GB" dirty="0"/>
          </a:p>
        </p:txBody>
      </p:sp>
      <p:sp>
        <p:nvSpPr>
          <p:cNvPr id="5" name="Footer Placeholder 4">
            <a:extLst>
              <a:ext uri="{FF2B5EF4-FFF2-40B4-BE49-F238E27FC236}">
                <a16:creationId xmlns:a16="http://schemas.microsoft.com/office/drawing/2014/main" id="{E847CEB3-A38F-458C-8292-CB5B42D87A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60C41CCC-CA02-4718-A6A5-8AD95702B5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6C4DEA-C29E-49EF-B8FE-5E97668A925D}" type="slidenum">
              <a:rPr lang="en-GB" smtClean="0"/>
              <a:t>‹#›</a:t>
            </a:fld>
            <a:endParaRPr lang="en-GB" dirty="0"/>
          </a:p>
        </p:txBody>
      </p:sp>
    </p:spTree>
    <p:extLst>
      <p:ext uri="{BB962C8B-B14F-4D97-AF65-F5344CB8AC3E}">
        <p14:creationId xmlns:p14="http://schemas.microsoft.com/office/powerpoint/2010/main" val="960521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ggie.mcgonigle@e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monographmatters.srcd.org/" TargetMode="External"/><Relationship Id="rId5" Type="http://schemas.openxmlformats.org/officeDocument/2006/relationships/image" Target="../media/image1.png"/><Relationship Id="rId4" Type="http://schemas.openxmlformats.org/officeDocument/2006/relationships/hyperlink" Target="mailto:iainkusel@hotmail.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hyperlink" Target="https://doi.org/10.1111/mono.12411" TargetMode="External"/><Relationship Id="rId4" Type="http://schemas.openxmlformats.org/officeDocument/2006/relationships/hyperlink" Target="https://monographmatters.srcd.org/"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7A150-EB6C-4A32-8B3B-4DF5BD778D70}"/>
              </a:ext>
            </a:extLst>
          </p:cNvPr>
          <p:cNvSpPr>
            <a:spLocks noGrp="1"/>
          </p:cNvSpPr>
          <p:nvPr>
            <p:ph type="ctrTitle"/>
          </p:nvPr>
        </p:nvSpPr>
        <p:spPr>
          <a:xfrm>
            <a:off x="1425146" y="2343790"/>
            <a:ext cx="9803027" cy="1373080"/>
          </a:xfrm>
        </p:spPr>
        <p:txBody>
          <a:bodyPr>
            <a:normAutofit/>
          </a:bodyPr>
          <a:lstStyle/>
          <a:p>
            <a:r>
              <a:rPr lang="en-GB" sz="4000" dirty="0">
                <a:latin typeface="Futura Std Book" panose="020B0502020204020303" pitchFamily="34" charset="0"/>
              </a:rPr>
              <a:t>Modeling the emergence </a:t>
            </a:r>
            <a:br>
              <a:rPr lang="en-GB" sz="4000" dirty="0">
                <a:latin typeface="Futura Std Book" panose="020B0502020204020303" pitchFamily="34" charset="0"/>
              </a:rPr>
            </a:br>
            <a:r>
              <a:rPr lang="en-GB" sz="4000" dirty="0">
                <a:latin typeface="Futura Std Book" panose="020B0502020204020303" pitchFamily="34" charset="0"/>
              </a:rPr>
              <a:t>of size sequencing skills  </a:t>
            </a:r>
          </a:p>
        </p:txBody>
      </p:sp>
      <p:sp>
        <p:nvSpPr>
          <p:cNvPr id="3" name="Subtitle 2">
            <a:extLst>
              <a:ext uri="{FF2B5EF4-FFF2-40B4-BE49-F238E27FC236}">
                <a16:creationId xmlns:a16="http://schemas.microsoft.com/office/drawing/2014/main" id="{9F4D4649-A332-4A79-AFC7-690F082A4D82}"/>
              </a:ext>
            </a:extLst>
          </p:cNvPr>
          <p:cNvSpPr>
            <a:spLocks noGrp="1"/>
          </p:cNvSpPr>
          <p:nvPr>
            <p:ph type="subTitle" idx="1"/>
          </p:nvPr>
        </p:nvSpPr>
        <p:spPr>
          <a:xfrm>
            <a:off x="395416" y="4687580"/>
            <a:ext cx="11355860" cy="921213"/>
          </a:xfrm>
        </p:spPr>
        <p:txBody>
          <a:bodyPr>
            <a:normAutofit/>
          </a:bodyPr>
          <a:lstStyle/>
          <a:p>
            <a:r>
              <a:rPr lang="en-GB" dirty="0">
                <a:latin typeface="Futura Std Book" panose="020B0502020204020303" pitchFamily="34" charset="0"/>
              </a:rPr>
              <a:t>Maggie McGonigle-Chalmers (</a:t>
            </a:r>
            <a:r>
              <a:rPr lang="en-GB" dirty="0">
                <a:latin typeface="Futura Std Book" panose="020B0502020204020303" pitchFamily="34" charset="0"/>
                <a:hlinkClick r:id="rId3"/>
              </a:rPr>
              <a:t>maggie.mcgonigle@ed.ac.uk</a:t>
            </a:r>
            <a:r>
              <a:rPr lang="en-GB" dirty="0">
                <a:latin typeface="Futura Std Book" panose="020B0502020204020303" pitchFamily="34" charset="0"/>
              </a:rPr>
              <a:t>)</a:t>
            </a:r>
          </a:p>
          <a:p>
            <a:r>
              <a:rPr lang="en-GB" dirty="0">
                <a:latin typeface="Futura Std Book" panose="020B0502020204020303" pitchFamily="34" charset="0"/>
              </a:rPr>
              <a:t>Iain Kusel (</a:t>
            </a:r>
            <a:r>
              <a:rPr lang="en-GB" dirty="0">
                <a:latin typeface="Futura Std Book" panose="020B0502020204020303" pitchFamily="34" charset="0"/>
                <a:hlinkClick r:id="rId4"/>
              </a:rPr>
              <a:t>iainkusel@hotmail.com</a:t>
            </a:r>
            <a:r>
              <a:rPr lang="en-GB" dirty="0">
                <a:latin typeface="Futura Std Book" panose="020B0502020204020303" pitchFamily="34" charset="0"/>
              </a:rPr>
              <a:t>) </a:t>
            </a:r>
          </a:p>
          <a:p>
            <a:endParaRPr lang="en-GB" dirty="0">
              <a:latin typeface="Futura Std Book" panose="020B0502020204020303" pitchFamily="34" charset="0"/>
            </a:endParaRPr>
          </a:p>
          <a:p>
            <a:endParaRPr lang="en-GB" dirty="0">
              <a:latin typeface="Futura Std Book" panose="020B0502020204020303" pitchFamily="34" charset="0"/>
            </a:endParaRPr>
          </a:p>
        </p:txBody>
      </p:sp>
      <p:pic>
        <p:nvPicPr>
          <p:cNvPr id="4" name="Picture 3">
            <a:extLst>
              <a:ext uri="{FF2B5EF4-FFF2-40B4-BE49-F238E27FC236}">
                <a16:creationId xmlns:a16="http://schemas.microsoft.com/office/drawing/2014/main" id="{2A78CCDC-3BB4-4FCE-A694-374888054216}"/>
              </a:ext>
            </a:extLst>
          </p:cNvPr>
          <p:cNvPicPr>
            <a:picLocks noChangeAspect="1"/>
          </p:cNvPicPr>
          <p:nvPr/>
        </p:nvPicPr>
        <p:blipFill>
          <a:blip r:embed="rId5"/>
          <a:stretch>
            <a:fillRect/>
          </a:stretch>
        </p:blipFill>
        <p:spPr>
          <a:xfrm>
            <a:off x="0" y="0"/>
            <a:ext cx="12192000" cy="1373080"/>
          </a:xfrm>
          <a:prstGeom prst="rect">
            <a:avLst/>
          </a:prstGeom>
        </p:spPr>
      </p:pic>
      <p:sp>
        <p:nvSpPr>
          <p:cNvPr id="5" name="TextBox 4">
            <a:extLst>
              <a:ext uri="{FF2B5EF4-FFF2-40B4-BE49-F238E27FC236}">
                <a16:creationId xmlns:a16="http://schemas.microsoft.com/office/drawing/2014/main" id="{489B0C41-CCE3-431E-96E7-CD31BAF9B6B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6"/>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400894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78CCDC-3BB4-4FCE-A694-374888054216}"/>
              </a:ext>
            </a:extLst>
          </p:cNvPr>
          <p:cNvPicPr>
            <a:picLocks noChangeAspect="1"/>
          </p:cNvPicPr>
          <p:nvPr/>
        </p:nvPicPr>
        <p:blipFill>
          <a:blip r:embed="rId3"/>
          <a:stretch>
            <a:fillRect/>
          </a:stretch>
        </p:blipFill>
        <p:spPr>
          <a:xfrm>
            <a:off x="0" y="0"/>
            <a:ext cx="12192000" cy="1373080"/>
          </a:xfrm>
          <a:prstGeom prst="rect">
            <a:avLst/>
          </a:prstGeom>
        </p:spPr>
      </p:pic>
      <p:sp>
        <p:nvSpPr>
          <p:cNvPr id="5" name="TextBox 4">
            <a:extLst>
              <a:ext uri="{FF2B5EF4-FFF2-40B4-BE49-F238E27FC236}">
                <a16:creationId xmlns:a16="http://schemas.microsoft.com/office/drawing/2014/main" id="{489B0C41-CCE3-431E-96E7-CD31BAF9B6B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4"/>
              </a:rPr>
              <a:t>monographmatters.srcd.org</a:t>
            </a:r>
            <a:endParaRPr lang="en-US" dirty="0">
              <a:latin typeface="Futura Std Book" panose="020B0502020204020303" pitchFamily="34" charset="0"/>
            </a:endParaRPr>
          </a:p>
        </p:txBody>
      </p:sp>
      <p:sp>
        <p:nvSpPr>
          <p:cNvPr id="6" name="Rectangle 5">
            <a:extLst>
              <a:ext uri="{FF2B5EF4-FFF2-40B4-BE49-F238E27FC236}">
                <a16:creationId xmlns:a16="http://schemas.microsoft.com/office/drawing/2014/main" id="{D841E999-6B2F-4991-A405-516592B3326D}"/>
              </a:ext>
            </a:extLst>
          </p:cNvPr>
          <p:cNvSpPr/>
          <p:nvPr/>
        </p:nvSpPr>
        <p:spPr>
          <a:xfrm>
            <a:off x="857369" y="2378848"/>
            <a:ext cx="10782062" cy="286232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000" dirty="0">
                <a:latin typeface="Futura Std Book" panose="020B0502020204020303" pitchFamily="34" charset="0"/>
              </a:rPr>
              <a:t>Monograph citation</a:t>
            </a:r>
          </a:p>
          <a:p>
            <a:endParaRPr lang="en-US" sz="2800" dirty="0">
              <a:latin typeface="Futura Std Book" panose="020B0502020204020303" pitchFamily="34" charset="0"/>
            </a:endParaRPr>
          </a:p>
          <a:p>
            <a:pPr indent="-457200"/>
            <a:r>
              <a:rPr lang="en-US" sz="2800" dirty="0">
                <a:latin typeface="Futura Std Book" panose="020B0502020204020303" pitchFamily="34" charset="0"/>
              </a:rPr>
              <a:t>McGonigle‐Chalmers, M. &amp; Kusel, I. (2019). The development of size sequencing skills: An empirical and computational analysis. </a:t>
            </a:r>
            <a:r>
              <a:rPr lang="en-US" sz="2800" i="1" dirty="0">
                <a:latin typeface="Futura Std Book" panose="020B0502020204020303" pitchFamily="34" charset="0"/>
              </a:rPr>
              <a:t>Monographs of the Society for Research in Child Development</a:t>
            </a:r>
            <a:r>
              <a:rPr lang="en-US" sz="2800" dirty="0">
                <a:latin typeface="Futura Std Book" panose="020B0502020204020303" pitchFamily="34" charset="0"/>
              </a:rPr>
              <a:t>, </a:t>
            </a:r>
            <a:r>
              <a:rPr lang="en-US" sz="2800" i="1" dirty="0">
                <a:latin typeface="Futura Std Book" panose="020B0502020204020303" pitchFamily="34" charset="0"/>
              </a:rPr>
              <a:t>84</a:t>
            </a:r>
            <a:r>
              <a:rPr lang="en-US" sz="2800" dirty="0">
                <a:latin typeface="Futura Std Book" panose="020B0502020204020303" pitchFamily="34" charset="0"/>
              </a:rPr>
              <a:t>(4). </a:t>
            </a:r>
            <a:r>
              <a:rPr lang="en-US" sz="2800" dirty="0">
                <a:latin typeface="Futura Std Book" panose="020B0502020204020303" pitchFamily="34" charset="0"/>
                <a:hlinkClick r:id="rId5"/>
              </a:rPr>
              <a:t>https://doi.org/10.1111/mono.12411</a:t>
            </a:r>
            <a:r>
              <a:rPr lang="en-US" sz="2800" dirty="0">
                <a:latin typeface="Futura Std Book" panose="020B0502020204020303" pitchFamily="34" charset="0"/>
              </a:rPr>
              <a:t>  </a:t>
            </a:r>
            <a:endParaRPr lang="en-US" sz="2200" dirty="0">
              <a:latin typeface="Futura Std Book" panose="020B0502020204020303" pitchFamily="34" charset="0"/>
            </a:endParaRPr>
          </a:p>
        </p:txBody>
      </p:sp>
    </p:spTree>
    <p:extLst>
      <p:ext uri="{BB962C8B-B14F-4D97-AF65-F5344CB8AC3E}">
        <p14:creationId xmlns:p14="http://schemas.microsoft.com/office/powerpoint/2010/main" val="774718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3311265" y="216758"/>
            <a:ext cx="7013489"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Overview of task and agent</a:t>
            </a:r>
          </a:p>
        </p:txBody>
      </p:sp>
      <p:sp>
        <p:nvSpPr>
          <p:cNvPr id="7" name="TextBox 6">
            <a:extLst>
              <a:ext uri="{FF2B5EF4-FFF2-40B4-BE49-F238E27FC236}">
                <a16:creationId xmlns:a16="http://schemas.microsoft.com/office/drawing/2014/main" id="{9F842D57-562A-46F2-B34F-A13B5FE3F897}"/>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7DB09876-9537-46EB-9308-50FCEDE2895A}"/>
              </a:ext>
            </a:extLst>
          </p:cNvPr>
          <p:cNvPicPr>
            <a:picLocks noChangeAspect="1"/>
          </p:cNvPicPr>
          <p:nvPr/>
        </p:nvPicPr>
        <p:blipFill>
          <a:blip r:embed="rId4"/>
          <a:stretch>
            <a:fillRect/>
          </a:stretch>
        </p:blipFill>
        <p:spPr>
          <a:xfrm>
            <a:off x="1724025" y="1181711"/>
            <a:ext cx="8743950" cy="5067300"/>
          </a:xfrm>
          <a:prstGeom prst="rect">
            <a:avLst/>
          </a:prstGeom>
        </p:spPr>
      </p:pic>
    </p:spTree>
    <p:extLst>
      <p:ext uri="{BB962C8B-B14F-4D97-AF65-F5344CB8AC3E}">
        <p14:creationId xmlns:p14="http://schemas.microsoft.com/office/powerpoint/2010/main" val="4143394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3E2D5D8-AE33-4795-968D-13A0A4BC2671}"/>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5" name="Rectangle 4">
            <a:extLst>
              <a:ext uri="{FF2B5EF4-FFF2-40B4-BE49-F238E27FC236}">
                <a16:creationId xmlns:a16="http://schemas.microsoft.com/office/drawing/2014/main" id="{E92C54FD-E8AB-4255-B9FF-7CC1D02BE772}"/>
              </a:ext>
            </a:extLst>
          </p:cNvPr>
          <p:cNvSpPr/>
          <p:nvPr/>
        </p:nvSpPr>
        <p:spPr>
          <a:xfrm>
            <a:off x="1398888"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Overview of task and agent (con.)</a:t>
            </a:r>
          </a:p>
        </p:txBody>
      </p:sp>
      <p:pic>
        <p:nvPicPr>
          <p:cNvPr id="2" name="Picture 1">
            <a:extLst>
              <a:ext uri="{FF2B5EF4-FFF2-40B4-BE49-F238E27FC236}">
                <a16:creationId xmlns:a16="http://schemas.microsoft.com/office/drawing/2014/main" id="{D646D8A3-673B-458B-A89D-8C6040D4A3E0}"/>
              </a:ext>
            </a:extLst>
          </p:cNvPr>
          <p:cNvPicPr>
            <a:picLocks noChangeAspect="1"/>
          </p:cNvPicPr>
          <p:nvPr/>
        </p:nvPicPr>
        <p:blipFill>
          <a:blip r:embed="rId4"/>
          <a:stretch>
            <a:fillRect/>
          </a:stretch>
        </p:blipFill>
        <p:spPr>
          <a:xfrm>
            <a:off x="1672201" y="1312989"/>
            <a:ext cx="8401050" cy="4933950"/>
          </a:xfrm>
          <a:prstGeom prst="rect">
            <a:avLst/>
          </a:prstGeom>
        </p:spPr>
      </p:pic>
    </p:spTree>
    <p:extLst>
      <p:ext uri="{BB962C8B-B14F-4D97-AF65-F5344CB8AC3E}">
        <p14:creationId xmlns:p14="http://schemas.microsoft.com/office/powerpoint/2010/main" val="3505081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00432"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Heuristic model #1</a:t>
            </a:r>
          </a:p>
        </p:txBody>
      </p:sp>
      <p:sp>
        <p:nvSpPr>
          <p:cNvPr id="6" name="TextBox 5">
            <a:extLst>
              <a:ext uri="{FF2B5EF4-FFF2-40B4-BE49-F238E27FC236}">
                <a16:creationId xmlns:a16="http://schemas.microsoft.com/office/drawing/2014/main" id="{FA782F0D-99D4-4916-BC58-CE8089368691}"/>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F5FC4B24-F2E2-4C41-B0C7-6DB1E0BF5B60}"/>
              </a:ext>
            </a:extLst>
          </p:cNvPr>
          <p:cNvPicPr>
            <a:picLocks noChangeAspect="1"/>
          </p:cNvPicPr>
          <p:nvPr/>
        </p:nvPicPr>
        <p:blipFill>
          <a:blip r:embed="rId4"/>
          <a:stretch>
            <a:fillRect/>
          </a:stretch>
        </p:blipFill>
        <p:spPr>
          <a:xfrm>
            <a:off x="1645409" y="1396638"/>
            <a:ext cx="7963852" cy="4850301"/>
          </a:xfrm>
          <a:prstGeom prst="rect">
            <a:avLst/>
          </a:prstGeom>
        </p:spPr>
      </p:pic>
    </p:spTree>
    <p:extLst>
      <p:ext uri="{BB962C8B-B14F-4D97-AF65-F5344CB8AC3E}">
        <p14:creationId xmlns:p14="http://schemas.microsoft.com/office/powerpoint/2010/main" val="1002117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375719"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Heuristic model #2</a:t>
            </a:r>
          </a:p>
        </p:txBody>
      </p:sp>
      <p:sp>
        <p:nvSpPr>
          <p:cNvPr id="6" name="TextBox 5">
            <a:extLst>
              <a:ext uri="{FF2B5EF4-FFF2-40B4-BE49-F238E27FC236}">
                <a16:creationId xmlns:a16="http://schemas.microsoft.com/office/drawing/2014/main" id="{768A35A8-818A-4B5E-B559-6C99FA165F3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D1C88AC7-9CC9-4E1B-8A9A-38895C53C729}"/>
              </a:ext>
            </a:extLst>
          </p:cNvPr>
          <p:cNvPicPr>
            <a:picLocks noChangeAspect="1"/>
          </p:cNvPicPr>
          <p:nvPr/>
        </p:nvPicPr>
        <p:blipFill>
          <a:blip r:embed="rId4"/>
          <a:stretch>
            <a:fillRect/>
          </a:stretch>
        </p:blipFill>
        <p:spPr>
          <a:xfrm>
            <a:off x="1569720" y="1410310"/>
            <a:ext cx="8229600" cy="4610100"/>
          </a:xfrm>
          <a:prstGeom prst="rect">
            <a:avLst/>
          </a:prstGeom>
        </p:spPr>
      </p:pic>
    </p:spTree>
    <p:extLst>
      <p:ext uri="{BB962C8B-B14F-4D97-AF65-F5344CB8AC3E}">
        <p14:creationId xmlns:p14="http://schemas.microsoft.com/office/powerpoint/2010/main" val="213513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369925" y="241727"/>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Heuristic model #3</a:t>
            </a:r>
          </a:p>
        </p:txBody>
      </p:sp>
      <p:sp>
        <p:nvSpPr>
          <p:cNvPr id="6" name="TextBox 5">
            <a:extLst>
              <a:ext uri="{FF2B5EF4-FFF2-40B4-BE49-F238E27FC236}">
                <a16:creationId xmlns:a16="http://schemas.microsoft.com/office/drawing/2014/main" id="{4F326A9B-C3AA-41C9-96A8-50F21E459A33}"/>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C23C33D3-AF32-4666-B70F-9C5C07D31B74}"/>
              </a:ext>
            </a:extLst>
          </p:cNvPr>
          <p:cNvPicPr>
            <a:picLocks noChangeAspect="1"/>
          </p:cNvPicPr>
          <p:nvPr/>
        </p:nvPicPr>
        <p:blipFill>
          <a:blip r:embed="rId4"/>
          <a:stretch>
            <a:fillRect/>
          </a:stretch>
        </p:blipFill>
        <p:spPr>
          <a:xfrm>
            <a:off x="1369925" y="1353660"/>
            <a:ext cx="8506778" cy="4723398"/>
          </a:xfrm>
          <a:prstGeom prst="rect">
            <a:avLst/>
          </a:prstGeom>
        </p:spPr>
      </p:pic>
    </p:spTree>
    <p:extLst>
      <p:ext uri="{BB962C8B-B14F-4D97-AF65-F5344CB8AC3E}">
        <p14:creationId xmlns:p14="http://schemas.microsoft.com/office/powerpoint/2010/main" val="328228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56421"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Heuristic model #4</a:t>
            </a:r>
          </a:p>
        </p:txBody>
      </p:sp>
      <p:sp>
        <p:nvSpPr>
          <p:cNvPr id="6" name="TextBox 5">
            <a:extLst>
              <a:ext uri="{FF2B5EF4-FFF2-40B4-BE49-F238E27FC236}">
                <a16:creationId xmlns:a16="http://schemas.microsoft.com/office/drawing/2014/main" id="{EC1B0E93-BF19-47FC-B17C-8E95792C520A}"/>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4" name="Picture 3">
            <a:extLst>
              <a:ext uri="{FF2B5EF4-FFF2-40B4-BE49-F238E27FC236}">
                <a16:creationId xmlns:a16="http://schemas.microsoft.com/office/drawing/2014/main" id="{3B7488E5-8D90-450F-B4A0-319A91002878}"/>
              </a:ext>
            </a:extLst>
          </p:cNvPr>
          <p:cNvPicPr>
            <a:picLocks noChangeAspect="1"/>
          </p:cNvPicPr>
          <p:nvPr/>
        </p:nvPicPr>
        <p:blipFill>
          <a:blip r:embed="rId4"/>
          <a:stretch>
            <a:fillRect/>
          </a:stretch>
        </p:blipFill>
        <p:spPr>
          <a:xfrm>
            <a:off x="1456421" y="1286634"/>
            <a:ext cx="8297179" cy="4857452"/>
          </a:xfrm>
          <a:prstGeom prst="rect">
            <a:avLst/>
          </a:prstGeom>
        </p:spPr>
      </p:pic>
    </p:spTree>
    <p:extLst>
      <p:ext uri="{BB962C8B-B14F-4D97-AF65-F5344CB8AC3E}">
        <p14:creationId xmlns:p14="http://schemas.microsoft.com/office/powerpoint/2010/main" val="995409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56420"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Transitional model </a:t>
            </a:r>
          </a:p>
        </p:txBody>
      </p:sp>
      <p:sp>
        <p:nvSpPr>
          <p:cNvPr id="7" name="TextBox 6">
            <a:extLst>
              <a:ext uri="{FF2B5EF4-FFF2-40B4-BE49-F238E27FC236}">
                <a16:creationId xmlns:a16="http://schemas.microsoft.com/office/drawing/2014/main" id="{C3D1BE4C-F0A2-412A-957E-2A94D9C5E811}"/>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75853D36-17FA-47F7-B145-55923BAF8006}"/>
              </a:ext>
            </a:extLst>
          </p:cNvPr>
          <p:cNvPicPr>
            <a:picLocks noChangeAspect="1"/>
          </p:cNvPicPr>
          <p:nvPr/>
        </p:nvPicPr>
        <p:blipFill>
          <a:blip r:embed="rId4"/>
          <a:stretch>
            <a:fillRect/>
          </a:stretch>
        </p:blipFill>
        <p:spPr>
          <a:xfrm>
            <a:off x="1987367" y="1183782"/>
            <a:ext cx="7455266" cy="5063157"/>
          </a:xfrm>
          <a:prstGeom prst="rect">
            <a:avLst/>
          </a:prstGeom>
        </p:spPr>
      </p:pic>
    </p:spTree>
    <p:extLst>
      <p:ext uri="{BB962C8B-B14F-4D97-AF65-F5344CB8AC3E}">
        <p14:creationId xmlns:p14="http://schemas.microsoft.com/office/powerpoint/2010/main" val="3622076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19350"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Principled model </a:t>
            </a:r>
          </a:p>
        </p:txBody>
      </p:sp>
      <p:sp>
        <p:nvSpPr>
          <p:cNvPr id="6" name="TextBox 5">
            <a:extLst>
              <a:ext uri="{FF2B5EF4-FFF2-40B4-BE49-F238E27FC236}">
                <a16:creationId xmlns:a16="http://schemas.microsoft.com/office/drawing/2014/main" id="{E7C3BAEB-1A30-49CB-A869-51B6F0C19A3B}"/>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A002CB13-E016-4054-8020-B51C8297F429}"/>
              </a:ext>
            </a:extLst>
          </p:cNvPr>
          <p:cNvPicPr>
            <a:picLocks noChangeAspect="1"/>
          </p:cNvPicPr>
          <p:nvPr/>
        </p:nvPicPr>
        <p:blipFill>
          <a:blip r:embed="rId4"/>
          <a:stretch>
            <a:fillRect/>
          </a:stretch>
        </p:blipFill>
        <p:spPr>
          <a:xfrm>
            <a:off x="2119088" y="1336182"/>
            <a:ext cx="7599447" cy="4637898"/>
          </a:xfrm>
          <a:prstGeom prst="rect">
            <a:avLst/>
          </a:prstGeom>
        </p:spPr>
      </p:pic>
    </p:spTree>
    <p:extLst>
      <p:ext uri="{BB962C8B-B14F-4D97-AF65-F5344CB8AC3E}">
        <p14:creationId xmlns:p14="http://schemas.microsoft.com/office/powerpoint/2010/main" val="3931435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44064" y="241729"/>
            <a:ext cx="10507362"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Ordinal model </a:t>
            </a:r>
          </a:p>
        </p:txBody>
      </p:sp>
      <p:sp>
        <p:nvSpPr>
          <p:cNvPr id="6" name="TextBox 5">
            <a:extLst>
              <a:ext uri="{FF2B5EF4-FFF2-40B4-BE49-F238E27FC236}">
                <a16:creationId xmlns:a16="http://schemas.microsoft.com/office/drawing/2014/main" id="{4668F33A-7508-4E77-B695-CD35307D9568}"/>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2" name="Picture 1">
            <a:extLst>
              <a:ext uri="{FF2B5EF4-FFF2-40B4-BE49-F238E27FC236}">
                <a16:creationId xmlns:a16="http://schemas.microsoft.com/office/drawing/2014/main" id="{23FD2358-9EC9-4064-BD36-1D193EEFF084}"/>
              </a:ext>
            </a:extLst>
          </p:cNvPr>
          <p:cNvPicPr>
            <a:picLocks noChangeAspect="1"/>
          </p:cNvPicPr>
          <p:nvPr/>
        </p:nvPicPr>
        <p:blipFill>
          <a:blip r:embed="rId4"/>
          <a:stretch>
            <a:fillRect/>
          </a:stretch>
        </p:blipFill>
        <p:spPr>
          <a:xfrm>
            <a:off x="2014135" y="1183783"/>
            <a:ext cx="6750876" cy="5063156"/>
          </a:xfrm>
          <a:prstGeom prst="rect">
            <a:avLst/>
          </a:prstGeom>
        </p:spPr>
      </p:pic>
    </p:spTree>
    <p:extLst>
      <p:ext uri="{BB962C8B-B14F-4D97-AF65-F5344CB8AC3E}">
        <p14:creationId xmlns:p14="http://schemas.microsoft.com/office/powerpoint/2010/main" val="3627359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TotalTime>
  <Words>1039</Words>
  <Application>Microsoft Office PowerPoint</Application>
  <PresentationFormat>Widescreen</PresentationFormat>
  <Paragraphs>115</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Futura Std Book</vt:lpstr>
      <vt:lpstr>Office Theme</vt:lpstr>
      <vt:lpstr>Modeling the emergence  of size sequencing skills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Iain Kusel</dc:creator>
  <cp:lastModifiedBy>Carol Bradfield</cp:lastModifiedBy>
  <cp:revision>137</cp:revision>
  <dcterms:created xsi:type="dcterms:W3CDTF">2019-09-27T12:59:53Z</dcterms:created>
  <dcterms:modified xsi:type="dcterms:W3CDTF">2019-11-06T16:02:38Z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