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25.jpg" ContentType="image/png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7" r:id="rId2"/>
    <p:sldId id="258" r:id="rId3"/>
    <p:sldId id="259" r:id="rId4"/>
    <p:sldId id="276" r:id="rId5"/>
    <p:sldId id="261" r:id="rId6"/>
    <p:sldId id="272" r:id="rId7"/>
    <p:sldId id="262" r:id="rId8"/>
    <p:sldId id="263" r:id="rId9"/>
    <p:sldId id="271" r:id="rId10"/>
    <p:sldId id="275" r:id="rId11"/>
    <p:sldId id="265" r:id="rId12"/>
    <p:sldId id="266" r:id="rId13"/>
    <p:sldId id="270" r:id="rId14"/>
    <p:sldId id="273" r:id="rId15"/>
    <p:sldId id="274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80B2F2A-6B12-4D91-8C0E-F404054F1854}" v="285" dt="2020-02-13T13:29:40.16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83222"/>
  </p:normalViewPr>
  <p:slideViewPr>
    <p:cSldViewPr snapToGrid="0" snapToObjects="1">
      <p:cViewPr varScale="1">
        <p:scale>
          <a:sx n="95" d="100"/>
          <a:sy n="95" d="100"/>
        </p:scale>
        <p:origin x="115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5B4FC4-6336-B240-91BF-FFD575FFD36A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8F649-8F85-DD49-81D4-E0960EA253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35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432A1-B43F-474F-8713-D001A571467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5668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This work is </a:t>
            </a:r>
            <a:r>
              <a:rPr lang="en-US" dirty="0"/>
              <a:t>entitled </a:t>
            </a:r>
            <a:r>
              <a:rPr lang="en-US" sz="1200" dirty="0">
                <a:latin typeface="Futura Std Light" panose="020B0402020204020303" pitchFamily="34" charset="77"/>
                <a:cs typeface="Futura Medium" panose="020B0602020204020303" pitchFamily="34" charset="-79"/>
              </a:rPr>
              <a:t>Exploration, Explanation, and Parent-Child Interaction in Museums and it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appears in issue 85.1 of the Monographs of the Society for Research in Child Development. 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Please visit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monographmatters.srcd.org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for videos, commentaries, teaching materials, and additional content related to this work. </a:t>
            </a:r>
            <a:endParaRPr lang="en-US" sz="1200" b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432A1-B43F-474F-8713-D001A571467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575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432A1-B43F-474F-8713-D001A57146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7703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D432A1-B43F-474F-8713-D001A571467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68507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D8F649-8F85-DD49-81D4-E0960EA2536F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275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2554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4025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178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633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1907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78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219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9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778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12552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9604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D44B2C-A44B-CE49-A96A-94580011C190}" type="datetimeFigureOut">
              <a:rPr lang="en-US" smtClean="0"/>
              <a:t>2/26/2020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D87C7-3895-0A47-A11F-4665C35CD5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39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monographmatters.srcd.org/" TargetMode="Externa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tiff"/><Relationship Id="rId5" Type="http://schemas.openxmlformats.org/officeDocument/2006/relationships/hyperlink" Target="https://monographmatters.srcd.org/" TargetMode="External"/><Relationship Id="rId4" Type="http://schemas.openxmlformats.org/officeDocument/2006/relationships/hyperlink" Target="https://doi.org/10.1111/mono.12412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1.jpg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g"/><Relationship Id="rId10" Type="http://schemas.openxmlformats.org/officeDocument/2006/relationships/image" Target="../media/image10.jpeg"/><Relationship Id="rId4" Type="http://schemas.openxmlformats.org/officeDocument/2006/relationships/image" Target="../media/image4.tiff"/><Relationship Id="rId9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.jpg"/><Relationship Id="rId7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tiff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e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jpg"/><Relationship Id="rId7" Type="http://schemas.openxmlformats.org/officeDocument/2006/relationships/image" Target="../media/image2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monographmatters.srcd.or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42856"/>
            <a:ext cx="11942432" cy="14049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6D66617-62D2-1D44-9B81-E3B124DC2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44000" y="5867400"/>
            <a:ext cx="2785508" cy="8376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76624" y="2956956"/>
            <a:ext cx="920429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Futura Std Medium" panose="020B0702020204020203" pitchFamily="34" charset="0"/>
                <a:cs typeface="Futura Medium" panose="020B0602020204020303" pitchFamily="34" charset="-79"/>
              </a:rPr>
              <a:t>Exploration, Explanation, and Parent-Child Interaction in Museums</a:t>
            </a:r>
            <a:endParaRPr lang="en-US" sz="4400" dirty="0">
              <a:latin typeface="Futura Std Medium" panose="020B0702020204020203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8225AF5-36AE-4AEE-AAA3-409B992BEE95}"/>
              </a:ext>
            </a:extLst>
          </p:cNvPr>
          <p:cNvSpPr txBox="1"/>
          <p:nvPr/>
        </p:nvSpPr>
        <p:spPr>
          <a:xfrm>
            <a:off x="262492" y="6240026"/>
            <a:ext cx="4892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linkClick r:id="rId5"/>
              </a:rPr>
              <a:t>monographmatters.srcd.org/</a:t>
            </a:r>
            <a:endParaRPr lang="en-US" dirty="0">
              <a:latin typeface="Futura PT Book" panose="020B05020202040203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85687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47537"/>
            <a:ext cx="11942432" cy="140499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3BCE9C2-51CA-E045-9010-0F43989EEA59}"/>
              </a:ext>
            </a:extLst>
          </p:cNvPr>
          <p:cNvSpPr txBox="1"/>
          <p:nvPr/>
        </p:nvSpPr>
        <p:spPr>
          <a:xfrm>
            <a:off x="545275" y="5180473"/>
            <a:ext cx="11056917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Futura Std Light" panose="020B0402020204020303" pitchFamily="34" charset="77"/>
                <a:cs typeface="Futura Medium" panose="020B0602020204020303" pitchFamily="34" charset="-79"/>
              </a:rPr>
              <a:t>Callanan, M.A., </a:t>
            </a:r>
            <a:r>
              <a:rPr lang="en-US" sz="2000" dirty="0" err="1">
                <a:latin typeface="Futura Std Light" panose="020B0402020204020303" pitchFamily="34" charset="77"/>
                <a:cs typeface="Futura Medium" panose="020B0602020204020303" pitchFamily="34" charset="-79"/>
              </a:rPr>
              <a:t>Legare</a:t>
            </a:r>
            <a:r>
              <a:rPr lang="en-US" sz="2000" dirty="0">
                <a:latin typeface="Futura Std Light" panose="020B0402020204020303" pitchFamily="34" charset="77"/>
                <a:cs typeface="Futura Medium" panose="020B0602020204020303" pitchFamily="34" charset="-79"/>
              </a:rPr>
              <a:t>, C.H., Sobel, D.M., Jaeger, G.J., Letourneau, S., McHugh, S.R., Willard, A. et al. (2020). Exploration, Explanation, and Parent-Child Interaction in Museums. </a:t>
            </a:r>
            <a:r>
              <a:rPr lang="en-US" sz="2000" i="1" dirty="0">
                <a:latin typeface="Futura Std Light" panose="020B0402020204020303" pitchFamily="34" charset="77"/>
                <a:cs typeface="Futura Medium" panose="020B0602020204020303" pitchFamily="34" charset="-79"/>
              </a:rPr>
              <a:t>Monographs of the Society for Research in Child Development, 85(1). </a:t>
            </a:r>
            <a:r>
              <a:rPr lang="en-US" sz="2000" dirty="0">
                <a:latin typeface="Futura Std Light" panose="020B0402020204020303" pitchFamily="34" charset="77"/>
                <a:cs typeface="Futura Medium" panose="020B0602020204020303" pitchFamily="34" charset="-79"/>
                <a:hlinkClick r:id="rId4"/>
              </a:rPr>
              <a:t>https://doi.org/10.1111/mono.12412</a:t>
            </a:r>
            <a:endParaRPr lang="en-US" sz="2000" dirty="0">
              <a:latin typeface="Futura Std Light" panose="020B0402020204020303" pitchFamily="34" charset="77"/>
              <a:cs typeface="Futura Medium" panose="020B0602020204020303" pitchFamily="34" charset="-79"/>
            </a:endParaRPr>
          </a:p>
          <a:p>
            <a:pPr algn="ctr"/>
            <a:r>
              <a:rPr lang="en-US" sz="2000" dirty="0">
                <a:latin typeface="Futura Std Light" panose="020B0402020204020303" pitchFamily="34" charset="77"/>
                <a:cs typeface="Futura Medium" panose="020B0602020204020303" pitchFamily="34" charset="-79"/>
                <a:hlinkClick r:id="rId5"/>
              </a:rPr>
              <a:t>https://monographmatters.srcd.org/</a:t>
            </a:r>
            <a:endParaRPr lang="en-US" sz="2000" dirty="0">
              <a:latin typeface="Futura Std Light" panose="020B0402020204020303" pitchFamily="34" charset="77"/>
              <a:cs typeface="Futura Medium" panose="020B0602020204020303" pitchFamily="34" charset="-79"/>
            </a:endParaRPr>
          </a:p>
          <a:p>
            <a:pPr algn="ctr"/>
            <a:endParaRPr lang="en-US" sz="2400" dirty="0">
              <a:latin typeface="Futura Std Light" panose="020B0402020204020303" pitchFamily="34" charset="77"/>
              <a:cs typeface="Futura Medium" panose="020B0602020204020303" pitchFamily="34" charset="-79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AB420B3-CEA7-8140-8E16-9C7BAE13559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43300" y="1766301"/>
            <a:ext cx="4800600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6073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44862"/>
            <a:ext cx="11942432" cy="140499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1069E8B-5F23-404C-9148-BE0FEC12A99F}"/>
              </a:ext>
            </a:extLst>
          </p:cNvPr>
          <p:cNvSpPr txBox="1"/>
          <p:nvPr/>
        </p:nvSpPr>
        <p:spPr>
          <a:xfrm>
            <a:off x="138036" y="3505202"/>
            <a:ext cx="45636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Maureen Callanan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University of California, Santa Cruz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2A03AB-51FF-A047-BA73-03F69EDCE0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1374" y="1643745"/>
            <a:ext cx="1306078" cy="1828800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DF2A448-1AE7-5148-879C-9DF0E7D2C279}"/>
              </a:ext>
            </a:extLst>
          </p:cNvPr>
          <p:cNvSpPr txBox="1"/>
          <p:nvPr/>
        </p:nvSpPr>
        <p:spPr>
          <a:xfrm>
            <a:off x="4032660" y="3537855"/>
            <a:ext cx="4563633" cy="76944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en-US" sz="2800" dirty="0">
                <a:latin typeface="Futura Std Book"/>
              </a:rPr>
              <a:t>Cristine Legare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The University of Texas, Austin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E5B03D9-3A86-7E46-A1B0-562113693CCC}"/>
              </a:ext>
            </a:extLst>
          </p:cNvPr>
          <p:cNvSpPr txBox="1"/>
          <p:nvPr/>
        </p:nvSpPr>
        <p:spPr>
          <a:xfrm>
            <a:off x="7666492" y="3537855"/>
            <a:ext cx="45636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David Sobel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Brown University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FD0-CBD3-5A48-8F81-3D47E5378565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" t="27778" r="-470"/>
          <a:stretch/>
        </p:blipFill>
        <p:spPr>
          <a:xfrm>
            <a:off x="5364164" y="1676402"/>
            <a:ext cx="1685033" cy="1828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AE4D45-7B3A-B24F-9F64-3EBF6F99939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3909" y="1676402"/>
            <a:ext cx="1828800" cy="18288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D544EC3-5218-D44D-852E-DF36215C9B07}"/>
              </a:ext>
            </a:extLst>
          </p:cNvPr>
          <p:cNvSpPr txBox="1"/>
          <p:nvPr/>
        </p:nvSpPr>
        <p:spPr>
          <a:xfrm>
            <a:off x="-235133" y="5887513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Garrett Jaeger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LEGO Foundation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C405C3-0026-A749-8BB5-172D00911D0F}"/>
              </a:ext>
            </a:extLst>
          </p:cNvPr>
          <p:cNvSpPr txBox="1"/>
          <p:nvPr/>
        </p:nvSpPr>
        <p:spPr>
          <a:xfrm>
            <a:off x="2590800" y="5886457"/>
            <a:ext cx="37957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Susan Letourneau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New York Hall of Science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E202FAC-382F-3544-8496-9A944D801228}"/>
              </a:ext>
            </a:extLst>
          </p:cNvPr>
          <p:cNvSpPr txBox="1"/>
          <p:nvPr/>
        </p:nvSpPr>
        <p:spPr>
          <a:xfrm>
            <a:off x="5791200" y="5885575"/>
            <a:ext cx="37957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Sam McHugh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University of California, Santa Cruz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97C6D4F-79F5-8444-A385-A2B5D430220F}"/>
              </a:ext>
            </a:extLst>
          </p:cNvPr>
          <p:cNvSpPr txBox="1"/>
          <p:nvPr/>
        </p:nvSpPr>
        <p:spPr>
          <a:xfrm>
            <a:off x="8761423" y="5886633"/>
            <a:ext cx="379576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Aiyana Willard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Brunel University London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06256F-5C45-0B40-AC69-80C1BDC41F9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5138" y="4525572"/>
            <a:ext cx="1100392" cy="13716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CD5C44ED-44C7-BA43-AC69-59E983E9AE0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99978" y="4525572"/>
            <a:ext cx="1130300" cy="13716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732D7B1-B6EC-8443-AD77-0864DDF873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06847" y="4525572"/>
            <a:ext cx="1549820" cy="13716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268DABE-3B92-4043-A18D-438F50AB9F8B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0000" t="15648" r="38889" b="15651"/>
          <a:stretch/>
        </p:blipFill>
        <p:spPr>
          <a:xfrm rot="5400000">
            <a:off x="9988606" y="4596832"/>
            <a:ext cx="1371600" cy="1229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0229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38628"/>
            <a:ext cx="11942432" cy="140499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D544EC3-5218-D44D-852E-DF36215C9B07}"/>
              </a:ext>
            </a:extLst>
          </p:cNvPr>
          <p:cNvSpPr txBox="1"/>
          <p:nvPr/>
        </p:nvSpPr>
        <p:spPr>
          <a:xfrm>
            <a:off x="8756180" y="2995267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Adrienne Barnett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Thinkery, Austin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5C405C3-0026-A749-8BB5-172D00911D0F}"/>
              </a:ext>
            </a:extLst>
          </p:cNvPr>
          <p:cNvSpPr txBox="1"/>
          <p:nvPr/>
        </p:nvSpPr>
        <p:spPr>
          <a:xfrm>
            <a:off x="84197" y="5432744"/>
            <a:ext cx="283761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Robin </a:t>
            </a:r>
            <a:r>
              <a:rPr lang="en-US" sz="2800" dirty="0" err="1">
                <a:latin typeface="Futura Std Book" panose="020B0502020204020303" pitchFamily="34" charset="77"/>
              </a:rPr>
              <a:t>Gose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MOXI, The Wolf Museum of Exploration and Innovation, Santa Barbara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20E61-3DDD-5D40-83BD-48033D9BEC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8146" y="1707011"/>
            <a:ext cx="1371600" cy="1371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BEEED3-8E78-4441-BCFA-73DB03842F6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829" t="10000" r="28528" b="34782"/>
          <a:stretch/>
        </p:blipFill>
        <p:spPr>
          <a:xfrm>
            <a:off x="999581" y="4052864"/>
            <a:ext cx="1649153" cy="13905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DB6820D-9ADB-6644-B462-A6E0E61F1A8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5123" y="4071766"/>
            <a:ext cx="1028700" cy="13716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6E6A28D4-5D65-164D-A8EF-106043233422}"/>
              </a:ext>
            </a:extLst>
          </p:cNvPr>
          <p:cNvSpPr txBox="1"/>
          <p:nvPr/>
        </p:nvSpPr>
        <p:spPr>
          <a:xfrm>
            <a:off x="2921810" y="5443366"/>
            <a:ext cx="285903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Jenni Martin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Children’s Discovery Museum of San Jose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BE528DD-F454-4E4B-A641-FF6F466DE211}"/>
              </a:ext>
            </a:extLst>
          </p:cNvPr>
          <p:cNvSpPr txBox="1"/>
          <p:nvPr/>
        </p:nvSpPr>
        <p:spPr>
          <a:xfrm>
            <a:off x="5562983" y="5420125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Robin Meisner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Boston Children’s Museum 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FAB50DF-979D-9D49-A3E3-5E1DEB4FA44C}"/>
              </a:ext>
            </a:extLst>
          </p:cNvPr>
          <p:cNvSpPr txBox="1"/>
          <p:nvPr/>
        </p:nvSpPr>
        <p:spPr>
          <a:xfrm>
            <a:off x="8926343" y="5437082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Janella Watson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STEM in the Making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AD12E80-DC98-CD42-AD1A-B8D1ADD359B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8288" t="6772" b="20059"/>
          <a:stretch/>
        </p:blipFill>
        <p:spPr>
          <a:xfrm>
            <a:off x="6625667" y="4061144"/>
            <a:ext cx="1368857" cy="137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8A2A6D3-19D5-6046-8395-ED50CCBF838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8889" r="32500"/>
          <a:stretch/>
        </p:blipFill>
        <p:spPr>
          <a:xfrm>
            <a:off x="9757780" y="4052864"/>
            <a:ext cx="1354873" cy="13716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72D8F0A-3EE9-A84A-A649-A238CA0B840E}"/>
              </a:ext>
            </a:extLst>
          </p:cNvPr>
          <p:cNvSpPr txBox="1"/>
          <p:nvPr/>
        </p:nvSpPr>
        <p:spPr>
          <a:xfrm>
            <a:off x="-214764" y="3042539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Aurora Brinkman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Washington State University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6973B1-3129-3F4E-B3C8-EEC354B2A638}"/>
              </a:ext>
            </a:extLst>
          </p:cNvPr>
          <p:cNvSpPr txBox="1"/>
          <p:nvPr/>
        </p:nvSpPr>
        <p:spPr>
          <a:xfrm>
            <a:off x="2589486" y="3055350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Zoe </a:t>
            </a:r>
            <a:r>
              <a:rPr lang="en-US" sz="2800" dirty="0" err="1">
                <a:latin typeface="Futura Std Book" panose="020B0502020204020303" pitchFamily="34" charset="77"/>
              </a:rPr>
              <a:t>Finiasz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Cornell University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F18A68-CF27-D64E-A46F-426F019C9EBF}"/>
              </a:ext>
            </a:extLst>
          </p:cNvPr>
          <p:cNvSpPr txBox="1"/>
          <p:nvPr/>
        </p:nvSpPr>
        <p:spPr>
          <a:xfrm>
            <a:off x="5654644" y="3027720"/>
            <a:ext cx="343553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latin typeface="Futura Std Book" panose="020B0502020204020303" pitchFamily="34" charset="77"/>
              </a:rPr>
              <a:t>Erika Rubio</a:t>
            </a:r>
            <a:br>
              <a:rPr lang="en-US" sz="3200" dirty="0">
                <a:latin typeface="Futura Std Book" panose="020B0502020204020303" pitchFamily="34" charset="77"/>
              </a:rPr>
            </a:br>
            <a:r>
              <a:rPr lang="en-US" sz="1600" dirty="0"/>
              <a:t>University of Southern California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2A1EF8-CF38-434D-9B5E-58C4F2EE8C6B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20536" r="4587"/>
          <a:stretch/>
        </p:blipFill>
        <p:spPr>
          <a:xfrm>
            <a:off x="999581" y="1704157"/>
            <a:ext cx="1078869" cy="13478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8281552-E482-0640-9F9D-188B7EC324B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54785" y="1707011"/>
            <a:ext cx="1371600" cy="13716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35B46F5-D374-DC48-84B9-5A8B00F034D4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22222" t="13629"/>
          <a:stretch/>
        </p:blipFill>
        <p:spPr>
          <a:xfrm rot="5400000">
            <a:off x="6693811" y="1802500"/>
            <a:ext cx="1390529" cy="115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1316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/>
              <a:t>Our NSF-funded study asks how </a:t>
            </a:r>
            <a:r>
              <a:rPr lang="en-US" b="1" i="1" dirty="0"/>
              <a:t>Explaining</a:t>
            </a:r>
            <a:r>
              <a:rPr lang="en-US" dirty="0"/>
              <a:t> and </a:t>
            </a:r>
            <a:r>
              <a:rPr lang="en-US" b="1" i="1" dirty="0"/>
              <a:t>Exploring </a:t>
            </a:r>
            <a:r>
              <a:rPr lang="en-US" dirty="0"/>
              <a:t>occur in parent-child museum play, and how these patterns contribute to children’s learning</a:t>
            </a:r>
          </a:p>
          <a:p>
            <a:endParaRPr lang="en-US" dirty="0"/>
          </a:p>
          <a:p>
            <a:pPr>
              <a:lnSpc>
                <a:spcPct val="110000"/>
              </a:lnSpc>
            </a:pPr>
            <a:r>
              <a:rPr lang="en-US" b="1" i="1" dirty="0"/>
              <a:t>Explaining</a:t>
            </a:r>
            <a:r>
              <a:rPr lang="en-US" dirty="0"/>
              <a:t> in parent-child conversation can support children’s developing understanding of causality</a:t>
            </a:r>
          </a:p>
          <a:p>
            <a:r>
              <a:rPr lang="en-US" b="1" i="1" dirty="0"/>
              <a:t>Exploring</a:t>
            </a:r>
            <a:r>
              <a:rPr lang="en-US" dirty="0"/>
              <a:t> provides children opportunities to discover and test causal understanding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How do these two processes work together in family play in museums?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7487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844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66" y="1970656"/>
            <a:ext cx="4626567" cy="2772876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1697" y="1545190"/>
            <a:ext cx="4338811" cy="244058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35793" y="4820099"/>
            <a:ext cx="228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Children’s Discovery Museum of San Jose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98873" y="5779008"/>
            <a:ext cx="173333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Providence Children’s Museum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442448" y="3986784"/>
            <a:ext cx="1312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Thinkery</a:t>
            </a:r>
            <a:r>
              <a:rPr lang="en-US" dirty="0"/>
              <a:t>  Austin, TX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784" y="85157"/>
            <a:ext cx="11942432" cy="140499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08926" y="5828957"/>
            <a:ext cx="846567" cy="873381"/>
          </a:xfrm>
          <a:prstGeom prst="rect">
            <a:avLst/>
          </a:prstGeom>
        </p:spPr>
      </p:pic>
      <p:pic>
        <p:nvPicPr>
          <p:cNvPr id="12" name="Picture 10" descr="Image result for thinkery logo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6812" y="4050114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Content Placeholder 3" descr="Screen Shot 2016-02-03 at 1.00.30 PM.pn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0" r="4054"/>
          <a:stretch/>
        </p:blipFill>
        <p:spPr>
          <a:xfrm>
            <a:off x="3927353" y="3985771"/>
            <a:ext cx="4233013" cy="279048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4784" y="5056346"/>
            <a:ext cx="1013769" cy="101376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35137" y="1949872"/>
            <a:ext cx="1979851" cy="16312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Three children’s museums</a:t>
            </a:r>
          </a:p>
          <a:p>
            <a:pPr algn="ctr"/>
            <a:endParaRPr lang="en-US" sz="2000" dirty="0"/>
          </a:p>
          <a:p>
            <a:pPr algn="ctr"/>
            <a:r>
              <a:rPr lang="en-US" sz="2000" dirty="0"/>
              <a:t>Three gear exhibits</a:t>
            </a:r>
          </a:p>
        </p:txBody>
      </p:sp>
    </p:spTree>
    <p:extLst>
      <p:ext uri="{BB962C8B-B14F-4D97-AF65-F5344CB8AC3E}">
        <p14:creationId xmlns:p14="http://schemas.microsoft.com/office/powerpoint/2010/main" val="3799539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239" y="1690688"/>
            <a:ext cx="11261461" cy="488824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Method</a:t>
            </a:r>
            <a:endParaRPr lang="en-US" dirty="0"/>
          </a:p>
          <a:p>
            <a:r>
              <a:rPr lang="en-US" sz="2400" dirty="0"/>
              <a:t>Recorded 3- to 6-year-olds (N=325), each with one parent, interacting at a gears exhibit 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Coded their spontaneous exploration and explanations during free play at the exhibit</a:t>
            </a:r>
            <a:endParaRPr lang="en-US" sz="1800" dirty="0"/>
          </a:p>
          <a:p>
            <a:r>
              <a:rPr lang="en-US" sz="2400" dirty="0"/>
              <a:t>Coded Parent-Child Interaction Style (parent-led, child-led, or jointly-led)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Independent follow-up tasks with each child examined causal understanding of gears</a:t>
            </a:r>
            <a:endParaRPr lang="en-US" sz="2400" dirty="0">
              <a:cs typeface="Calibri" panose="020F0502020204030204"/>
            </a:endParaRPr>
          </a:p>
          <a:p>
            <a:r>
              <a:rPr lang="en-US" sz="2400" dirty="0"/>
              <a:t>Parent questionnaires assessed demographic information, science background, attitudes toward science, goals for visit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8400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4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1262" y="1698170"/>
            <a:ext cx="10902538" cy="499403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Coding Exploration (</a:t>
            </a:r>
            <a:r>
              <a:rPr lang="en-US" sz="2400" dirty="0"/>
              <a:t>in 5-second intervals):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Not exploring (</a:t>
            </a:r>
            <a:r>
              <a:rPr lang="en-US" sz="2400" i="1" dirty="0"/>
              <a:t>i.e., </a:t>
            </a:r>
            <a:r>
              <a:rPr lang="en-US" sz="2400" dirty="0"/>
              <a:t>not touching/using gears)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Exploring individual gears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Connecting gears (or attempts)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Spinning gears (or attempts)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Not codable</a:t>
            </a:r>
            <a:endParaRPr lang="en-US" sz="2400" dirty="0">
              <a:cs typeface="Calibri"/>
            </a:endParaRPr>
          </a:p>
          <a:p>
            <a:endParaRPr lang="en-US" sz="2400" dirty="0">
              <a:cs typeface="Calibri"/>
            </a:endParaRPr>
          </a:p>
          <a:p>
            <a:pPr marL="0" indent="0">
              <a:buNone/>
            </a:pPr>
            <a:r>
              <a:rPr lang="en-US" sz="2400" b="1" dirty="0"/>
              <a:t>Systematic exploration </a:t>
            </a:r>
            <a:endParaRPr lang="en-US" sz="2400" b="1" dirty="0">
              <a:cs typeface="Calibri"/>
            </a:endParaRPr>
          </a:p>
          <a:p>
            <a:pPr marL="342900" indent="-342900">
              <a:buFont typeface="Arial" charset="2"/>
              <a:buChar char="•"/>
            </a:pPr>
            <a:r>
              <a:rPr lang="en-US" sz="2400" dirty="0"/>
              <a:t>Defined as a connecting gears interval followed by a spinning gears interval</a:t>
            </a:r>
            <a:endParaRPr lang="en-US" sz="2400" dirty="0">
              <a:cs typeface="Calibri"/>
            </a:endParaRPr>
          </a:p>
          <a:p>
            <a:pPr marL="342900" indent="-342900">
              <a:buFont typeface="Arial" charset="2"/>
              <a:buChar char="•"/>
            </a:pPr>
            <a:r>
              <a:rPr lang="en-US" sz="2400" dirty="0"/>
              <a:t>Increased with age</a:t>
            </a:r>
            <a:endParaRPr lang="en-US" sz="2400" dirty="0">
              <a:cs typeface="Calibri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5655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156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067" y="1690688"/>
            <a:ext cx="10953997" cy="496953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Coding Explanation</a:t>
            </a:r>
            <a:endParaRPr lang="en-US" sz="2400" b="1" dirty="0">
              <a:cs typeface="Calibri"/>
            </a:endParaRPr>
          </a:p>
          <a:p>
            <a:r>
              <a:rPr lang="en-US" sz="2400" dirty="0"/>
              <a:t>Parents’ explanations and explanatory questions were identified</a:t>
            </a:r>
            <a:endParaRPr lang="en-US" sz="2400" dirty="0">
              <a:cs typeface="Calibri"/>
            </a:endParaRPr>
          </a:p>
          <a:p>
            <a:pPr lvl="1"/>
            <a:r>
              <a:rPr lang="en-US" dirty="0"/>
              <a:t>In contrast to other talk such as describing exhibit, describing actions, praise</a:t>
            </a:r>
            <a:endParaRPr lang="en-US" dirty="0">
              <a:cs typeface="Calibri" panose="020F0502020204030204"/>
            </a:endParaRPr>
          </a:p>
          <a:p>
            <a:pPr lvl="1"/>
            <a:endParaRPr lang="en-US" sz="2400" dirty="0">
              <a:cs typeface="Calibri" panose="020F0502020204030204"/>
            </a:endParaRPr>
          </a:p>
          <a:p>
            <a:pPr marL="342900" indent="-342900"/>
            <a:r>
              <a:rPr lang="en-US" sz="2400" dirty="0"/>
              <a:t>Proportion of parental causal language</a:t>
            </a:r>
            <a:endParaRPr lang="en-US" dirty="0"/>
          </a:p>
          <a:p>
            <a:pPr marL="800100" lvl="1"/>
            <a:r>
              <a:rPr lang="en-US" dirty="0"/>
              <a:t>Correlated with parents’ attitudes about science and education level</a:t>
            </a:r>
            <a:endParaRPr lang="en-US" dirty="0">
              <a:cs typeface="Calibri"/>
            </a:endParaRPr>
          </a:p>
          <a:p>
            <a:pPr marL="800100" lvl="1"/>
            <a:r>
              <a:rPr lang="en-US" dirty="0"/>
              <a:t>No relation with children’s age</a:t>
            </a:r>
            <a:endParaRPr lang="en-US" dirty="0">
              <a:cs typeface="Calibri"/>
            </a:endParaRPr>
          </a:p>
          <a:p>
            <a:pPr marL="800100" lvl="1"/>
            <a:r>
              <a:rPr lang="en-US" dirty="0"/>
              <a:t>Correlated with proportion of systematic exploration behaviors, even when controlling for age </a:t>
            </a: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7489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8416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5067" y="1690688"/>
            <a:ext cx="11345884" cy="448448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Coding Parent-Child Interaction Style </a:t>
            </a:r>
            <a:endParaRPr lang="en-US" sz="2400" b="1" dirty="0">
              <a:cs typeface="Calibri"/>
            </a:endParaRPr>
          </a:p>
          <a:p>
            <a:pPr marL="0" indent="0">
              <a:buNone/>
            </a:pPr>
            <a:endParaRPr lang="en-US" sz="2400" dirty="0">
              <a:cs typeface="Calibri"/>
            </a:endParaRPr>
          </a:p>
          <a:p>
            <a:pPr marL="0" indent="0">
              <a:buNone/>
            </a:pPr>
            <a:r>
              <a:rPr lang="en-US" sz="2400" dirty="0"/>
              <a:t>Each dyad received a general code: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Child Led – Child sets goals and engages in actions to accomplish goals. Parent more hands off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Parent Led – Parent sets goals and directs child in accomplishing goals</a:t>
            </a:r>
            <a:endParaRPr lang="en-US" sz="2400" dirty="0">
              <a:cs typeface="Calibri"/>
            </a:endParaRPr>
          </a:p>
          <a:p>
            <a:r>
              <a:rPr lang="en-US" sz="2400" dirty="0"/>
              <a:t>Jointly Led – Parent and child alternate or share in setting goals. Parent supports child in accomplishing goals</a:t>
            </a:r>
            <a:endParaRPr lang="en-US" sz="2400" dirty="0">
              <a:cs typeface="Calibri"/>
            </a:endParaRPr>
          </a:p>
          <a:p>
            <a:pPr lvl="1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7489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067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8905" y="1635400"/>
            <a:ext cx="10930159" cy="495326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400" b="1" dirty="0"/>
              <a:t>Dynamics of Exploring and Explaining </a:t>
            </a:r>
            <a:endParaRPr lang="en-US" sz="2400" b="1" dirty="0">
              <a:cs typeface="Calibri"/>
            </a:endParaRPr>
          </a:p>
          <a:p>
            <a:pPr marL="0" indent="0">
              <a:buNone/>
            </a:pPr>
            <a:r>
              <a:rPr lang="en-US" sz="2400" dirty="0"/>
              <a:t>How does the timing of parents’ explaining (causal talk) predict children’s systematic exploring? </a:t>
            </a:r>
            <a:endParaRPr lang="en-US" sz="2400" dirty="0">
              <a:cs typeface="Calibri"/>
            </a:endParaRPr>
          </a:p>
          <a:p>
            <a:pPr marL="0" indent="0">
              <a:buNone/>
            </a:pPr>
            <a:r>
              <a:rPr lang="en-US" sz="2400" i="1" dirty="0"/>
              <a:t>Using GLMM analysis, we tested 3 sequential models, to see which timing of parents’ explaining best predicted the outcome of children’s systematic exploration:</a:t>
            </a:r>
          </a:p>
          <a:p>
            <a:endParaRPr lang="en-US" dirty="0"/>
          </a:p>
          <a:p>
            <a:endParaRPr lang="en-US" dirty="0"/>
          </a:p>
        </p:txBody>
      </p:sp>
      <p:grpSp>
        <p:nvGrpSpPr>
          <p:cNvPr id="19" name="Group 18"/>
          <p:cNvGrpSpPr/>
          <p:nvPr/>
        </p:nvGrpSpPr>
        <p:grpSpPr>
          <a:xfrm>
            <a:off x="512639" y="3769537"/>
            <a:ext cx="10374406" cy="732265"/>
            <a:chOff x="261672" y="5032851"/>
            <a:chExt cx="10374406" cy="732265"/>
          </a:xfrm>
        </p:grpSpPr>
        <p:grpSp>
          <p:nvGrpSpPr>
            <p:cNvPr id="7" name="Group 6"/>
            <p:cNvGrpSpPr/>
            <p:nvPr/>
          </p:nvGrpSpPr>
          <p:grpSpPr>
            <a:xfrm>
              <a:off x="2084174" y="5395784"/>
              <a:ext cx="8551904" cy="369332"/>
              <a:chOff x="2051222" y="5387546"/>
              <a:chExt cx="8551904" cy="369332"/>
            </a:xfrm>
          </p:grpSpPr>
          <p:cxnSp>
            <p:nvCxnSpPr>
              <p:cNvPr id="5" name="Straight Arrow Connector 4"/>
              <p:cNvCxnSpPr/>
              <p:nvPr/>
            </p:nvCxnSpPr>
            <p:spPr>
              <a:xfrm>
                <a:off x="2051222" y="5387546"/>
                <a:ext cx="7801232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6" name="TextBox 5"/>
              <p:cNvSpPr txBox="1"/>
              <p:nvPr/>
            </p:nvSpPr>
            <p:spPr>
              <a:xfrm>
                <a:off x="9631061" y="5387546"/>
                <a:ext cx="9720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time</a:t>
                </a: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261672" y="5032851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Lag</a:t>
              </a: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287772" y="5343156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Model</a:t>
              </a: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816474" y="3790029"/>
            <a:ext cx="5530053" cy="754692"/>
            <a:chOff x="2924105" y="4437625"/>
            <a:chExt cx="3632888" cy="645879"/>
          </a:xfrm>
        </p:grpSpPr>
        <p:sp>
          <p:nvSpPr>
            <p:cNvPr id="10" name="TextBox 9"/>
            <p:cNvSpPr txBox="1"/>
            <p:nvPr/>
          </p:nvSpPr>
          <p:spPr>
            <a:xfrm>
              <a:off x="2924105" y="4767423"/>
              <a:ext cx="3632887" cy="316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Connecting gear            	Testing machine (spinning)</a:t>
              </a: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2924106" y="4437625"/>
              <a:ext cx="3632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Causal Utterance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166020" y="4449174"/>
            <a:ext cx="3632887" cy="763378"/>
            <a:chOff x="2940908" y="5001738"/>
            <a:chExt cx="3632887" cy="763378"/>
          </a:xfrm>
        </p:grpSpPr>
        <p:sp>
          <p:nvSpPr>
            <p:cNvPr id="17" name="TextBox 16"/>
            <p:cNvSpPr txBox="1"/>
            <p:nvPr/>
          </p:nvSpPr>
          <p:spPr>
            <a:xfrm>
              <a:off x="2940908" y="5395784"/>
              <a:ext cx="3632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b="1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940908" y="5001738"/>
              <a:ext cx="36328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US" dirty="0"/>
            </a:p>
          </p:txBody>
        </p: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35793"/>
            <a:ext cx="11942432" cy="1404992"/>
          </a:xfrm>
          <a:prstGeom prst="rect">
            <a:avLst/>
          </a:prstGeom>
        </p:spPr>
      </p:pic>
      <p:grpSp>
        <p:nvGrpSpPr>
          <p:cNvPr id="22" name="Group 21"/>
          <p:cNvGrpSpPr/>
          <p:nvPr/>
        </p:nvGrpSpPr>
        <p:grpSpPr>
          <a:xfrm>
            <a:off x="562806" y="4816929"/>
            <a:ext cx="10400506" cy="732265"/>
            <a:chOff x="235572" y="5032851"/>
            <a:chExt cx="10400506" cy="732265"/>
          </a:xfrm>
        </p:grpSpPr>
        <p:grpSp>
          <p:nvGrpSpPr>
            <p:cNvPr id="23" name="Group 22"/>
            <p:cNvGrpSpPr/>
            <p:nvPr/>
          </p:nvGrpSpPr>
          <p:grpSpPr>
            <a:xfrm>
              <a:off x="2084174" y="5395784"/>
              <a:ext cx="8551904" cy="369332"/>
              <a:chOff x="2051222" y="5387546"/>
              <a:chExt cx="8551904" cy="369332"/>
            </a:xfrm>
          </p:grpSpPr>
          <p:cxnSp>
            <p:nvCxnSpPr>
              <p:cNvPr id="26" name="Straight Arrow Connector 25"/>
              <p:cNvCxnSpPr/>
              <p:nvPr/>
            </p:nvCxnSpPr>
            <p:spPr>
              <a:xfrm>
                <a:off x="2051222" y="5387546"/>
                <a:ext cx="7801232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27" name="TextBox 26"/>
              <p:cNvSpPr txBox="1"/>
              <p:nvPr/>
            </p:nvSpPr>
            <p:spPr>
              <a:xfrm>
                <a:off x="9631061" y="5387546"/>
                <a:ext cx="9720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time</a:t>
                </a: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261672" y="5032851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Concurrent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35572" y="5327776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Model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512639" y="5763586"/>
            <a:ext cx="10495524" cy="694458"/>
            <a:chOff x="140554" y="5070658"/>
            <a:chExt cx="10495524" cy="694458"/>
          </a:xfrm>
        </p:grpSpPr>
        <p:grpSp>
          <p:nvGrpSpPr>
            <p:cNvPr id="29" name="Group 28"/>
            <p:cNvGrpSpPr/>
            <p:nvPr/>
          </p:nvGrpSpPr>
          <p:grpSpPr>
            <a:xfrm>
              <a:off x="2084174" y="5395784"/>
              <a:ext cx="8551904" cy="369332"/>
              <a:chOff x="2051222" y="5387546"/>
              <a:chExt cx="8551904" cy="369332"/>
            </a:xfrm>
          </p:grpSpPr>
          <p:cxnSp>
            <p:nvCxnSpPr>
              <p:cNvPr id="32" name="Straight Arrow Connector 31"/>
              <p:cNvCxnSpPr/>
              <p:nvPr/>
            </p:nvCxnSpPr>
            <p:spPr>
              <a:xfrm>
                <a:off x="2051222" y="5387546"/>
                <a:ext cx="7801232" cy="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33" name="TextBox 32"/>
              <p:cNvSpPr txBox="1"/>
              <p:nvPr/>
            </p:nvSpPr>
            <p:spPr>
              <a:xfrm>
                <a:off x="9631061" y="5387546"/>
                <a:ext cx="97206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dirty="0"/>
                  <a:t>time</a:t>
                </a:r>
              </a:p>
            </p:txBody>
          </p:sp>
        </p:grpSp>
        <p:sp>
          <p:nvSpPr>
            <p:cNvPr id="30" name="TextBox 29"/>
            <p:cNvSpPr txBox="1"/>
            <p:nvPr/>
          </p:nvSpPr>
          <p:spPr>
            <a:xfrm>
              <a:off x="140554" y="5070658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Reactive</a:t>
              </a: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58969" y="5395784"/>
              <a:ext cx="180408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dirty="0"/>
                <a:t>Model</a:t>
              </a: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2816474" y="5212552"/>
            <a:ext cx="54532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Connecting gear            	Testing machine (spinning)</a:t>
            </a:r>
          </a:p>
          <a:p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816474" y="6071195"/>
            <a:ext cx="55932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Connecting gear            	Testing machine (spinning)</a:t>
            </a:r>
          </a:p>
          <a:p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5562378" y="4807266"/>
            <a:ext cx="1859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Causal Utterance</a:t>
            </a:r>
          </a:p>
          <a:p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8353352" y="5728187"/>
            <a:ext cx="17791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/>
              <a:t>Causal Utterance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031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The </a:t>
            </a:r>
            <a:r>
              <a:rPr lang="en-US" sz="2400" b="1" dirty="0"/>
              <a:t>lag model </a:t>
            </a:r>
            <a:r>
              <a:rPr lang="en-US" sz="2400" dirty="0"/>
              <a:t>best predicted children’s systematic exploration</a:t>
            </a:r>
            <a:endParaRPr lang="en-US" sz="2400" dirty="0">
              <a:cs typeface="Calibri"/>
            </a:endParaRPr>
          </a:p>
          <a:p>
            <a:pPr lvl="1"/>
            <a:r>
              <a:rPr lang="en-US" dirty="0"/>
              <a:t>When parents used causal talk when children were just beginning to connect gears, this predicted that children would go on to systematically test the gear function </a:t>
            </a:r>
          </a:p>
          <a:p>
            <a:endParaRPr lang="en-US" sz="2400" dirty="0">
              <a:cs typeface="Calibri"/>
            </a:endParaRPr>
          </a:p>
          <a:p>
            <a:r>
              <a:rPr lang="en-US" sz="2400" dirty="0"/>
              <a:t>Concurrent and reactive models: Causal language did not significantly predict children’s systematic exploration </a:t>
            </a:r>
            <a:endParaRPr lang="en-US" sz="2400" dirty="0">
              <a:cs typeface="Calibri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45698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7120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8400"/>
            <a:ext cx="11942432" cy="140499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450" y="1591268"/>
            <a:ext cx="9593943" cy="5260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912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48627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>
                <a:ea typeface="+mn-lt"/>
                <a:cs typeface="+mn-lt"/>
              </a:rPr>
              <a:t>Structural Equation Model: Children’s systematic exploring and children's age predicted children’s causal thinking.</a:t>
            </a:r>
            <a:endParaRPr lang="en-US" sz="2400" dirty="0">
              <a:cs typeface="Mangal"/>
            </a:endParaRPr>
          </a:p>
          <a:p>
            <a:r>
              <a:rPr lang="en-US" sz="2400" dirty="0"/>
              <a:t>Combining the two analyses</a:t>
            </a:r>
            <a:r>
              <a:rPr lang="mr-IN" sz="2400" dirty="0">
                <a:cs typeface="Mangal"/>
              </a:rPr>
              <a:t>…</a:t>
            </a:r>
            <a:endParaRPr lang="en-US" sz="2400" dirty="0">
              <a:cs typeface="Mangal"/>
            </a:endParaRPr>
          </a:p>
          <a:p>
            <a:pPr lvl="1"/>
            <a:r>
              <a:rPr lang="en-US" dirty="0"/>
              <a:t>Parents’ explanation did not predict measures of children’s causal thinking </a:t>
            </a:r>
          </a:p>
          <a:p>
            <a:pPr lvl="1"/>
            <a:r>
              <a:rPr lang="en-US" dirty="0"/>
              <a:t>However, parents</a:t>
            </a:r>
            <a:r>
              <a:rPr lang="en-US" sz="2400" dirty="0"/>
              <a:t>’ explanation when timed with children’s initial attempts to explore gears predicted children’s systematic exploration </a:t>
            </a:r>
            <a:endParaRPr lang="en-US" sz="2400" dirty="0">
              <a:cs typeface="Calibri" panose="020F0502020204030204"/>
            </a:endParaRPr>
          </a:p>
          <a:p>
            <a:pPr lvl="1"/>
            <a:r>
              <a:rPr lang="en-US" dirty="0"/>
              <a:t>Children’s systematic exploration significantly predicted children’s causal thinking about gears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784" y="138400"/>
            <a:ext cx="11942432" cy="140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5749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65936" y="2481941"/>
            <a:ext cx="8938941" cy="968545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This project was funded by the National Science Foundation, Grant numbers 1420548, 1420259, and 1420241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555" y="2142386"/>
            <a:ext cx="1333500" cy="13081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1DBFC4B-8520-0349-B651-8AD4C9342A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784" y="138400"/>
            <a:ext cx="11942432" cy="140499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24B47586-66B0-417D-91BF-E6A66B4DA491}"/>
              </a:ext>
            </a:extLst>
          </p:cNvPr>
          <p:cNvSpPr/>
          <p:nvPr/>
        </p:nvSpPr>
        <p:spPr>
          <a:xfrm>
            <a:off x="124784" y="6308209"/>
            <a:ext cx="36256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hlinkClick r:id="rId4"/>
              </a:rPr>
              <a:t>https://monographmatters.srcd.org/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186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819</Words>
  <Application>Microsoft Office PowerPoint</Application>
  <PresentationFormat>Widescreen</PresentationFormat>
  <Paragraphs>108</Paragraphs>
  <Slides>15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Futura PT Book</vt:lpstr>
      <vt:lpstr>Futura Std Book</vt:lpstr>
      <vt:lpstr>Futura Std Light</vt:lpstr>
      <vt:lpstr>Futura Std Medium</vt:lpstr>
      <vt:lpstr>Office Theme</vt:lpstr>
      <vt:lpstr>PowerPoint Presentation</vt:lpstr>
      <vt:lpstr>PowerPoint Presentation</vt:lpstr>
      <vt:lpstr>PowerPoint Presentation</vt:lpstr>
      <vt:lpstr>PowerPoint Presentation</vt:lpstr>
      <vt:lpstr> </vt:lpstr>
      <vt:lpstr>  </vt:lpstr>
      <vt:lpstr> </vt:lpstr>
      <vt:lpstr>PowerPoint Presentation</vt:lpstr>
      <vt:lpstr> </vt:lpstr>
      <vt:lpstr> </vt:lpstr>
      <vt:lpstr> </vt:lpstr>
      <vt:lpstr> </vt:lpstr>
      <vt:lpstr>PowerPoint Presentation</vt:lpstr>
      <vt:lpstr>  </vt:lpstr>
      <vt:lpstr>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Maureen Callanan</dc:creator>
  <cp:lastModifiedBy>Carol Bradfield</cp:lastModifiedBy>
  <cp:revision>64</cp:revision>
  <dcterms:created xsi:type="dcterms:W3CDTF">2020-02-09T19:32:58Z</dcterms:created>
  <dcterms:modified xsi:type="dcterms:W3CDTF">2020-02-26T16:04:29Z</dcterms:modified>
</cp:coreProperties>
</file>