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handoutMasterIdLst>
    <p:handoutMasterId r:id="rId19"/>
  </p:handoutMasterIdLst>
  <p:sldIdLst>
    <p:sldId id="291" r:id="rId2"/>
    <p:sldId id="294" r:id="rId3"/>
    <p:sldId id="296" r:id="rId4"/>
    <p:sldId id="304" r:id="rId5"/>
    <p:sldId id="305" r:id="rId6"/>
    <p:sldId id="306" r:id="rId7"/>
    <p:sldId id="307" r:id="rId8"/>
    <p:sldId id="308" r:id="rId9"/>
    <p:sldId id="309" r:id="rId10"/>
    <p:sldId id="310" r:id="rId11"/>
    <p:sldId id="302" r:id="rId12"/>
    <p:sldId id="311" r:id="rId13"/>
    <p:sldId id="301" r:id="rId14"/>
    <p:sldId id="312" r:id="rId15"/>
    <p:sldId id="313" r:id="rId16"/>
    <p:sldId id="29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222D"/>
    <a:srgbClr val="0068AE"/>
    <a:srgbClr val="1B386A"/>
    <a:srgbClr val="F6F8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25"/>
    <p:restoredTop sz="82639" autoAdjust="0"/>
  </p:normalViewPr>
  <p:slideViewPr>
    <p:cSldViewPr snapToObjects="1">
      <p:cViewPr varScale="1">
        <p:scale>
          <a:sx n="53" d="100"/>
          <a:sy n="53" d="100"/>
        </p:scale>
        <p:origin x="924" y="48"/>
      </p:cViewPr>
      <p:guideLst>
        <p:guide orient="horz" pos="2160"/>
        <p:guide pos="3840"/>
      </p:guideLst>
    </p:cSldViewPr>
  </p:slideViewPr>
  <p:notesTextViewPr>
    <p:cViewPr>
      <p:scale>
        <a:sx n="1" d="1"/>
        <a:sy n="1" d="1"/>
      </p:scale>
      <p:origin x="0" y="0"/>
    </p:cViewPr>
  </p:notesTextViewPr>
  <p:sorterViewPr>
    <p:cViewPr>
      <p:scale>
        <a:sx n="176" d="100"/>
        <a:sy n="176" d="100"/>
      </p:scale>
      <p:origin x="0" y="0"/>
    </p:cViewPr>
  </p:sorterViewPr>
  <p:notesViewPr>
    <p:cSldViewPr snapToObjects="1">
      <p:cViewPr varScale="1">
        <p:scale>
          <a:sx n="49" d="100"/>
          <a:sy n="49" d="100"/>
        </p:scale>
        <p:origin x="2667"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4775BAF-7835-4914-9D02-A5CD6E5FA5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914AEE-649F-4D0E-87EF-88DFADECAF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0D7FB68-2C61-4821-B9F6-1DA2046B6BC1}" type="datetimeFigureOut">
              <a:rPr lang="en-US" smtClean="0"/>
              <a:t>5/10/2021</a:t>
            </a:fld>
            <a:endParaRPr lang="en-US"/>
          </a:p>
        </p:txBody>
      </p:sp>
      <p:sp>
        <p:nvSpPr>
          <p:cNvPr id="4" name="Footer Placeholder 3">
            <a:extLst>
              <a:ext uri="{FF2B5EF4-FFF2-40B4-BE49-F238E27FC236}">
                <a16:creationId xmlns:a16="http://schemas.microsoft.com/office/drawing/2014/main" id="{2A8CD20A-B66A-4CC3-AF0D-815EA5C4C30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37571664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0AA93-BE32-544B-9801-81A5157892F1}" type="datetimeFigureOut">
              <a:rPr lang="en-US" smtClean="0"/>
              <a:t>5/10/2021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432A1-B43F-474F-8713-D001A571467A}" type="slidenum">
              <a:rPr lang="en-US" smtClean="0"/>
              <a:t>‹#›</a:t>
            </a:fld>
            <a:endParaRPr lang="en-US" dirty="0"/>
          </a:p>
        </p:txBody>
      </p:sp>
    </p:spTree>
    <p:extLst>
      <p:ext uri="{BB962C8B-B14F-4D97-AF65-F5344CB8AC3E}">
        <p14:creationId xmlns:p14="http://schemas.microsoft.com/office/powerpoint/2010/main" val="7298079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General Guidelines:</a:t>
            </a:r>
          </a:p>
          <a:p>
            <a:r>
              <a:rPr lang="en-US" dirty="0"/>
              <a:t>- </a:t>
            </a:r>
          </a:p>
        </p:txBody>
      </p:sp>
      <p:sp>
        <p:nvSpPr>
          <p:cNvPr id="4" name="Slide Number Placeholder 3"/>
          <p:cNvSpPr>
            <a:spLocks noGrp="1"/>
          </p:cNvSpPr>
          <p:nvPr>
            <p:ph type="sldNum" sz="quarter" idx="5"/>
          </p:nvPr>
        </p:nvSpPr>
        <p:spPr/>
        <p:txBody>
          <a:bodyPr/>
          <a:lstStyle/>
          <a:p>
            <a:fld id="{93D432A1-B43F-474F-8713-D001A571467A}" type="slidenum">
              <a:rPr lang="en-US" smtClean="0"/>
              <a:t>1</a:t>
            </a:fld>
            <a:endParaRPr lang="en-US" dirty="0"/>
          </a:p>
        </p:txBody>
      </p:sp>
    </p:spTree>
    <p:extLst>
      <p:ext uri="{BB962C8B-B14F-4D97-AF65-F5344CB8AC3E}">
        <p14:creationId xmlns:p14="http://schemas.microsoft.com/office/powerpoint/2010/main" val="10952391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2</a:t>
            </a:fld>
            <a:endParaRPr lang="en-US" dirty="0"/>
          </a:p>
        </p:txBody>
      </p:sp>
    </p:spTree>
    <p:extLst>
      <p:ext uri="{BB962C8B-B14F-4D97-AF65-F5344CB8AC3E}">
        <p14:creationId xmlns:p14="http://schemas.microsoft.com/office/powerpoint/2010/main" val="2718185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also examined possible correlates of prosocial and aggressive behaviour, including emotion regulation and social understanding.</a:t>
            </a:r>
          </a:p>
        </p:txBody>
      </p:sp>
      <p:sp>
        <p:nvSpPr>
          <p:cNvPr id="4" name="Slide Number Placeholder 3"/>
          <p:cNvSpPr>
            <a:spLocks noGrp="1"/>
          </p:cNvSpPr>
          <p:nvPr>
            <p:ph type="sldNum" sz="quarter" idx="5"/>
          </p:nvPr>
        </p:nvSpPr>
        <p:spPr/>
        <p:txBody>
          <a:bodyPr/>
          <a:lstStyle/>
          <a:p>
            <a:fld id="{93D432A1-B43F-474F-8713-D001A571467A}" type="slidenum">
              <a:rPr lang="en-US" smtClean="0"/>
              <a:t>4</a:t>
            </a:fld>
            <a:endParaRPr lang="en-US" dirty="0"/>
          </a:p>
        </p:txBody>
      </p:sp>
    </p:spTree>
    <p:extLst>
      <p:ext uri="{BB962C8B-B14F-4D97-AF65-F5344CB8AC3E}">
        <p14:creationId xmlns:p14="http://schemas.microsoft.com/office/powerpoint/2010/main" val="3313973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used informants’ reports of angry aggressiveness at 6 months, 1 year, 1.5 years, 2.5 to 3 years, and 7 years. Informants included mothers, fathers, and a third person who knew the child well. Informants reported on angry aggressiveness in the context of age-appropriate developmental milestones (see Chapters 3, 6 and 7).</a:t>
            </a:r>
          </a:p>
        </p:txBody>
      </p:sp>
      <p:sp>
        <p:nvSpPr>
          <p:cNvPr id="4" name="Slide Number Placeholder 3"/>
          <p:cNvSpPr>
            <a:spLocks noGrp="1"/>
          </p:cNvSpPr>
          <p:nvPr>
            <p:ph type="sldNum" sz="quarter" idx="5"/>
          </p:nvPr>
        </p:nvSpPr>
        <p:spPr/>
        <p:txBody>
          <a:bodyPr/>
          <a:lstStyle/>
          <a:p>
            <a:fld id="{93D432A1-B43F-474F-8713-D001A571467A}" type="slidenum">
              <a:rPr lang="en-US" smtClean="0"/>
              <a:t>5</a:t>
            </a:fld>
            <a:endParaRPr lang="en-US" dirty="0"/>
          </a:p>
        </p:txBody>
      </p:sp>
    </p:spTree>
    <p:extLst>
      <p:ext uri="{BB962C8B-B14F-4D97-AF65-F5344CB8AC3E}">
        <p14:creationId xmlns:p14="http://schemas.microsoft.com/office/powerpoint/2010/main" val="567781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also used informants’ reports of prosocial </a:t>
            </a:r>
            <a:r>
              <a:rPr lang="en-GB" dirty="0" err="1"/>
              <a:t>behavior</a:t>
            </a:r>
            <a:r>
              <a:rPr lang="en-GB" dirty="0"/>
              <a:t> at 1.5 years, 2.5 to 3 years, and 7 years. Informants included mothers, fathers, and a third person who knew the child well, and at 7 years, teachers also reported on children’s prosocial behaviour in the classroom (see Chapters 3 and 6).</a:t>
            </a:r>
          </a:p>
        </p:txBody>
      </p:sp>
      <p:sp>
        <p:nvSpPr>
          <p:cNvPr id="4" name="Slide Number Placeholder 3"/>
          <p:cNvSpPr>
            <a:spLocks noGrp="1"/>
          </p:cNvSpPr>
          <p:nvPr>
            <p:ph type="sldNum" sz="quarter" idx="5"/>
          </p:nvPr>
        </p:nvSpPr>
        <p:spPr/>
        <p:txBody>
          <a:bodyPr/>
          <a:lstStyle/>
          <a:p>
            <a:fld id="{93D432A1-B43F-474F-8713-D001A571467A}" type="slidenum">
              <a:rPr lang="en-US" smtClean="0"/>
              <a:t>6</a:t>
            </a:fld>
            <a:endParaRPr lang="en-US" dirty="0"/>
          </a:p>
        </p:txBody>
      </p:sp>
    </p:spTree>
    <p:extLst>
      <p:ext uri="{BB962C8B-B14F-4D97-AF65-F5344CB8AC3E}">
        <p14:creationId xmlns:p14="http://schemas.microsoft.com/office/powerpoint/2010/main" val="6602170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1.5 years, children from the sample were observed in the home with a familiar same-aged peer (guest). Peer interaction was observed for prosocial and aggressive behavior. Researchers provided children with a toy kitchen and shape sorter, but children were encouraged to play as they normally would.</a:t>
            </a:r>
            <a:endParaRPr lang="en-GB" dirty="0"/>
          </a:p>
        </p:txBody>
      </p:sp>
      <p:sp>
        <p:nvSpPr>
          <p:cNvPr id="4" name="Slide Number Placeholder 3"/>
          <p:cNvSpPr>
            <a:spLocks noGrp="1"/>
          </p:cNvSpPr>
          <p:nvPr>
            <p:ph type="sldNum" sz="quarter" idx="5"/>
          </p:nvPr>
        </p:nvSpPr>
        <p:spPr/>
        <p:txBody>
          <a:bodyPr/>
          <a:lstStyle/>
          <a:p>
            <a:fld id="{93D432A1-B43F-474F-8713-D001A571467A}" type="slidenum">
              <a:rPr lang="en-US" smtClean="0"/>
              <a:t>7</a:t>
            </a:fld>
            <a:endParaRPr lang="en-US" dirty="0"/>
          </a:p>
        </p:txBody>
      </p:sp>
    </p:spTree>
    <p:extLst>
      <p:ext uri="{BB962C8B-B14F-4D97-AF65-F5344CB8AC3E}">
        <p14:creationId xmlns:p14="http://schemas.microsoft.com/office/powerpoint/2010/main" val="27283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1 and 2.5 years, children from the sample met unfamiliar peers (other participants) during experimental birthday parties held in the laboratory. Peer interaction was observed for prosocial and aggressive behavior. The parties included an emotional regulation challenge: a Teddy Bear’s Picnic scenario enacted by costumed characters.  </a:t>
            </a:r>
          </a:p>
          <a:p>
            <a:endParaRPr lang="en-US" dirty="0"/>
          </a:p>
        </p:txBody>
      </p:sp>
      <p:sp>
        <p:nvSpPr>
          <p:cNvPr id="4" name="Slide Number Placeholder 3"/>
          <p:cNvSpPr>
            <a:spLocks noGrp="1"/>
          </p:cNvSpPr>
          <p:nvPr>
            <p:ph type="sldNum" sz="quarter" idx="5"/>
          </p:nvPr>
        </p:nvSpPr>
        <p:spPr/>
        <p:txBody>
          <a:bodyPr/>
          <a:lstStyle/>
          <a:p>
            <a:fld id="{93D432A1-B43F-474F-8713-D001A571467A}" type="slidenum">
              <a:rPr lang="en-US" smtClean="0"/>
              <a:t>8</a:t>
            </a:fld>
            <a:endParaRPr lang="en-US" dirty="0"/>
          </a:p>
        </p:txBody>
      </p:sp>
    </p:spTree>
    <p:extLst>
      <p:ext uri="{BB962C8B-B14F-4D97-AF65-F5344CB8AC3E}">
        <p14:creationId xmlns:p14="http://schemas.microsoft.com/office/powerpoint/2010/main" val="3707483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pPr>
            <a:r>
              <a:rPr lang="en-GB" sz="1200" dirty="0">
                <a:effectLst/>
                <a:latin typeface="Times New Roman" panose="02020603050405020304" pitchFamily="18" charset="0"/>
                <a:ea typeface="Times New Roman" panose="02020603050405020304" pitchFamily="18" charset="0"/>
              </a:rPr>
              <a:t>Children’s </a:t>
            </a:r>
            <a:r>
              <a:rPr lang="en-GB" sz="1200" dirty="0" err="1">
                <a:effectLst/>
                <a:latin typeface="Times New Roman" panose="02020603050405020304" pitchFamily="18" charset="0"/>
                <a:ea typeface="Times New Roman" panose="02020603050405020304" pitchFamily="18" charset="0"/>
              </a:rPr>
              <a:t>behavior</a:t>
            </a:r>
            <a:r>
              <a:rPr lang="en-GB" sz="1200" dirty="0">
                <a:effectLst/>
                <a:latin typeface="Times New Roman" panose="02020603050405020304" pitchFamily="18" charset="0"/>
                <a:ea typeface="Times New Roman" panose="02020603050405020304" pitchFamily="18" charset="0"/>
              </a:rPr>
              <a:t> in the home and in the laboratory was coded using the Peer Interaction Coding System (PICS; Hay &amp; Ross, 1982).</a:t>
            </a:r>
          </a:p>
          <a:p>
            <a:pPr>
              <a:lnSpc>
                <a:spcPct val="200000"/>
              </a:lnSpc>
            </a:pPr>
            <a:endParaRPr lang="en-GB" sz="1200" dirty="0">
              <a:effectLst/>
              <a:latin typeface="Times New Roman" panose="02020603050405020304" pitchFamily="18" charset="0"/>
              <a:ea typeface="Times New Roman" panose="02020603050405020304" pitchFamily="18" charset="0"/>
            </a:endParaRPr>
          </a:p>
          <a:p>
            <a:pPr>
              <a:lnSpc>
                <a:spcPct val="200000"/>
              </a:lnSpc>
            </a:pPr>
            <a:r>
              <a:rPr lang="en-GB" sz="1200" dirty="0">
                <a:effectLst/>
                <a:latin typeface="Times New Roman" panose="02020603050405020304" pitchFamily="18" charset="0"/>
                <a:ea typeface="Times New Roman" panose="02020603050405020304" pitchFamily="18" charset="0"/>
              </a:rPr>
              <a:t>The PICS is designed to capture </a:t>
            </a:r>
            <a:r>
              <a:rPr lang="en-GB" sz="1200" b="1" dirty="0">
                <a:effectLst/>
                <a:latin typeface="Times New Roman" panose="02020603050405020304" pitchFamily="18" charset="0"/>
                <a:ea typeface="Times New Roman" panose="02020603050405020304" pitchFamily="18" charset="0"/>
              </a:rPr>
              <a:t>episodes of social interaction </a:t>
            </a:r>
            <a:r>
              <a:rPr lang="en-GB" sz="1200" dirty="0">
                <a:effectLst/>
                <a:latin typeface="Times New Roman" panose="02020603050405020304" pitchFamily="18" charset="0"/>
                <a:ea typeface="Times New Roman" panose="02020603050405020304" pitchFamily="18" charset="0"/>
              </a:rPr>
              <a:t>between at least two infants or toddlers.  Social interaction between the peers is defined as an alternating sequence of each child’s peer-directed behaviours.  Peer-directed behaviours may be physical, vocal, or verbal, but they must clearly be directed to the peer, as signalled by the actor’s </a:t>
            </a:r>
            <a:r>
              <a:rPr lang="en-GB" sz="1200" b="1" dirty="0">
                <a:effectLst/>
                <a:latin typeface="Times New Roman" panose="02020603050405020304" pitchFamily="18" charset="0"/>
                <a:ea typeface="Times New Roman" panose="02020603050405020304" pitchFamily="18" charset="0"/>
              </a:rPr>
              <a:t>gaze </a:t>
            </a:r>
            <a:r>
              <a:rPr lang="en-GB" sz="1200" dirty="0">
                <a:effectLst/>
                <a:latin typeface="Times New Roman" panose="02020603050405020304" pitchFamily="18" charset="0"/>
                <a:ea typeface="Times New Roman" panose="02020603050405020304" pitchFamily="18" charset="0"/>
              </a:rPr>
              <a:t>at the other child, or by words (e.g., calling the other child by name). So the first thing the observer must do is decide whether one child is looking in the direction of the other.  With nonverbal children, the direction of looking is our best guide to the intentionality of the action.</a:t>
            </a:r>
          </a:p>
          <a:p>
            <a:pPr>
              <a:lnSpc>
                <a:spcPct val="200000"/>
              </a:lnSpc>
            </a:pPr>
            <a:endParaRPr lang="en-GB" sz="1200" dirty="0">
              <a:effectLst/>
              <a:latin typeface="Times New Roman" panose="02020603050405020304" pitchFamily="18" charset="0"/>
              <a:ea typeface="Times New Roman" panose="02020603050405020304" pitchFamily="18" charset="0"/>
            </a:endParaRPr>
          </a:p>
          <a:p>
            <a:pPr>
              <a:lnSpc>
                <a:spcPct val="200000"/>
              </a:lnSpc>
            </a:pPr>
            <a:r>
              <a:rPr lang="en-GB" sz="1200" dirty="0">
                <a:effectLst/>
                <a:latin typeface="Times New Roman" panose="02020603050405020304" pitchFamily="18" charset="0"/>
                <a:ea typeface="Times New Roman" panose="02020603050405020304" pitchFamily="18" charset="0"/>
              </a:rPr>
              <a:t>In the PICS, observers will try to identify peer-directed behaviours.  If one child (</a:t>
            </a:r>
            <a:r>
              <a:rPr lang="en-GB" sz="1200" b="1" dirty="0">
                <a:effectLst/>
                <a:latin typeface="Times New Roman" panose="02020603050405020304" pitchFamily="18" charset="0"/>
                <a:ea typeface="Times New Roman" panose="02020603050405020304" pitchFamily="18" charset="0"/>
              </a:rPr>
              <a:t>the actor) </a:t>
            </a:r>
            <a:r>
              <a:rPr lang="en-GB" sz="1200" dirty="0">
                <a:effectLst/>
                <a:latin typeface="Times New Roman" panose="02020603050405020304" pitchFamily="18" charset="0"/>
                <a:ea typeface="Times New Roman" panose="02020603050405020304" pitchFamily="18" charset="0"/>
              </a:rPr>
              <a:t>directs a behaviour to the other (</a:t>
            </a:r>
            <a:r>
              <a:rPr lang="en-GB" sz="1200" b="1" dirty="0">
                <a:effectLst/>
                <a:latin typeface="Times New Roman" panose="02020603050405020304" pitchFamily="18" charset="0"/>
                <a:ea typeface="Times New Roman" panose="02020603050405020304" pitchFamily="18" charset="0"/>
              </a:rPr>
              <a:t>the recipient), </a:t>
            </a:r>
            <a:r>
              <a:rPr lang="en-GB" sz="1200" dirty="0">
                <a:effectLst/>
                <a:latin typeface="Times New Roman" panose="02020603050405020304" pitchFamily="18" charset="0"/>
                <a:ea typeface="Times New Roman" panose="02020603050405020304" pitchFamily="18" charset="0"/>
              </a:rPr>
              <a:t>and the recipient responds by directing a behaviour back to the actor, an </a:t>
            </a:r>
            <a:r>
              <a:rPr lang="en-GB" sz="1200" b="1" dirty="0">
                <a:effectLst/>
                <a:latin typeface="Times New Roman" panose="02020603050405020304" pitchFamily="18" charset="0"/>
                <a:ea typeface="Times New Roman" panose="02020603050405020304" pitchFamily="18" charset="0"/>
              </a:rPr>
              <a:t>episode</a:t>
            </a:r>
            <a:r>
              <a:rPr lang="en-GB" sz="1200" dirty="0">
                <a:effectLst/>
                <a:latin typeface="Times New Roman" panose="02020603050405020304" pitchFamily="18" charset="0"/>
                <a:ea typeface="Times New Roman" panose="02020603050405020304" pitchFamily="18" charset="0"/>
              </a:rPr>
              <a:t> of social interaction has taken place.  An episode must contain at least two moves, but may be much longer.</a:t>
            </a:r>
          </a:p>
          <a:p>
            <a:pPr>
              <a:lnSpc>
                <a:spcPct val="200000"/>
              </a:lnSpc>
            </a:pPr>
            <a:endParaRPr lang="en-GB" sz="1200" dirty="0">
              <a:effectLst/>
              <a:latin typeface="Times New Roman" panose="02020603050405020304" pitchFamily="18" charset="0"/>
              <a:ea typeface="Times New Roman" panose="02020603050405020304" pitchFamily="18" charset="0"/>
            </a:endParaRPr>
          </a:p>
          <a:p>
            <a:pPr>
              <a:lnSpc>
                <a:spcPct val="200000"/>
              </a:lnSpc>
            </a:pPr>
            <a:r>
              <a:rPr lang="en-GB" sz="1200" dirty="0">
                <a:effectLst/>
                <a:latin typeface="Times New Roman" panose="02020603050405020304" pitchFamily="18" charset="0"/>
                <a:ea typeface="Times New Roman" panose="02020603050405020304" pitchFamily="18" charset="0"/>
              </a:rPr>
              <a:t>Here we show an example of the PICS used to code an interaction at the 1.5 year home </a:t>
            </a:r>
            <a:r>
              <a:rPr lang="en-GB" sz="1200" dirty="0">
                <a:solidFill>
                  <a:schemeClr val="tx1"/>
                </a:solidFill>
                <a:effectLst/>
                <a:latin typeface="Times New Roman" panose="02020603050405020304" pitchFamily="18" charset="0"/>
                <a:ea typeface="Times New Roman" panose="02020603050405020304" pitchFamily="18" charset="0"/>
              </a:rPr>
              <a:t>visit (Chapter X). Note, OFFER = </a:t>
            </a:r>
            <a:r>
              <a:rPr lang="en-GB" sz="1200" dirty="0">
                <a:effectLst/>
                <a:latin typeface="Times New Roman" panose="02020603050405020304" pitchFamily="18" charset="0"/>
                <a:ea typeface="Times New Roman" panose="02020603050405020304" pitchFamily="18" charset="0"/>
              </a:rPr>
              <a:t>The actor extends an object toward the peer’s hands or lap, possibly releasing it into the recipient’s hand or lap, ACCEPT = The recipient grasps or picks up an object that has just been offered by the peer, NR = No response, REACH = The actor extends a hand toward an object physically held by the peer, extending the hand with outstretched fingers, as if to grasp the object.</a:t>
            </a:r>
            <a:endParaRPr lang="en-GB" sz="1200" dirty="0">
              <a:solidFill>
                <a:schemeClr val="tx1"/>
              </a:solidFill>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9</a:t>
            </a:fld>
            <a:endParaRPr lang="en-US" dirty="0"/>
          </a:p>
        </p:txBody>
      </p:sp>
    </p:spTree>
    <p:extLst>
      <p:ext uri="{BB962C8B-B14F-4D97-AF65-F5344CB8AC3E}">
        <p14:creationId xmlns:p14="http://schemas.microsoft.com/office/powerpoint/2010/main" val="3529472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Times New Roman" panose="02020603050405020304" pitchFamily="18" charset="0"/>
                <a:ea typeface="Times New Roman" panose="02020603050405020304" pitchFamily="18" charset="0"/>
              </a:rPr>
              <a:t>Here we show an example of the PICS used to code an interaction at the 2.5 year </a:t>
            </a:r>
            <a:r>
              <a:rPr lang="en-GB" sz="1200" dirty="0">
                <a:solidFill>
                  <a:schemeClr val="tx1"/>
                </a:solidFill>
                <a:effectLst/>
                <a:latin typeface="Times New Roman" panose="02020603050405020304" pitchFamily="18" charset="0"/>
                <a:ea typeface="Times New Roman" panose="02020603050405020304" pitchFamily="18" charset="0"/>
              </a:rPr>
              <a:t>visit to the laboratory (Chapter X). Note, SP = Speech, </a:t>
            </a:r>
            <a:r>
              <a:rPr lang="en-GB" sz="1200" b="0" dirty="0">
                <a:effectLst/>
                <a:latin typeface="Times New Roman" panose="02020603050405020304" pitchFamily="18" charset="0"/>
                <a:ea typeface="Times New Roman" panose="02020603050405020304" pitchFamily="18" charset="0"/>
              </a:rPr>
              <a:t>ADD = </a:t>
            </a:r>
            <a:r>
              <a:rPr lang="en-GB" sz="1200" dirty="0">
                <a:effectLst/>
                <a:latin typeface="Times New Roman" panose="02020603050405020304" pitchFamily="18" charset="0"/>
                <a:ea typeface="Times New Roman" panose="02020603050405020304" pitchFamily="18" charset="0"/>
              </a:rPr>
              <a:t>The actor shares by releasing an object into an array of objects in the peer’s possession (e.g., the actor adds a shape to an array of shapes that can be put into a shape-sorting box, or a ring to a pile of multi-coloured rings with which the peer is playing), </a:t>
            </a:r>
            <a:r>
              <a:rPr lang="en-GB" sz="1200" dirty="0">
                <a:solidFill>
                  <a:schemeClr val="tx1"/>
                </a:solidFill>
                <a:effectLst/>
                <a:latin typeface="Times New Roman" panose="02020603050405020304" pitchFamily="18" charset="0"/>
                <a:ea typeface="Times New Roman" panose="02020603050405020304" pitchFamily="18" charset="0"/>
              </a:rPr>
              <a:t>NR = No response, WATCHES = </a:t>
            </a:r>
            <a:r>
              <a:rPr lang="en-GB" sz="1800" dirty="0">
                <a:effectLst/>
                <a:latin typeface="Times New Roman" panose="02020603050405020304" pitchFamily="18" charset="0"/>
                <a:ea typeface="Times New Roman" panose="02020603050405020304" pitchFamily="18" charset="0"/>
              </a:rPr>
              <a:t>The recipient responds to the peer’s socially directed action only by looking at the peer, </a:t>
            </a:r>
            <a:r>
              <a:rPr lang="en-GB" sz="1800" b="0" dirty="0">
                <a:effectLst/>
                <a:latin typeface="Times New Roman" panose="02020603050405020304" pitchFamily="18" charset="0"/>
                <a:ea typeface="Times New Roman" panose="02020603050405020304" pitchFamily="18" charset="0"/>
              </a:rPr>
              <a:t>TAKE5</a:t>
            </a:r>
            <a:r>
              <a:rPr lang="en-GB" sz="1800" b="1"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The actor picks up an object that the peer has just put down, within the last 5 seconds.</a:t>
            </a:r>
            <a:endParaRPr lang="en-GB" sz="1200" dirty="0">
              <a:solidFill>
                <a:schemeClr val="tx1"/>
              </a:solidFill>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93D432A1-B43F-474F-8713-D001A571467A}" type="slidenum">
              <a:rPr lang="en-US" smtClean="0"/>
              <a:t>10</a:t>
            </a:fld>
            <a:endParaRPr lang="en-US" dirty="0"/>
          </a:p>
        </p:txBody>
      </p:sp>
    </p:spTree>
    <p:extLst>
      <p:ext uri="{BB962C8B-B14F-4D97-AF65-F5344CB8AC3E}">
        <p14:creationId xmlns:p14="http://schemas.microsoft.com/office/powerpoint/2010/main" val="886355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7 years, we used a battery of tasks to assess children social, cognitive, and emotional development. Among these we included social decision-making tasks, including The Puppet Task (Hay, Zahn-</a:t>
            </a:r>
            <a:r>
              <a:rPr lang="en-US" dirty="0" err="1"/>
              <a:t>Waxler</a:t>
            </a:r>
            <a:r>
              <a:rPr lang="en-US" dirty="0"/>
              <a:t>, Cummings, &amp; </a:t>
            </a:r>
            <a:r>
              <a:rPr lang="en-US" dirty="0" err="1"/>
              <a:t>Iannotti</a:t>
            </a:r>
            <a:r>
              <a:rPr lang="en-US" dirty="0"/>
              <a:t>, 1992) and The Castell </a:t>
            </a:r>
            <a:r>
              <a:rPr lang="en-US" dirty="0" err="1"/>
              <a:t>Arth</a:t>
            </a:r>
            <a:r>
              <a:rPr lang="en-US" dirty="0"/>
              <a:t> </a:t>
            </a:r>
            <a:r>
              <a:rPr lang="en-US" dirty="0" err="1"/>
              <a:t>Mawr</a:t>
            </a:r>
            <a:r>
              <a:rPr lang="en-US" dirty="0"/>
              <a:t> Adventure Game (CAMGAME; Hay, Johansen, et al.). We designed the Castell </a:t>
            </a:r>
            <a:r>
              <a:rPr lang="en-US" dirty="0" err="1"/>
              <a:t>Arth</a:t>
            </a:r>
            <a:r>
              <a:rPr lang="en-US" dirty="0"/>
              <a:t> </a:t>
            </a:r>
            <a:r>
              <a:rPr lang="en-US" dirty="0" err="1"/>
              <a:t>Mawr</a:t>
            </a:r>
            <a:r>
              <a:rPr lang="en-US" dirty="0"/>
              <a:t> Adventure Game (CAMGAME) to study children’s choices in an unfamiliar situation where they met unfamiliar peers (see Chapter 6).</a:t>
            </a:r>
          </a:p>
        </p:txBody>
      </p:sp>
      <p:sp>
        <p:nvSpPr>
          <p:cNvPr id="4" name="Slide Number Placeholder 3"/>
          <p:cNvSpPr>
            <a:spLocks noGrp="1"/>
          </p:cNvSpPr>
          <p:nvPr>
            <p:ph type="sldNum" sz="quarter" idx="5"/>
          </p:nvPr>
        </p:nvSpPr>
        <p:spPr/>
        <p:txBody>
          <a:bodyPr/>
          <a:lstStyle/>
          <a:p>
            <a:fld id="{93D432A1-B43F-474F-8713-D001A571467A}" type="slidenum">
              <a:rPr lang="en-US" smtClean="0"/>
              <a:t>11</a:t>
            </a:fld>
            <a:endParaRPr lang="en-US" dirty="0"/>
          </a:p>
        </p:txBody>
      </p:sp>
    </p:spTree>
    <p:extLst>
      <p:ext uri="{BB962C8B-B14F-4D97-AF65-F5344CB8AC3E}">
        <p14:creationId xmlns:p14="http://schemas.microsoft.com/office/powerpoint/2010/main" val="2509019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At age 7, we also used standardized assessments of children’s clinically significant </a:t>
            </a:r>
            <a:r>
              <a:rPr lang="en-GB" dirty="0" err="1"/>
              <a:t>behavioral</a:t>
            </a:r>
            <a:r>
              <a:rPr lang="en-GB" dirty="0"/>
              <a:t> problems.</a:t>
            </a:r>
          </a:p>
        </p:txBody>
      </p:sp>
      <p:sp>
        <p:nvSpPr>
          <p:cNvPr id="4" name="Slide Number Placeholder 3"/>
          <p:cNvSpPr>
            <a:spLocks noGrp="1"/>
          </p:cNvSpPr>
          <p:nvPr>
            <p:ph type="sldNum" sz="quarter" idx="5"/>
          </p:nvPr>
        </p:nvSpPr>
        <p:spPr/>
        <p:txBody>
          <a:bodyPr/>
          <a:lstStyle/>
          <a:p>
            <a:fld id="{93D432A1-B43F-474F-8713-D001A571467A}" type="slidenum">
              <a:rPr lang="en-US" smtClean="0"/>
              <a:t>12</a:t>
            </a:fld>
            <a:endParaRPr lang="en-US" dirty="0"/>
          </a:p>
        </p:txBody>
      </p:sp>
    </p:spTree>
    <p:extLst>
      <p:ext uri="{BB962C8B-B14F-4D97-AF65-F5344CB8AC3E}">
        <p14:creationId xmlns:p14="http://schemas.microsoft.com/office/powerpoint/2010/main" val="381683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addition to informant reports, observation, and experimental tasks to tap aggression and prosocial </a:t>
            </a:r>
            <a:r>
              <a:rPr lang="en-GB" dirty="0" err="1"/>
              <a:t>behavior</a:t>
            </a:r>
            <a:r>
              <a:rPr lang="en-GB" dirty="0"/>
              <a:t>, we also administered developmentally appropriate tasks to measure correlates of aggression. For example, at the 2.5-3 year visit to the laboratory, children completed inhibitory control tasks (including the Tower of Cardiff Task and The Whisper Task). These tasks were used to see whether children with self-control would be less likely to use aggression against their peers (see Chapter 5).</a:t>
            </a:r>
          </a:p>
        </p:txBody>
      </p:sp>
      <p:sp>
        <p:nvSpPr>
          <p:cNvPr id="4" name="Slide Number Placeholder 3"/>
          <p:cNvSpPr>
            <a:spLocks noGrp="1"/>
          </p:cNvSpPr>
          <p:nvPr>
            <p:ph type="sldNum" sz="quarter" idx="5"/>
          </p:nvPr>
        </p:nvSpPr>
        <p:spPr/>
        <p:txBody>
          <a:bodyPr/>
          <a:lstStyle/>
          <a:p>
            <a:fld id="{93D432A1-B43F-474F-8713-D001A571467A}" type="slidenum">
              <a:rPr lang="en-US" smtClean="0"/>
              <a:t>13</a:t>
            </a:fld>
            <a:endParaRPr lang="en-US" dirty="0"/>
          </a:p>
        </p:txBody>
      </p:sp>
    </p:spTree>
    <p:extLst>
      <p:ext uri="{BB962C8B-B14F-4D97-AF65-F5344CB8AC3E}">
        <p14:creationId xmlns:p14="http://schemas.microsoft.com/office/powerpoint/2010/main" val="16519116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At 7 years, we investigated children’s emotion recognition and perspective-taking as correlates of prosocial </a:t>
            </a:r>
            <a:r>
              <a:rPr lang="en-GB" dirty="0" err="1"/>
              <a:t>behavior</a:t>
            </a:r>
            <a:r>
              <a:rPr lang="en-GB" dirty="0"/>
              <a:t> and aggression </a:t>
            </a:r>
            <a:r>
              <a:rPr lang="en-GB" sz="1800" dirty="0">
                <a:effectLst/>
                <a:latin typeface="Times New Roman" panose="02020603050405020304" pitchFamily="18" charset="0"/>
                <a:ea typeface="Calibri" panose="020F0502020204030204" pitchFamily="34" charset="0"/>
              </a:rPr>
              <a:t>(Denham, 1986; Lane et al., 2010; </a:t>
            </a:r>
            <a:r>
              <a:rPr lang="en-US" sz="1800" dirty="0">
                <a:effectLst/>
                <a:latin typeface="Times New Roman" panose="02020603050405020304" pitchFamily="18" charset="0"/>
                <a:ea typeface="Times New Roman" panose="02020603050405020304" pitchFamily="18" charset="0"/>
              </a:rPr>
              <a:t>van der Schalk et al., 2011) (see Chapter 6).</a:t>
            </a:r>
            <a:endParaRPr lang="en-GB" dirty="0"/>
          </a:p>
        </p:txBody>
      </p:sp>
      <p:sp>
        <p:nvSpPr>
          <p:cNvPr id="4" name="Slide Number Placeholder 3"/>
          <p:cNvSpPr>
            <a:spLocks noGrp="1"/>
          </p:cNvSpPr>
          <p:nvPr>
            <p:ph type="sldNum" sz="quarter" idx="5"/>
          </p:nvPr>
        </p:nvSpPr>
        <p:spPr/>
        <p:txBody>
          <a:bodyPr/>
          <a:lstStyle/>
          <a:p>
            <a:fld id="{93D432A1-B43F-474F-8713-D001A571467A}" type="slidenum">
              <a:rPr lang="en-US" smtClean="0"/>
              <a:t>14</a:t>
            </a:fld>
            <a:endParaRPr lang="en-US" dirty="0"/>
          </a:p>
        </p:txBody>
      </p:sp>
    </p:spTree>
    <p:extLst>
      <p:ext uri="{BB962C8B-B14F-4D97-AF65-F5344CB8AC3E}">
        <p14:creationId xmlns:p14="http://schemas.microsoft.com/office/powerpoint/2010/main" val="30468224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also investigated children’s advanced understanding of minds in relation to prosocial </a:t>
            </a:r>
            <a:r>
              <a:rPr lang="en-GB" dirty="0" err="1"/>
              <a:t>behavior</a:t>
            </a:r>
            <a:r>
              <a:rPr lang="en-GB" dirty="0"/>
              <a:t> and aggression using a second-order false belief task (Paine et al., 2018) adapted from </a:t>
            </a:r>
            <a:r>
              <a:rPr lang="en-US" sz="1200" dirty="0" err="1">
                <a:effectLst/>
                <a:latin typeface="Times New Roman" panose="02020603050405020304" pitchFamily="18" charset="0"/>
                <a:ea typeface="Times New Roman" panose="02020603050405020304" pitchFamily="18" charset="0"/>
              </a:rPr>
              <a:t>Coull</a:t>
            </a:r>
            <a:r>
              <a:rPr lang="en-US" sz="1200" dirty="0">
                <a:effectLst/>
                <a:latin typeface="Times New Roman" panose="02020603050405020304" pitchFamily="18" charset="0"/>
                <a:ea typeface="Times New Roman" panose="02020603050405020304" pitchFamily="18" charset="0"/>
              </a:rPr>
              <a:t> et al., 2006 and </a:t>
            </a:r>
            <a:r>
              <a:rPr lang="en-US" sz="1200" dirty="0" err="1">
                <a:effectLst/>
                <a:latin typeface="Times New Roman" panose="02020603050405020304" pitchFamily="18" charset="0"/>
                <a:ea typeface="Times New Roman" panose="02020603050405020304" pitchFamily="18" charset="0"/>
              </a:rPr>
              <a:t>Perner</a:t>
            </a:r>
            <a:r>
              <a:rPr lang="en-US" sz="1200" dirty="0">
                <a:effectLst/>
                <a:latin typeface="Times New Roman" panose="02020603050405020304" pitchFamily="18" charset="0"/>
                <a:ea typeface="Times New Roman" panose="02020603050405020304" pitchFamily="18" charset="0"/>
              </a:rPr>
              <a:t> &amp; </a:t>
            </a:r>
            <a:r>
              <a:rPr lang="en-US" sz="1200" dirty="0" err="1">
                <a:effectLst/>
                <a:latin typeface="Times New Roman" panose="02020603050405020304" pitchFamily="18" charset="0"/>
                <a:ea typeface="Times New Roman" panose="02020603050405020304" pitchFamily="18" charset="0"/>
              </a:rPr>
              <a:t>Wimmer</a:t>
            </a:r>
            <a:r>
              <a:rPr lang="en-US" sz="1200" dirty="0">
                <a:effectLst/>
                <a:latin typeface="Times New Roman" panose="02020603050405020304" pitchFamily="18" charset="0"/>
                <a:ea typeface="Times New Roman" panose="02020603050405020304" pitchFamily="18" charset="0"/>
              </a:rPr>
              <a:t>, 1985. </a:t>
            </a:r>
            <a:r>
              <a:rPr lang="en-GB" sz="1200" b="0" i="0" u="none" strike="noStrike" baseline="0" dirty="0">
                <a:latin typeface="AdvGulliv-R"/>
              </a:rPr>
              <a:t>In this illustration of the story, the protagonist (Nick) shows his special teddy to the child (A) and tucks the teddy inside the bed (B). The mother comes into the room and asks Nick to brush his teeth, and they leave the room (C). In Nick’s absence, the sibling removes the teddy from the duvet (D) and hides the teddy in the cupboard (E). Unbeknownst to Alex, Nick returns and watches Alex hiding the teddy (F) before leaving the room again (G). When Nick comes back into the room, he says, ‘‘I want my teddy.” (H). See Chapter 6.</a:t>
            </a:r>
            <a:endParaRPr lang="en-GB" dirty="0"/>
          </a:p>
        </p:txBody>
      </p:sp>
      <p:sp>
        <p:nvSpPr>
          <p:cNvPr id="4" name="Slide Number Placeholder 3"/>
          <p:cNvSpPr>
            <a:spLocks noGrp="1"/>
          </p:cNvSpPr>
          <p:nvPr>
            <p:ph type="sldNum" sz="quarter" idx="5"/>
          </p:nvPr>
        </p:nvSpPr>
        <p:spPr/>
        <p:txBody>
          <a:bodyPr/>
          <a:lstStyle/>
          <a:p>
            <a:fld id="{93D432A1-B43F-474F-8713-D001A571467A}" type="slidenum">
              <a:rPr lang="en-US" smtClean="0"/>
              <a:t>15</a:t>
            </a:fld>
            <a:endParaRPr lang="en-US" dirty="0"/>
          </a:p>
        </p:txBody>
      </p:sp>
    </p:spTree>
    <p:extLst>
      <p:ext uri="{BB962C8B-B14F-4D97-AF65-F5344CB8AC3E}">
        <p14:creationId xmlns:p14="http://schemas.microsoft.com/office/powerpoint/2010/main" val="41242610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4ECCE-A384-4AFB-8F54-97B5C8507E2A}"/>
              </a:ext>
            </a:extLst>
          </p:cNvPr>
          <p:cNvSpPr>
            <a:spLocks noGrp="1"/>
          </p:cNvSpPr>
          <p:nvPr>
            <p:ph type="ctrTitle"/>
          </p:nvPr>
        </p:nvSpPr>
        <p:spPr>
          <a:xfrm>
            <a:off x="1524000" y="1752600"/>
            <a:ext cx="9144000" cy="2057399"/>
          </a:xfrm>
        </p:spPr>
        <p:txBody>
          <a:bodyPr anchor="b">
            <a:normAutofit/>
          </a:bodyPr>
          <a:lstStyle>
            <a:lvl1pPr algn="ctr">
              <a:defRPr sz="4400">
                <a:solidFill>
                  <a:schemeClr val="bg1"/>
                </a:solidFill>
                <a:latin typeface="Futura Std Book" panose="020B0502020204020303"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180C81F1-7073-4AD6-A592-84C57C987CCC}"/>
              </a:ext>
            </a:extLst>
          </p:cNvPr>
          <p:cNvSpPr>
            <a:spLocks noGrp="1"/>
          </p:cNvSpPr>
          <p:nvPr>
            <p:ph type="subTitle" idx="1"/>
          </p:nvPr>
        </p:nvSpPr>
        <p:spPr>
          <a:xfrm>
            <a:off x="1524000" y="4038600"/>
            <a:ext cx="9144000" cy="1371600"/>
          </a:xfrm>
        </p:spPr>
        <p:txBody>
          <a:bodyPr/>
          <a:lstStyle>
            <a:lvl1pPr marL="0" indent="0" algn="ctr">
              <a:buNone/>
              <a:defRPr sz="28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7" name="TextBox 6">
            <a:extLst>
              <a:ext uri="{FF2B5EF4-FFF2-40B4-BE49-F238E27FC236}">
                <a16:creationId xmlns:a16="http://schemas.microsoft.com/office/drawing/2014/main" id="{1F2B37A0-33EC-4E68-AD48-836C72C4A9E8}"/>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pic>
        <p:nvPicPr>
          <p:cNvPr id="5" name="Picture 4">
            <a:extLst>
              <a:ext uri="{FF2B5EF4-FFF2-40B4-BE49-F238E27FC236}">
                <a16:creationId xmlns:a16="http://schemas.microsoft.com/office/drawing/2014/main" id="{5DC8EE5C-F963-458A-A9C5-86732B605F87}"/>
              </a:ext>
            </a:extLst>
          </p:cNvPr>
          <p:cNvPicPr>
            <a:picLocks noChangeAspect="1"/>
          </p:cNvPicPr>
          <p:nvPr userDrawn="1"/>
        </p:nvPicPr>
        <p:blipFill>
          <a:blip r:embed="rId2"/>
          <a:stretch>
            <a:fillRect/>
          </a:stretch>
        </p:blipFill>
        <p:spPr>
          <a:xfrm>
            <a:off x="-1" y="0"/>
            <a:ext cx="12191999" cy="1434353"/>
          </a:xfrm>
          <a:prstGeom prst="rect">
            <a:avLst/>
          </a:prstGeom>
        </p:spPr>
      </p:pic>
      <p:sp>
        <p:nvSpPr>
          <p:cNvPr id="6" name="Rectangle 5">
            <a:extLst>
              <a:ext uri="{FF2B5EF4-FFF2-40B4-BE49-F238E27FC236}">
                <a16:creationId xmlns:a16="http://schemas.microsoft.com/office/drawing/2014/main" id="{EDED3B64-C160-4475-8A09-10709E5B77A7}"/>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688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A54B0-65D8-A343-A053-66D682B40E21}"/>
              </a:ext>
            </a:extLst>
          </p:cNvPr>
          <p:cNvSpPr>
            <a:spLocks noGrp="1"/>
          </p:cNvSpPr>
          <p:nvPr>
            <p:ph type="title"/>
          </p:nvPr>
        </p:nvSpPr>
        <p:spPr>
          <a:xfrm>
            <a:off x="838200" y="1685086"/>
            <a:ext cx="10515600" cy="762000"/>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B86F85-E097-2544-9190-46748EFEB0EA}"/>
              </a:ext>
            </a:extLst>
          </p:cNvPr>
          <p:cNvSpPr>
            <a:spLocks noGrp="1"/>
          </p:cNvSpPr>
          <p:nvPr>
            <p:ph idx="1"/>
          </p:nvPr>
        </p:nvSpPr>
        <p:spPr>
          <a:xfrm>
            <a:off x="838200" y="2523286"/>
            <a:ext cx="10515600" cy="3801314"/>
          </a:xfrm>
        </p:spPr>
        <p:txBody>
          <a:bodyPr>
            <a:noAutofit/>
          </a:bodyPr>
          <a:lstStyle>
            <a:lvl1pPr>
              <a:defRPr sz="2600" b="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a:extLst>
              <a:ext uri="{FF2B5EF4-FFF2-40B4-BE49-F238E27FC236}">
                <a16:creationId xmlns:a16="http://schemas.microsoft.com/office/drawing/2014/main" id="{D419A446-7A62-464A-B0BC-6974A37701ED}"/>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8" name="Footer Placeholder 4">
            <a:extLst>
              <a:ext uri="{FF2B5EF4-FFF2-40B4-BE49-F238E27FC236}">
                <a16:creationId xmlns:a16="http://schemas.microsoft.com/office/drawing/2014/main" id="{64C2E617-3BA9-48FD-9DA4-BEE63B53FFA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29902011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836612" y="1760957"/>
            <a:ext cx="3354388" cy="434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4648199" y="1760957"/>
            <a:ext cx="7086601" cy="4318883"/>
          </a:xfrm>
        </p:spPr>
        <p:txBody>
          <a:bodyPr anchor="ctr" anchorCtr="0">
            <a:noAutofit/>
          </a:bodyPr>
          <a:lstStyle>
            <a:lvl1pPr marL="0" indent="0" algn="ctr">
              <a:buNone/>
              <a:defRPr sz="2600" b="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4D5F76DC-15D8-4C16-AE21-B46C61B2BC0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425742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0068AE"/>
            </a:gs>
            <a:gs pos="100000">
              <a:srgbClr val="1B386A"/>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9AC43-267D-2A49-9005-1E6EDD011F72}"/>
              </a:ext>
            </a:extLst>
          </p:cNvPr>
          <p:cNvSpPr>
            <a:spLocks noGrp="1"/>
          </p:cNvSpPr>
          <p:nvPr>
            <p:ph type="title"/>
          </p:nvPr>
        </p:nvSpPr>
        <p:spPr>
          <a:xfrm>
            <a:off x="831850" y="1709739"/>
            <a:ext cx="10515600" cy="2786062"/>
          </a:xfrm>
        </p:spPr>
        <p:txBody>
          <a:bodyPr anchor="b">
            <a:normAutofit/>
          </a:bodyPr>
          <a:lstStyle>
            <a:lvl1pPr algn="l">
              <a:defRPr sz="4000" b="1" i="0">
                <a:solidFill>
                  <a:schemeClr val="bg1"/>
                </a:solidFill>
                <a:latin typeface="Futura Std Book" panose="020B0502020204020303"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38C8AFB-E6D2-7E4E-B8E7-AF86023A3162}"/>
              </a:ext>
            </a:extLst>
          </p:cNvPr>
          <p:cNvSpPr>
            <a:spLocks noGrp="1"/>
          </p:cNvSpPr>
          <p:nvPr>
            <p:ph type="body" idx="1"/>
          </p:nvPr>
        </p:nvSpPr>
        <p:spPr>
          <a:xfrm>
            <a:off x="831850" y="4656138"/>
            <a:ext cx="10515600" cy="1058862"/>
          </a:xfrm>
        </p:spPr>
        <p:txBody>
          <a:bodyPr/>
          <a:lstStyle>
            <a:lvl1pPr marL="0" indent="0">
              <a:buNone/>
              <a:defRPr sz="2400" b="0">
                <a:solidFill>
                  <a:schemeClr val="bg1"/>
                </a:solidFill>
                <a:latin typeface="Futura PT Medium" panose="020B0602020204020303"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pic>
        <p:nvPicPr>
          <p:cNvPr id="11" name="Picture 10">
            <a:extLst>
              <a:ext uri="{FF2B5EF4-FFF2-40B4-BE49-F238E27FC236}">
                <a16:creationId xmlns:a16="http://schemas.microsoft.com/office/drawing/2014/main" id="{694E570C-C238-45A0-83AE-249E2358C16B}"/>
              </a:ext>
            </a:extLst>
          </p:cNvPr>
          <p:cNvPicPr>
            <a:picLocks noChangeAspect="1"/>
          </p:cNvPicPr>
          <p:nvPr userDrawn="1"/>
        </p:nvPicPr>
        <p:blipFill>
          <a:blip r:embed="rId2"/>
          <a:stretch>
            <a:fillRect/>
          </a:stretch>
        </p:blipFill>
        <p:spPr>
          <a:xfrm>
            <a:off x="-1" y="0"/>
            <a:ext cx="12191999" cy="1434353"/>
          </a:xfrm>
          <a:prstGeom prst="rect">
            <a:avLst/>
          </a:prstGeom>
        </p:spPr>
      </p:pic>
      <p:sp>
        <p:nvSpPr>
          <p:cNvPr id="15" name="TextBox 14">
            <a:extLst>
              <a:ext uri="{FF2B5EF4-FFF2-40B4-BE49-F238E27FC236}">
                <a16:creationId xmlns:a16="http://schemas.microsoft.com/office/drawing/2014/main" id="{491FEF6E-6728-4246-9B7F-9AA99E9F6694}"/>
              </a:ext>
            </a:extLst>
          </p:cNvPr>
          <p:cNvSpPr txBox="1"/>
          <p:nvPr userDrawn="1"/>
        </p:nvSpPr>
        <p:spPr>
          <a:xfrm>
            <a:off x="94248" y="5943600"/>
            <a:ext cx="12003505" cy="646331"/>
          </a:xfrm>
          <a:prstGeom prst="rect">
            <a:avLst/>
          </a:prstGeom>
          <a:noFill/>
        </p:spPr>
        <p:txBody>
          <a:bodyPr wrap="square" rtlCol="0">
            <a:spAutoFit/>
          </a:bodyPr>
          <a:lstStyle/>
          <a:p>
            <a:pPr algn="ctr"/>
            <a:r>
              <a:rPr lang="en-US" sz="1800" b="0" i="1" dirty="0">
                <a:solidFill>
                  <a:schemeClr val="bg1"/>
                </a:solidFill>
                <a:latin typeface="+mn-lt"/>
              </a:rPr>
              <a:t>Monograph Matters </a:t>
            </a:r>
            <a:r>
              <a:rPr lang="en-US" sz="1800" b="0" dirty="0">
                <a:solidFill>
                  <a:schemeClr val="bg1"/>
                </a:solidFill>
                <a:latin typeface="+mn-lt"/>
              </a:rPr>
              <a:t>is a companion website for </a:t>
            </a:r>
            <a:r>
              <a:rPr lang="en-US" sz="1800" b="0" i="1" dirty="0">
                <a:solidFill>
                  <a:schemeClr val="bg1"/>
                </a:solidFill>
                <a:latin typeface="+mn-lt"/>
              </a:rPr>
              <a:t>Monographs of the Society for Research in Child Development</a:t>
            </a:r>
          </a:p>
          <a:p>
            <a:pPr algn="ctr"/>
            <a:r>
              <a:rPr lang="en-US" sz="1800" b="0" dirty="0">
                <a:solidFill>
                  <a:schemeClr val="bg1"/>
                </a:solidFill>
                <a:latin typeface="+mn-lt"/>
              </a:rPr>
              <a:t>Lynn S. Liben, Editor</a:t>
            </a:r>
          </a:p>
        </p:txBody>
      </p:sp>
      <p:sp>
        <p:nvSpPr>
          <p:cNvPr id="16" name="Rectangle 15">
            <a:extLst>
              <a:ext uri="{FF2B5EF4-FFF2-40B4-BE49-F238E27FC236}">
                <a16:creationId xmlns:a16="http://schemas.microsoft.com/office/drawing/2014/main" id="{8CDEEA0E-87F0-4617-BEED-F45AE0538056}"/>
              </a:ext>
            </a:extLst>
          </p:cNvPr>
          <p:cNvSpPr/>
          <p:nvPr userDrawn="1"/>
        </p:nvSpPr>
        <p:spPr>
          <a:xfrm flipV="1">
            <a:off x="0" y="1447800"/>
            <a:ext cx="12192000"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05546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35355-C467-F94E-A4A5-95F28B925A48}"/>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33475720-E371-0649-B37D-0C429EEF17F7}"/>
              </a:ext>
            </a:extLst>
          </p:cNvPr>
          <p:cNvSpPr>
            <a:spLocks noGrp="1"/>
          </p:cNvSpPr>
          <p:nvPr>
            <p:ph sz="half" idx="1"/>
          </p:nvPr>
        </p:nvSpPr>
        <p:spPr>
          <a:xfrm>
            <a:off x="838200" y="2509836"/>
            <a:ext cx="5181600" cy="3814763"/>
          </a:xfrm>
        </p:spPr>
        <p:txBody>
          <a:bodyPr>
            <a:noAutofit/>
          </a:bodyPr>
          <a:lstStyle>
            <a:lvl1pPr>
              <a:defRPr sz="2600" b="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A1C1DD8-D597-4345-BB69-440F4690C0E1}"/>
              </a:ext>
            </a:extLst>
          </p:cNvPr>
          <p:cNvSpPr>
            <a:spLocks noGrp="1"/>
          </p:cNvSpPr>
          <p:nvPr>
            <p:ph sz="half" idx="2"/>
          </p:nvPr>
        </p:nvSpPr>
        <p:spPr>
          <a:xfrm>
            <a:off x="6172200" y="2509836"/>
            <a:ext cx="5181600" cy="3814764"/>
          </a:xfrm>
        </p:spPr>
        <p:txBody>
          <a:bodyPr>
            <a:noAutofit/>
          </a:bodyPr>
          <a:lstStyle>
            <a:lvl1pPr>
              <a:defRPr sz="2600" b="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CA01C2BD-91E2-4089-A737-03C6647FD46E}"/>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D997BB66-716E-4D3D-9495-BD1006C9DAD1}"/>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75792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5AAF334-D018-6D46-9B92-D7773085929C}"/>
              </a:ext>
            </a:extLst>
          </p:cNvPr>
          <p:cNvSpPr>
            <a:spLocks noGrp="1"/>
          </p:cNvSpPr>
          <p:nvPr>
            <p:ph type="body" idx="1"/>
          </p:nvPr>
        </p:nvSpPr>
        <p:spPr>
          <a:xfrm>
            <a:off x="839788" y="2483644"/>
            <a:ext cx="5157787" cy="640556"/>
          </a:xfrm>
        </p:spPr>
        <p:txBody>
          <a:bodyPr anchor="b">
            <a:no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43DB2D1-44C8-C54C-BEE0-7C95B17E32BB}"/>
              </a:ext>
            </a:extLst>
          </p:cNvPr>
          <p:cNvSpPr>
            <a:spLocks noGrp="1"/>
          </p:cNvSpPr>
          <p:nvPr>
            <p:ph sz="half" idx="2"/>
          </p:nvPr>
        </p:nvSpPr>
        <p:spPr>
          <a:xfrm>
            <a:off x="839788" y="3141662"/>
            <a:ext cx="5157787" cy="3182937"/>
          </a:xfrm>
        </p:spPr>
        <p:txBody>
          <a:bodyPr>
            <a:noAutofit/>
          </a:bodyPr>
          <a:lstStyle>
            <a:lvl1pPr>
              <a:defRPr sz="2600" b="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8366103-963B-5B4A-A71F-98125705BFA6}"/>
              </a:ext>
            </a:extLst>
          </p:cNvPr>
          <p:cNvSpPr>
            <a:spLocks noGrp="1"/>
          </p:cNvSpPr>
          <p:nvPr>
            <p:ph type="body" sz="quarter" idx="3"/>
          </p:nvPr>
        </p:nvSpPr>
        <p:spPr>
          <a:xfrm>
            <a:off x="6172200" y="2483644"/>
            <a:ext cx="5183188" cy="640556"/>
          </a:xfrm>
        </p:spPr>
        <p:txBody>
          <a:bodyPr anchor="b">
            <a:no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B98A3B3-46C9-6441-A211-E0FAF00A4A97}"/>
              </a:ext>
            </a:extLst>
          </p:cNvPr>
          <p:cNvSpPr>
            <a:spLocks noGrp="1"/>
          </p:cNvSpPr>
          <p:nvPr>
            <p:ph sz="quarter" idx="4"/>
          </p:nvPr>
        </p:nvSpPr>
        <p:spPr>
          <a:xfrm>
            <a:off x="6172200" y="3141662"/>
            <a:ext cx="5183188" cy="3182938"/>
          </a:xfrm>
        </p:spPr>
        <p:txBody>
          <a:bodyPr>
            <a:noAutofit/>
          </a:bodyPr>
          <a:lstStyle>
            <a:lvl1pPr>
              <a:defRPr sz="2600" b="0"/>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10">
            <a:extLst>
              <a:ext uri="{FF2B5EF4-FFF2-40B4-BE49-F238E27FC236}">
                <a16:creationId xmlns:a16="http://schemas.microsoft.com/office/drawing/2014/main" id="{74025046-6277-406C-BF60-ED17A3118656}"/>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12" name="Title 1">
            <a:extLst>
              <a:ext uri="{FF2B5EF4-FFF2-40B4-BE49-F238E27FC236}">
                <a16:creationId xmlns:a16="http://schemas.microsoft.com/office/drawing/2014/main" id="{8EAAEE30-5070-4F6C-9175-033E09097A67}"/>
              </a:ext>
            </a:extLst>
          </p:cNvPr>
          <p:cNvSpPr>
            <a:spLocks noGrp="1"/>
          </p:cNvSpPr>
          <p:nvPr>
            <p:ph type="title"/>
          </p:nvPr>
        </p:nvSpPr>
        <p:spPr>
          <a:xfrm>
            <a:off x="838200" y="1658937"/>
            <a:ext cx="10515600" cy="762000"/>
          </a:xfrm>
        </p:spPr>
        <p:txBody>
          <a:bodyPr>
            <a:noAutofit/>
          </a:bodyPr>
          <a:lstStyle/>
          <a:p>
            <a:r>
              <a:rPr lang="en-US" dirty="0"/>
              <a:t>Click to edit Master title style</a:t>
            </a:r>
          </a:p>
        </p:txBody>
      </p:sp>
      <p:sp>
        <p:nvSpPr>
          <p:cNvPr id="9" name="Footer Placeholder 4">
            <a:extLst>
              <a:ext uri="{FF2B5EF4-FFF2-40B4-BE49-F238E27FC236}">
                <a16:creationId xmlns:a16="http://schemas.microsoft.com/office/drawing/2014/main" id="{81DDFD53-4788-4765-ADEA-7F64D0441597}"/>
              </a:ext>
            </a:extLst>
          </p:cNvPr>
          <p:cNvSpPr>
            <a:spLocks noGrp="1"/>
          </p:cNvSpPr>
          <p:nvPr>
            <p:ph type="ftr" sz="quarter" idx="10"/>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77127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E8E5-CE76-E34D-9D26-0320096F7F7A}"/>
              </a:ext>
            </a:extLst>
          </p:cNvPr>
          <p:cNvSpPr>
            <a:spLocks noGrp="1"/>
          </p:cNvSpPr>
          <p:nvPr>
            <p:ph type="title"/>
          </p:nvPr>
        </p:nvSpPr>
        <p:spPr/>
        <p:txBody>
          <a:bodyPr/>
          <a:lstStyle/>
          <a:p>
            <a:r>
              <a:rPr lang="en-US" dirty="0"/>
              <a:t>Click to edit Master title style</a:t>
            </a:r>
          </a:p>
        </p:txBody>
      </p:sp>
      <p:pic>
        <p:nvPicPr>
          <p:cNvPr id="7" name="Picture 6">
            <a:extLst>
              <a:ext uri="{FF2B5EF4-FFF2-40B4-BE49-F238E27FC236}">
                <a16:creationId xmlns:a16="http://schemas.microsoft.com/office/drawing/2014/main" id="{98D223E1-2E28-410C-AF46-BAA10536F907}"/>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5" name="Footer Placeholder 4">
            <a:extLst>
              <a:ext uri="{FF2B5EF4-FFF2-40B4-BE49-F238E27FC236}">
                <a16:creationId xmlns:a16="http://schemas.microsoft.com/office/drawing/2014/main" id="{2172105B-A3D3-4245-8ED0-B7AA8D96EEE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4716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7F38E66-EC51-4838-9760-41358F45DCB0}"/>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4" name="Footer Placeholder 4">
            <a:extLst>
              <a:ext uri="{FF2B5EF4-FFF2-40B4-BE49-F238E27FC236}">
                <a16:creationId xmlns:a16="http://schemas.microsoft.com/office/drawing/2014/main" id="{05EBC14F-5189-490A-9376-6CB90E8A7323}"/>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66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448FD-D447-7A48-8C11-8AE00BDA20BF}"/>
              </a:ext>
            </a:extLst>
          </p:cNvPr>
          <p:cNvSpPr>
            <a:spLocks noGrp="1"/>
          </p:cNvSpPr>
          <p:nvPr>
            <p:ph type="title"/>
          </p:nvPr>
        </p:nvSpPr>
        <p:spPr>
          <a:xfrm>
            <a:off x="839788" y="1600200"/>
            <a:ext cx="3932237" cy="1447800"/>
          </a:xfrm>
        </p:spPr>
        <p:txBody>
          <a:bodyPr anchor="b"/>
          <a:lstStyle>
            <a:lvl1pPr algn="l">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F2866A7-5BF5-A443-B557-62AE1D0642FA}"/>
              </a:ext>
            </a:extLst>
          </p:cNvPr>
          <p:cNvSpPr>
            <a:spLocks noGrp="1"/>
          </p:cNvSpPr>
          <p:nvPr>
            <p:ph idx="1"/>
          </p:nvPr>
        </p:nvSpPr>
        <p:spPr>
          <a:xfrm>
            <a:off x="5029200" y="1600200"/>
            <a:ext cx="6326188" cy="4260850"/>
          </a:xfrm>
        </p:spPr>
        <p:txBody>
          <a:bodyPr/>
          <a:lstStyle>
            <a:lvl1pPr>
              <a:defRPr sz="2800"/>
            </a:lvl1pPr>
            <a:lvl2pPr>
              <a:defRPr sz="26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04FD589-39C6-114B-86FC-7E32015E2D71}"/>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pic>
        <p:nvPicPr>
          <p:cNvPr id="9" name="Picture 8">
            <a:extLst>
              <a:ext uri="{FF2B5EF4-FFF2-40B4-BE49-F238E27FC236}">
                <a16:creationId xmlns:a16="http://schemas.microsoft.com/office/drawing/2014/main" id="{2DF5CE40-ED85-4A2C-88F8-0BE208C3C20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015782A1-3DC5-40FF-9151-04FCA111770E}"/>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789207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4108B-4751-B640-B8DB-CEF83CFEA8F4}"/>
              </a:ext>
            </a:extLst>
          </p:cNvPr>
          <p:cNvSpPr>
            <a:spLocks noGrp="1"/>
          </p:cNvSpPr>
          <p:nvPr>
            <p:ph type="title"/>
          </p:nvPr>
        </p:nvSpPr>
        <p:spPr>
          <a:xfrm>
            <a:off x="839788" y="1600200"/>
            <a:ext cx="3932237" cy="14478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ECE5025-1B8B-AD4B-8E45-C48E3E1942CE}"/>
              </a:ext>
            </a:extLst>
          </p:cNvPr>
          <p:cNvSpPr>
            <a:spLocks noGrp="1"/>
          </p:cNvSpPr>
          <p:nvPr>
            <p:ph type="pic" idx="1"/>
          </p:nvPr>
        </p:nvSpPr>
        <p:spPr>
          <a:xfrm>
            <a:off x="5029200" y="1600200"/>
            <a:ext cx="6326188" cy="4260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E12B1C1-488B-A743-B555-660AACD75FD5}"/>
              </a:ext>
            </a:extLst>
          </p:cNvPr>
          <p:cNvSpPr>
            <a:spLocks noGrp="1"/>
          </p:cNvSpPr>
          <p:nvPr>
            <p:ph type="body" sz="half" idx="2"/>
          </p:nvPr>
        </p:nvSpPr>
        <p:spPr>
          <a:xfrm>
            <a:off x="839788" y="3124200"/>
            <a:ext cx="3932237" cy="27447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pic>
        <p:nvPicPr>
          <p:cNvPr id="9" name="Picture 8">
            <a:extLst>
              <a:ext uri="{FF2B5EF4-FFF2-40B4-BE49-F238E27FC236}">
                <a16:creationId xmlns:a16="http://schemas.microsoft.com/office/drawing/2014/main" id="{485FAB8C-D63B-4D17-87D5-0D73879862AA}"/>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7" name="Footer Placeholder 4">
            <a:extLst>
              <a:ext uri="{FF2B5EF4-FFF2-40B4-BE49-F238E27FC236}">
                <a16:creationId xmlns:a16="http://schemas.microsoft.com/office/drawing/2014/main" id="{2E134803-723A-45C9-90E1-CF535A9279FB}"/>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982281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241D6573-DB55-704C-8359-BB596DDE8244}"/>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58B7DF79-E293-47F0-A3BA-723498619F7B}"/>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9" name="Title 1">
            <a:extLst>
              <a:ext uri="{FF2B5EF4-FFF2-40B4-BE49-F238E27FC236}">
                <a16:creationId xmlns:a16="http://schemas.microsoft.com/office/drawing/2014/main" id="{458DF128-4815-4A5F-B2BD-6098D64389C6}"/>
              </a:ext>
            </a:extLst>
          </p:cNvPr>
          <p:cNvSpPr>
            <a:spLocks noGrp="1"/>
          </p:cNvSpPr>
          <p:nvPr>
            <p:ph type="title"/>
          </p:nvPr>
        </p:nvSpPr>
        <p:spPr>
          <a:xfrm>
            <a:off x="838200" y="1676400"/>
            <a:ext cx="10515600" cy="762000"/>
          </a:xfrm>
        </p:spPr>
        <p:txBody>
          <a:bodyPr/>
          <a:lstStyle/>
          <a:p>
            <a:r>
              <a:rPr lang="en-US" dirty="0"/>
              <a:t>Click to edit Master title style</a:t>
            </a:r>
          </a:p>
        </p:txBody>
      </p:sp>
      <p:sp>
        <p:nvSpPr>
          <p:cNvPr id="6" name="Footer Placeholder 4">
            <a:extLst>
              <a:ext uri="{FF2B5EF4-FFF2-40B4-BE49-F238E27FC236}">
                <a16:creationId xmlns:a16="http://schemas.microsoft.com/office/drawing/2014/main" id="{3D3D3902-2039-42D4-8FF2-C51365B8028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5079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FCDE8FF-17D3-484F-8112-7E55CF975A82}"/>
              </a:ext>
            </a:extLst>
          </p:cNvPr>
          <p:cNvSpPr>
            <a:spLocks noGrp="1"/>
          </p:cNvSpPr>
          <p:nvPr>
            <p:ph type="title" orient="vert"/>
          </p:nvPr>
        </p:nvSpPr>
        <p:spPr>
          <a:xfrm>
            <a:off x="9220200" y="1600199"/>
            <a:ext cx="2133600" cy="4576764"/>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17828C7D-B426-5B42-8108-7D7BC788093E}"/>
              </a:ext>
            </a:extLst>
          </p:cNvPr>
          <p:cNvSpPr>
            <a:spLocks noGrp="1"/>
          </p:cNvSpPr>
          <p:nvPr>
            <p:ph type="body" orient="vert" idx="1"/>
          </p:nvPr>
        </p:nvSpPr>
        <p:spPr>
          <a:xfrm>
            <a:off x="838200" y="1600199"/>
            <a:ext cx="8229600" cy="457676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8" name="Picture 7">
            <a:extLst>
              <a:ext uri="{FF2B5EF4-FFF2-40B4-BE49-F238E27FC236}">
                <a16:creationId xmlns:a16="http://schemas.microsoft.com/office/drawing/2014/main" id="{81668D1E-47E4-47C7-8148-1BE43934C483}"/>
              </a:ext>
            </a:extLst>
          </p:cNvPr>
          <p:cNvPicPr>
            <a:picLocks noChangeAspect="1"/>
          </p:cNvPicPr>
          <p:nvPr userDrawn="1"/>
        </p:nvPicPr>
        <p:blipFill>
          <a:blip r:embed="rId2"/>
          <a:stretch>
            <a:fillRect/>
          </a:stretch>
        </p:blipFill>
        <p:spPr>
          <a:xfrm>
            <a:off x="0" y="-1"/>
            <a:ext cx="12192000" cy="1434353"/>
          </a:xfrm>
          <a:prstGeom prst="rect">
            <a:avLst/>
          </a:prstGeom>
        </p:spPr>
      </p:pic>
      <p:sp>
        <p:nvSpPr>
          <p:cNvPr id="6" name="Footer Placeholder 4">
            <a:extLst>
              <a:ext uri="{FF2B5EF4-FFF2-40B4-BE49-F238E27FC236}">
                <a16:creationId xmlns:a16="http://schemas.microsoft.com/office/drawing/2014/main" id="{EAFCAC06-12A5-4E5B-A14F-CFE8C16FF062}"/>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3238516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C6FC99-913B-E743-BA57-DADC92D61AA2}"/>
              </a:ext>
            </a:extLst>
          </p:cNvPr>
          <p:cNvSpPr>
            <a:spLocks noGrp="1"/>
          </p:cNvSpPr>
          <p:nvPr>
            <p:ph type="title"/>
          </p:nvPr>
        </p:nvSpPr>
        <p:spPr>
          <a:xfrm>
            <a:off x="838200" y="1671637"/>
            <a:ext cx="10515600" cy="762000"/>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a:extLst>
              <a:ext uri="{FF2B5EF4-FFF2-40B4-BE49-F238E27FC236}">
                <a16:creationId xmlns:a16="http://schemas.microsoft.com/office/drawing/2014/main" id="{BA1C4626-FBE9-9240-8882-B17A956D4BAE}"/>
              </a:ext>
            </a:extLst>
          </p:cNvPr>
          <p:cNvSpPr>
            <a:spLocks noGrp="1"/>
          </p:cNvSpPr>
          <p:nvPr>
            <p:ph type="body" idx="1"/>
          </p:nvPr>
        </p:nvSpPr>
        <p:spPr>
          <a:xfrm>
            <a:off x="838200" y="2523286"/>
            <a:ext cx="10515600" cy="3801314"/>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a:extLst>
              <a:ext uri="{FF2B5EF4-FFF2-40B4-BE49-F238E27FC236}">
                <a16:creationId xmlns:a16="http://schemas.microsoft.com/office/drawing/2014/main" id="{18883E40-48AE-47D7-A5B6-BA94261A665C}"/>
              </a:ext>
            </a:extLst>
          </p:cNvPr>
          <p:cNvSpPr>
            <a:spLocks noGrp="1"/>
          </p:cNvSpPr>
          <p:nvPr>
            <p:ph type="ftr" sz="quarter" idx="3"/>
          </p:nvPr>
        </p:nvSpPr>
        <p:spPr>
          <a:xfrm>
            <a:off x="762000" y="6439353"/>
            <a:ext cx="10668000" cy="350838"/>
          </a:xfrm>
          <a:prstGeom prst="rect">
            <a:avLst/>
          </a:prstGeom>
        </p:spPr>
        <p:txBody>
          <a:bodyPr/>
          <a:lstStyle>
            <a:lvl1pPr algn="ctr">
              <a:defRPr sz="1400"/>
            </a:lvl1p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823178230"/>
      </p:ext>
    </p:extLst>
  </p:cSld>
  <p:clrMap bg1="lt1" tx1="dk1" bg2="lt2" tx2="dk2" accent1="accent1" accent2="accent2" accent3="accent3" accent4="accent4" accent5="accent5" accent6="accent6" hlink="hlink" folHlink="folHlink"/>
  <p:sldLayoutIdLst>
    <p:sldLayoutId id="2147483661" r:id="rId1"/>
    <p:sldLayoutId id="2147483650" r:id="rId2"/>
    <p:sldLayoutId id="2147483662"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dt="0"/>
  <p:txStyles>
    <p:titleStyle>
      <a:lvl1pPr algn="ctr" defTabSz="914400" rtl="0" eaLnBrk="1" latinLnBrk="0" hangingPunct="1">
        <a:lnSpc>
          <a:spcPct val="90000"/>
        </a:lnSpc>
        <a:spcBef>
          <a:spcPct val="0"/>
        </a:spcBef>
        <a:buNone/>
        <a:defRPr sz="3200" b="1" kern="1200">
          <a:solidFill>
            <a:schemeClr val="tx1"/>
          </a:solidFill>
          <a:latin typeface="Futura Std Medium" panose="020B0702020204020203" pitchFamily="34" charset="0"/>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6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doi.org/10.1111/mono.12427"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3.jpeg"/><Relationship Id="rId4" Type="http://schemas.openxmlformats.org/officeDocument/2006/relationships/hyperlink" Target="https://monographmatters.srcd.org/"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6.jpg"/><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notesSlide" Target="../notesSlides/notesSlide10.xml"/><Relationship Id="rId7" Type="http://schemas.openxmlformats.org/officeDocument/2006/relationships/hyperlink" Target="https://youtu.be/SpixvsHypg8" TargetMode="External"/><Relationship Id="rId2" Type="http://schemas.openxmlformats.org/officeDocument/2006/relationships/slideLayout" Target="../slideLayouts/slideLayout6.xml"/><Relationship Id="rId1" Type="http://schemas.openxmlformats.org/officeDocument/2006/relationships/video" Target="https://www.youtube.com/embed/SpixvsHypg8?feature=oembed" TargetMode="Externa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doi.org/10.1111/mono.12427"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4218C-8DF3-4E96-952B-A4633F97801E}"/>
              </a:ext>
            </a:extLst>
          </p:cNvPr>
          <p:cNvSpPr>
            <a:spLocks noGrp="1"/>
          </p:cNvSpPr>
          <p:nvPr>
            <p:ph type="ctrTitle"/>
          </p:nvPr>
        </p:nvSpPr>
        <p:spPr>
          <a:xfrm>
            <a:off x="1524000" y="2057400"/>
            <a:ext cx="9144000" cy="2057399"/>
          </a:xfrm>
        </p:spPr>
        <p:txBody>
          <a:bodyPr>
            <a:noAutofit/>
          </a:bodyPr>
          <a:lstStyle/>
          <a:p>
            <a:r>
              <a:rPr lang="en-US" sz="3600" dirty="0"/>
              <a:t>Methods for Studying Prosocial Behavior and Aggression Over Time</a:t>
            </a:r>
            <a:endParaRPr lang="en-US" sz="3600" b="0" dirty="0"/>
          </a:p>
        </p:txBody>
      </p:sp>
      <p:sp>
        <p:nvSpPr>
          <p:cNvPr id="3" name="Subtitle 2">
            <a:extLst>
              <a:ext uri="{FF2B5EF4-FFF2-40B4-BE49-F238E27FC236}">
                <a16:creationId xmlns:a16="http://schemas.microsoft.com/office/drawing/2014/main" id="{DF30349D-2C34-426E-8247-ECF1BE44D5BB}"/>
              </a:ext>
            </a:extLst>
          </p:cNvPr>
          <p:cNvSpPr>
            <a:spLocks noGrp="1"/>
          </p:cNvSpPr>
          <p:nvPr>
            <p:ph type="subTitle" idx="1"/>
          </p:nvPr>
        </p:nvSpPr>
        <p:spPr>
          <a:xfrm>
            <a:off x="1104900" y="4343400"/>
            <a:ext cx="9982200" cy="1371600"/>
          </a:xfrm>
        </p:spPr>
        <p:txBody>
          <a:bodyPr/>
          <a:lstStyle/>
          <a:p>
            <a:r>
              <a:rPr lang="en-US" dirty="0"/>
              <a:t>Questionnaires, Direct Observation, and</a:t>
            </a:r>
            <a:br>
              <a:rPr lang="en-US" dirty="0"/>
            </a:br>
            <a:r>
              <a:rPr lang="en-US" dirty="0"/>
              <a:t>Experimental Decision-Making Tasks</a:t>
            </a:r>
          </a:p>
        </p:txBody>
      </p:sp>
    </p:spTree>
    <p:extLst>
      <p:ext uri="{BB962C8B-B14F-4D97-AF65-F5344CB8AC3E}">
        <p14:creationId xmlns:p14="http://schemas.microsoft.com/office/powerpoint/2010/main" val="276403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6909A65-A2EF-4EED-BC6A-30B201ACF763}"/>
              </a:ext>
            </a:extLst>
          </p:cNvPr>
          <p:cNvSpPr>
            <a:spLocks noGrp="1"/>
          </p:cNvSpPr>
          <p:nvPr>
            <p:ph type="body" sz="half" idx="2"/>
          </p:nvPr>
        </p:nvSpPr>
        <p:spPr>
          <a:xfrm>
            <a:off x="4343399" y="1802959"/>
            <a:ext cx="7086601" cy="4318883"/>
          </a:xfrm>
        </p:spPr>
        <p:txBody>
          <a:bodyPr/>
          <a:lstStyle/>
          <a:p>
            <a:pPr algn="ctr">
              <a:spcBef>
                <a:spcPts val="0"/>
              </a:spcBef>
            </a:pPr>
            <a:r>
              <a:rPr lang="en-US" dirty="0">
                <a:cs typeface="Futura Medium" panose="020B0602020204020303" pitchFamily="34" charset="-79"/>
              </a:rPr>
              <a:t>For this issue, visit</a:t>
            </a:r>
          </a:p>
          <a:p>
            <a:pPr>
              <a:spcBef>
                <a:spcPts val="0"/>
              </a:spcBef>
            </a:pPr>
            <a:r>
              <a:rPr lang="en-US" dirty="0">
                <a:hlinkClick r:id="rId3"/>
              </a:rPr>
              <a:t>https://doi.org/10.1111/mono.12427</a:t>
            </a:r>
            <a:endParaRPr lang="en-US" dirty="0"/>
          </a:p>
          <a:p>
            <a:pPr>
              <a:spcBef>
                <a:spcPts val="0"/>
              </a:spcBef>
            </a:pPr>
            <a:endParaRPr lang="en-US" dirty="0">
              <a:cs typeface="Futura Medium" panose="020B0602020204020303" pitchFamily="34" charset="-79"/>
            </a:endParaRPr>
          </a:p>
          <a:p>
            <a:pPr algn="ctr"/>
            <a:r>
              <a:rPr lang="en-US" dirty="0">
                <a:cs typeface="Futura Medium" panose="020B0602020204020303" pitchFamily="34" charset="-79"/>
              </a:rPr>
              <a:t>For videos, commentaries, and teaching materials,</a:t>
            </a:r>
            <a:br>
              <a:rPr lang="en-US" dirty="0">
                <a:cs typeface="Futura Medium" panose="020B0602020204020303" pitchFamily="34" charset="-79"/>
              </a:rPr>
            </a:br>
            <a:r>
              <a:rPr lang="en-US" dirty="0">
                <a:cs typeface="Futura Medium" panose="020B0602020204020303" pitchFamily="34" charset="-79"/>
              </a:rPr>
              <a:t>visit </a:t>
            </a:r>
            <a:r>
              <a:rPr lang="en-US" dirty="0">
                <a:cs typeface="Futura Medium" panose="020B0602020204020303" pitchFamily="34" charset="-79"/>
                <a:hlinkClick r:id="rId4"/>
              </a:rPr>
              <a:t>monographmatters.srcd.org</a:t>
            </a:r>
            <a:endParaRPr lang="en-US" dirty="0">
              <a:cs typeface="Futura Medium" panose="020B0602020204020303" pitchFamily="34" charset="-79"/>
            </a:endParaRPr>
          </a:p>
        </p:txBody>
      </p:sp>
      <p:sp>
        <p:nvSpPr>
          <p:cNvPr id="4" name="Footer Placeholder 3">
            <a:extLst>
              <a:ext uri="{FF2B5EF4-FFF2-40B4-BE49-F238E27FC236}">
                <a16:creationId xmlns:a16="http://schemas.microsoft.com/office/drawing/2014/main" id="{7AD52CE2-92B2-4E1A-A4BA-055676459891}"/>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pic>
        <p:nvPicPr>
          <p:cNvPr id="5" name="Picture Placeholder 4" descr="Graphical user interface, text, application&#10;&#10;Description automatically generated">
            <a:extLst>
              <a:ext uri="{FF2B5EF4-FFF2-40B4-BE49-F238E27FC236}">
                <a16:creationId xmlns:a16="http://schemas.microsoft.com/office/drawing/2014/main" id="{9F84D943-498B-4ED5-80B2-50C70659F4DE}"/>
              </a:ext>
            </a:extLst>
          </p:cNvPr>
          <p:cNvPicPr>
            <a:picLocks noGrp="1" noChangeAspect="1"/>
          </p:cNvPicPr>
          <p:nvPr>
            <p:ph type="pic" idx="1"/>
          </p:nvPr>
        </p:nvPicPr>
        <p:blipFill rotWithShape="1">
          <a:blip r:embed="rId5" cstate="screen">
            <a:extLst>
              <a:ext uri="{28A0092B-C50C-407E-A947-70E740481C1C}">
                <a14:useLocalDpi xmlns:a14="http://schemas.microsoft.com/office/drawing/2010/main"/>
              </a:ext>
            </a:extLst>
          </a:blip>
          <a:srcRect t="-63"/>
          <a:stretch/>
        </p:blipFill>
        <p:spPr>
          <a:xfrm>
            <a:off x="990600" y="1752600"/>
            <a:ext cx="3048000" cy="4419600"/>
          </a:xfrm>
          <a:ln>
            <a:solidFill>
              <a:schemeClr val="bg2">
                <a:lumMod val="75000"/>
              </a:schemeClr>
            </a:solidFill>
          </a:ln>
        </p:spPr>
      </p:pic>
    </p:spTree>
    <p:extLst>
      <p:ext uri="{BB962C8B-B14F-4D97-AF65-F5344CB8AC3E}">
        <p14:creationId xmlns:p14="http://schemas.microsoft.com/office/powerpoint/2010/main" val="2027837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72FF3-E413-4FEC-A44F-9519107E98A1}"/>
              </a:ext>
            </a:extLst>
          </p:cNvPr>
          <p:cNvSpPr>
            <a:spLocks noGrp="1"/>
          </p:cNvSpPr>
          <p:nvPr>
            <p:ph type="title"/>
          </p:nvPr>
        </p:nvSpPr>
        <p:spPr>
          <a:xfrm>
            <a:off x="838200" y="1685086"/>
            <a:ext cx="10515600" cy="762000"/>
          </a:xfrm>
        </p:spPr>
        <p:txBody>
          <a:bodyPr>
            <a:normAutofit/>
          </a:bodyPr>
          <a:lstStyle/>
          <a:p>
            <a:r>
              <a:rPr lang="en-US" sz="3200" dirty="0"/>
              <a:t>Methods Used in Longitudinal Studies</a:t>
            </a:r>
          </a:p>
        </p:txBody>
      </p:sp>
      <p:sp>
        <p:nvSpPr>
          <p:cNvPr id="3" name="Content Placeholder 2">
            <a:extLst>
              <a:ext uri="{FF2B5EF4-FFF2-40B4-BE49-F238E27FC236}">
                <a16:creationId xmlns:a16="http://schemas.microsoft.com/office/drawing/2014/main" id="{1E5DA669-AC36-4E0A-8A41-D5C7759E2511}"/>
              </a:ext>
            </a:extLst>
          </p:cNvPr>
          <p:cNvSpPr>
            <a:spLocks noGrp="1"/>
          </p:cNvSpPr>
          <p:nvPr>
            <p:ph idx="1"/>
          </p:nvPr>
        </p:nvSpPr>
        <p:spPr>
          <a:xfrm>
            <a:off x="838200" y="2362200"/>
            <a:ext cx="10515600" cy="3801314"/>
          </a:xfrm>
        </p:spPr>
        <p:txBody>
          <a:bodyPr>
            <a:noAutofit/>
          </a:bodyPr>
          <a:lstStyle/>
          <a:p>
            <a:pPr marL="457200" indent="-457200">
              <a:buFont typeface="Arial" panose="020B0604020202020204" pitchFamily="34" charset="0"/>
              <a:buChar char="•"/>
            </a:pPr>
            <a:r>
              <a:rPr lang="en-US" sz="2600" b="0" dirty="0"/>
              <a:t>Large longitudinal studies have traditionally drawn on an informant’s report of the child’s development, using interviews or questionnaires</a:t>
            </a:r>
          </a:p>
          <a:p>
            <a:pPr marL="1143000" lvl="1" indent="-457200"/>
            <a:r>
              <a:rPr lang="en-US" b="0" dirty="0"/>
              <a:t>Parents</a:t>
            </a:r>
          </a:p>
          <a:p>
            <a:pPr marL="1143000" lvl="1" indent="-457200"/>
            <a:r>
              <a:rPr lang="en-US" b="0" dirty="0"/>
              <a:t>Teachers</a:t>
            </a:r>
          </a:p>
          <a:p>
            <a:pPr marL="1143000" lvl="1" indent="-457200"/>
            <a:r>
              <a:rPr lang="en-US" b="0" dirty="0"/>
              <a:t>Older Children’s and Adolescents’ Self-Reports</a:t>
            </a:r>
          </a:p>
          <a:p>
            <a:pPr marL="457200" indent="-457200">
              <a:buFont typeface="Arial" panose="020B0604020202020204" pitchFamily="34" charset="0"/>
              <a:buChar char="•"/>
            </a:pPr>
            <a:r>
              <a:rPr lang="en-US" sz="2600" b="0" dirty="0"/>
              <a:t>Smaller longitudinal  studies  might include  some standardized  testing, experimental  tasks, or direct observation</a:t>
            </a:r>
          </a:p>
          <a:p>
            <a:pPr marL="457200" indent="-457200">
              <a:buFont typeface="Arial" panose="020B0604020202020204" pitchFamily="34" charset="0"/>
              <a:buChar char="•"/>
            </a:pPr>
            <a:r>
              <a:rPr lang="en-US" sz="2600" b="0" dirty="0"/>
              <a:t>Our aim was supplement informants’ reports of prosocial and aggressive  behavior  with  direct observation  and experimental  tasks</a:t>
            </a:r>
          </a:p>
        </p:txBody>
      </p:sp>
      <p:sp>
        <p:nvSpPr>
          <p:cNvPr id="4" name="Footer Placeholder 3">
            <a:extLst>
              <a:ext uri="{FF2B5EF4-FFF2-40B4-BE49-F238E27FC236}">
                <a16:creationId xmlns:a16="http://schemas.microsoft.com/office/drawing/2014/main" id="{625012D4-7DC3-405A-A7F9-50E4A12E2136}"/>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4118541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88C1624-66A6-4741-BE71-825BE58CF7B3}"/>
              </a:ext>
            </a:extLst>
          </p:cNvPr>
          <p:cNvSpPr>
            <a:spLocks noGrp="1"/>
          </p:cNvSpPr>
          <p:nvPr>
            <p:ph type="body" idx="1"/>
          </p:nvPr>
        </p:nvSpPr>
        <p:spPr>
          <a:xfrm>
            <a:off x="839788" y="2528093"/>
            <a:ext cx="5157787" cy="640556"/>
          </a:xfrm>
        </p:spPr>
        <p:txBody>
          <a:bodyPr>
            <a:normAutofit/>
          </a:bodyPr>
          <a:lstStyle/>
          <a:p>
            <a:r>
              <a:rPr lang="en-US" sz="2800" dirty="0"/>
              <a:t>Measures of Prosocial Behavior</a:t>
            </a:r>
          </a:p>
        </p:txBody>
      </p:sp>
      <p:sp>
        <p:nvSpPr>
          <p:cNvPr id="3" name="Content Placeholder 2">
            <a:extLst>
              <a:ext uri="{FF2B5EF4-FFF2-40B4-BE49-F238E27FC236}">
                <a16:creationId xmlns:a16="http://schemas.microsoft.com/office/drawing/2014/main" id="{47481B63-1503-43C4-87A0-4A68B93CBDF6}"/>
              </a:ext>
            </a:extLst>
          </p:cNvPr>
          <p:cNvSpPr>
            <a:spLocks noGrp="1"/>
          </p:cNvSpPr>
          <p:nvPr>
            <p:ph sz="half" idx="2"/>
          </p:nvPr>
        </p:nvSpPr>
        <p:spPr>
          <a:xfrm>
            <a:off x="839788" y="3217862"/>
            <a:ext cx="5157787" cy="3182937"/>
          </a:xfrm>
        </p:spPr>
        <p:txBody>
          <a:bodyPr>
            <a:normAutofit/>
          </a:bodyPr>
          <a:lstStyle/>
          <a:p>
            <a:pPr marL="457200" indent="-457200">
              <a:buFont typeface="Arial" panose="020B0604020202020204" pitchFamily="34" charset="0"/>
              <a:buChar char="•"/>
            </a:pPr>
            <a:r>
              <a:rPr lang="en-US" sz="2600" b="0" dirty="0"/>
              <a:t>Informants’ questionnaires</a:t>
            </a:r>
          </a:p>
          <a:p>
            <a:pPr marL="457200" indent="-457200">
              <a:buFont typeface="Arial" panose="020B0604020202020204" pitchFamily="34" charset="0"/>
              <a:buChar char="•"/>
            </a:pPr>
            <a:r>
              <a:rPr lang="en-US" sz="2600" b="0" dirty="0"/>
              <a:t>Home Observations</a:t>
            </a:r>
          </a:p>
          <a:p>
            <a:pPr marL="457200" indent="-457200">
              <a:buFont typeface="Arial" panose="020B0604020202020204" pitchFamily="34" charset="0"/>
              <a:buChar char="•"/>
            </a:pPr>
            <a:r>
              <a:rPr lang="en-US" sz="2600" b="0" dirty="0"/>
              <a:t>Simulated Birthday Party</a:t>
            </a:r>
          </a:p>
          <a:p>
            <a:pPr marL="457200" indent="-457200">
              <a:buFont typeface="Arial" panose="020B0604020202020204" pitchFamily="34" charset="0"/>
              <a:buChar char="•"/>
            </a:pPr>
            <a:r>
              <a:rPr lang="en-US" sz="2600" b="0" dirty="0"/>
              <a:t>Prosocial Decision-Making Tasks</a:t>
            </a:r>
          </a:p>
        </p:txBody>
      </p:sp>
      <p:sp>
        <p:nvSpPr>
          <p:cNvPr id="4" name="Text Placeholder 3">
            <a:extLst>
              <a:ext uri="{FF2B5EF4-FFF2-40B4-BE49-F238E27FC236}">
                <a16:creationId xmlns:a16="http://schemas.microsoft.com/office/drawing/2014/main" id="{37737E65-7664-44EC-8659-9BF950D5BD89}"/>
              </a:ext>
            </a:extLst>
          </p:cNvPr>
          <p:cNvSpPr>
            <a:spLocks noGrp="1"/>
          </p:cNvSpPr>
          <p:nvPr>
            <p:ph type="body" sz="quarter" idx="3"/>
          </p:nvPr>
        </p:nvSpPr>
        <p:spPr>
          <a:xfrm>
            <a:off x="6172200" y="2528093"/>
            <a:ext cx="5183188" cy="640556"/>
          </a:xfrm>
        </p:spPr>
        <p:txBody>
          <a:bodyPr>
            <a:normAutofit fontScale="92500"/>
          </a:bodyPr>
          <a:lstStyle/>
          <a:p>
            <a:r>
              <a:rPr lang="en-US" dirty="0"/>
              <a:t>Measures of Anger and Aggression</a:t>
            </a:r>
          </a:p>
        </p:txBody>
      </p:sp>
      <p:sp>
        <p:nvSpPr>
          <p:cNvPr id="5" name="Content Placeholder 4">
            <a:extLst>
              <a:ext uri="{FF2B5EF4-FFF2-40B4-BE49-F238E27FC236}">
                <a16:creationId xmlns:a16="http://schemas.microsoft.com/office/drawing/2014/main" id="{9537A44D-F242-4FD7-9296-6EC591A0AA34}"/>
              </a:ext>
            </a:extLst>
          </p:cNvPr>
          <p:cNvSpPr>
            <a:spLocks noGrp="1"/>
          </p:cNvSpPr>
          <p:nvPr>
            <p:ph sz="quarter" idx="4"/>
          </p:nvPr>
        </p:nvSpPr>
        <p:spPr>
          <a:xfrm>
            <a:off x="6172200" y="3217862"/>
            <a:ext cx="5183188" cy="3182938"/>
          </a:xfrm>
        </p:spPr>
        <p:txBody>
          <a:bodyPr>
            <a:normAutofit/>
          </a:bodyPr>
          <a:lstStyle/>
          <a:p>
            <a:pPr marL="457200" indent="-457200">
              <a:buFont typeface="Arial" panose="020B0604020202020204" pitchFamily="34" charset="0"/>
              <a:buChar char="•"/>
            </a:pPr>
            <a:r>
              <a:rPr lang="en-US" sz="2600" b="0" dirty="0"/>
              <a:t>Informants’ questionnaires</a:t>
            </a:r>
          </a:p>
          <a:p>
            <a:pPr marL="457200" indent="-457200">
              <a:buFont typeface="Arial" panose="020B0604020202020204" pitchFamily="34" charset="0"/>
              <a:buChar char="•"/>
            </a:pPr>
            <a:r>
              <a:rPr lang="en-US" sz="2600" b="0" dirty="0"/>
              <a:t>Home Observations</a:t>
            </a:r>
          </a:p>
          <a:p>
            <a:pPr marL="457200" indent="-457200">
              <a:buFont typeface="Arial" panose="020B0604020202020204" pitchFamily="34" charset="0"/>
              <a:buChar char="•"/>
            </a:pPr>
            <a:r>
              <a:rPr lang="en-US" sz="2600" b="0" dirty="0"/>
              <a:t>Simulated Birthday Party</a:t>
            </a:r>
          </a:p>
          <a:p>
            <a:pPr marL="457200" indent="-457200">
              <a:buFont typeface="Arial" panose="020B0604020202020204" pitchFamily="34" charset="0"/>
              <a:buChar char="•"/>
            </a:pPr>
            <a:r>
              <a:rPr lang="en-US" sz="2600" b="0" dirty="0"/>
              <a:t>Aggressive Decision-Making Tasks</a:t>
            </a:r>
          </a:p>
          <a:p>
            <a:pPr marL="457200" indent="-457200">
              <a:buFont typeface="Arial" panose="020B0604020202020204" pitchFamily="34" charset="0"/>
              <a:buChar char="•"/>
            </a:pPr>
            <a:r>
              <a:rPr lang="en-US" sz="2600" b="0" dirty="0"/>
              <a:t>Clinical Interview</a:t>
            </a:r>
          </a:p>
        </p:txBody>
      </p:sp>
      <p:sp>
        <p:nvSpPr>
          <p:cNvPr id="6" name="Title 5">
            <a:extLst>
              <a:ext uri="{FF2B5EF4-FFF2-40B4-BE49-F238E27FC236}">
                <a16:creationId xmlns:a16="http://schemas.microsoft.com/office/drawing/2014/main" id="{096D1A2B-B39E-4DDF-AD12-BCB0EEE473F3}"/>
              </a:ext>
            </a:extLst>
          </p:cNvPr>
          <p:cNvSpPr>
            <a:spLocks noGrp="1"/>
          </p:cNvSpPr>
          <p:nvPr>
            <p:ph type="title"/>
          </p:nvPr>
        </p:nvSpPr>
        <p:spPr>
          <a:xfrm>
            <a:off x="838200" y="1676400"/>
            <a:ext cx="10515600" cy="762000"/>
          </a:xfrm>
        </p:spPr>
        <p:txBody>
          <a:bodyPr>
            <a:noAutofit/>
          </a:bodyPr>
          <a:lstStyle/>
          <a:p>
            <a:r>
              <a:rPr lang="en-US" dirty="0"/>
              <a:t>Measuring Prosocial Behavior, Aggression,</a:t>
            </a:r>
            <a:br>
              <a:rPr lang="en-US" dirty="0"/>
            </a:br>
            <a:r>
              <a:rPr lang="en-US" dirty="0"/>
              <a:t>and their Correlates</a:t>
            </a:r>
          </a:p>
        </p:txBody>
      </p:sp>
      <p:sp>
        <p:nvSpPr>
          <p:cNvPr id="7" name="Footer Placeholder 6">
            <a:extLst>
              <a:ext uri="{FF2B5EF4-FFF2-40B4-BE49-F238E27FC236}">
                <a16:creationId xmlns:a16="http://schemas.microsoft.com/office/drawing/2014/main" id="{695645E1-12C9-4122-A487-F188284122CC}"/>
              </a:ext>
            </a:extLst>
          </p:cNvPr>
          <p:cNvSpPr>
            <a:spLocks noGrp="1"/>
          </p:cNvSpPr>
          <p:nvPr>
            <p:ph type="ftr" sz="quarter" idx="10"/>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373367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Graphical user interface, text, application&#10;&#10;Description automatically generated">
            <a:extLst>
              <a:ext uri="{FF2B5EF4-FFF2-40B4-BE49-F238E27FC236}">
                <a16:creationId xmlns:a16="http://schemas.microsoft.com/office/drawing/2014/main" id="{B6837A09-C58E-46F6-B179-2515F327B1CD}"/>
              </a:ext>
            </a:extLst>
          </p:cNvPr>
          <p:cNvPicPr>
            <a:picLocks noChangeAspect="1"/>
          </p:cNvPicPr>
          <p:nvPr/>
        </p:nvPicPr>
        <p:blipFill>
          <a:blip r:embed="rId3"/>
          <a:stretch>
            <a:fillRect/>
          </a:stretch>
        </p:blipFill>
        <p:spPr>
          <a:xfrm>
            <a:off x="7886700" y="4672809"/>
            <a:ext cx="3162300" cy="1276350"/>
          </a:xfrm>
          <a:prstGeom prst="rect">
            <a:avLst/>
          </a:prstGeom>
        </p:spPr>
      </p:pic>
      <p:pic>
        <p:nvPicPr>
          <p:cNvPr id="15" name="Picture 14" descr="Graphical user interface, text, application&#10;&#10;Description automatically generated">
            <a:extLst>
              <a:ext uri="{FF2B5EF4-FFF2-40B4-BE49-F238E27FC236}">
                <a16:creationId xmlns:a16="http://schemas.microsoft.com/office/drawing/2014/main" id="{128C4AFB-8377-4AFC-BAD9-097391879AA7}"/>
              </a:ext>
            </a:extLst>
          </p:cNvPr>
          <p:cNvPicPr>
            <a:picLocks noChangeAspect="1"/>
          </p:cNvPicPr>
          <p:nvPr/>
        </p:nvPicPr>
        <p:blipFill>
          <a:blip r:embed="rId4"/>
          <a:stretch>
            <a:fillRect/>
          </a:stretch>
        </p:blipFill>
        <p:spPr>
          <a:xfrm>
            <a:off x="8520113" y="2590800"/>
            <a:ext cx="3209925" cy="1895475"/>
          </a:xfrm>
          <a:prstGeom prst="rect">
            <a:avLst/>
          </a:prstGeom>
        </p:spPr>
      </p:pic>
      <p:pic>
        <p:nvPicPr>
          <p:cNvPr id="17" name="Picture 16" descr="Graphical user interface, text, application&#10;&#10;Description automatically generated">
            <a:extLst>
              <a:ext uri="{FF2B5EF4-FFF2-40B4-BE49-F238E27FC236}">
                <a16:creationId xmlns:a16="http://schemas.microsoft.com/office/drawing/2014/main" id="{5A39256F-A55D-4AF4-8C67-F9A52C12F577}"/>
              </a:ext>
            </a:extLst>
          </p:cNvPr>
          <p:cNvPicPr>
            <a:picLocks noChangeAspect="1"/>
          </p:cNvPicPr>
          <p:nvPr/>
        </p:nvPicPr>
        <p:blipFill>
          <a:blip r:embed="rId5"/>
          <a:stretch>
            <a:fillRect/>
          </a:stretch>
        </p:blipFill>
        <p:spPr>
          <a:xfrm>
            <a:off x="5257800" y="3163324"/>
            <a:ext cx="3228975" cy="1895475"/>
          </a:xfrm>
          <a:prstGeom prst="rect">
            <a:avLst/>
          </a:prstGeom>
        </p:spPr>
      </p:pic>
      <p:sp>
        <p:nvSpPr>
          <p:cNvPr id="3" name="Content Placeholder 2">
            <a:extLst>
              <a:ext uri="{FF2B5EF4-FFF2-40B4-BE49-F238E27FC236}">
                <a16:creationId xmlns:a16="http://schemas.microsoft.com/office/drawing/2014/main" id="{BCC5CB5B-BC95-4CEA-9BE7-246D49B0DC64}"/>
              </a:ext>
            </a:extLst>
          </p:cNvPr>
          <p:cNvSpPr>
            <a:spLocks noGrp="1"/>
          </p:cNvSpPr>
          <p:nvPr>
            <p:ph sz="half" idx="1"/>
          </p:nvPr>
        </p:nvSpPr>
        <p:spPr>
          <a:xfrm>
            <a:off x="838200" y="2844009"/>
            <a:ext cx="5181600" cy="3428999"/>
          </a:xfrm>
        </p:spPr>
        <p:txBody>
          <a:bodyPr/>
          <a:lstStyle/>
          <a:p>
            <a:pPr>
              <a:spcAft>
                <a:spcPts val="1200"/>
              </a:spcAft>
            </a:pPr>
            <a:r>
              <a:rPr lang="en-US" b="0" i="0" dirty="0">
                <a:effectLst/>
                <a:latin typeface="Calibri" panose="020F0502020204030204" pitchFamily="34" charset="0"/>
                <a:cs typeface="Calibri" panose="020F0502020204030204" pitchFamily="34" charset="0"/>
              </a:rPr>
              <a:t>The Cardiff Infant Contentiousness Scale (CICS; Hay et al., 2010)</a:t>
            </a:r>
          </a:p>
          <a:p>
            <a:pPr marL="457200" indent="-457200">
              <a:spcBef>
                <a:spcPts val="0"/>
              </a:spcBef>
              <a:buFont typeface="Arial" panose="020B0604020202020204" pitchFamily="34" charset="0"/>
              <a:buChar char="•"/>
            </a:pPr>
            <a:r>
              <a:rPr lang="en-US" sz="2400" b="0" i="0" dirty="0">
                <a:effectLst/>
                <a:latin typeface="Calibri" panose="020F0502020204030204" pitchFamily="34" charset="0"/>
                <a:cs typeface="Calibri" panose="020F0502020204030204" pitchFamily="34" charset="0"/>
              </a:rPr>
              <a:t>Angry moods</a:t>
            </a:r>
          </a:p>
          <a:p>
            <a:pPr marL="457200" indent="-457200">
              <a:spcBef>
                <a:spcPts val="0"/>
              </a:spcBef>
              <a:buFont typeface="Arial" panose="020B0604020202020204" pitchFamily="34" charset="0"/>
              <a:buChar char="•"/>
            </a:pPr>
            <a:r>
              <a:rPr lang="en-US" sz="2400" b="0" i="0" dirty="0">
                <a:effectLst/>
                <a:latin typeface="Calibri" panose="020F0502020204030204" pitchFamily="34" charset="0"/>
                <a:cs typeface="Calibri" panose="020F0502020204030204" pitchFamily="34" charset="0"/>
              </a:rPr>
              <a:t>Hits out at others</a:t>
            </a:r>
          </a:p>
          <a:p>
            <a:pPr marL="457200" indent="-457200">
              <a:spcBef>
                <a:spcPts val="0"/>
              </a:spcBef>
              <a:buFont typeface="Arial" panose="020B0604020202020204" pitchFamily="34" charset="0"/>
              <a:buChar char="•"/>
            </a:pPr>
            <a:r>
              <a:rPr lang="en-US" sz="2400" b="0" i="0" dirty="0">
                <a:effectLst/>
                <a:latin typeface="Calibri" panose="020F0502020204030204" pitchFamily="34" charset="0"/>
                <a:cs typeface="Calibri" panose="020F0502020204030204" pitchFamily="34" charset="0"/>
              </a:rPr>
              <a:t>Bites</a:t>
            </a:r>
            <a:endParaRPr lang="en-US" sz="2400" dirty="0">
              <a:latin typeface="Calibri" panose="020F0502020204030204" pitchFamily="34" charset="0"/>
              <a:cs typeface="Calibri" panose="020F0502020204030204" pitchFamily="34" charset="0"/>
            </a:endParaRPr>
          </a:p>
          <a:p>
            <a:pPr marL="457200" indent="-457200">
              <a:spcBef>
                <a:spcPts val="0"/>
              </a:spcBef>
              <a:buFont typeface="Arial" panose="020B0604020202020204" pitchFamily="34" charset="0"/>
              <a:buChar char="•"/>
            </a:pPr>
            <a:r>
              <a:rPr lang="en-US" sz="2400" b="0" i="0" dirty="0">
                <a:effectLst/>
                <a:latin typeface="Calibri" panose="020F0502020204030204" pitchFamily="34" charset="0"/>
                <a:cs typeface="Calibri" panose="020F0502020204030204" pitchFamily="34" charset="0"/>
              </a:rPr>
              <a:t>Temper Tantrums</a:t>
            </a:r>
          </a:p>
          <a:p>
            <a:pPr marL="457200" indent="-457200">
              <a:spcBef>
                <a:spcPts val="0"/>
              </a:spcBef>
              <a:buFont typeface="Arial" panose="020B0604020202020204" pitchFamily="34" charset="0"/>
              <a:buChar char="•"/>
            </a:pPr>
            <a:r>
              <a:rPr lang="en-US" sz="2400" b="0" i="0" dirty="0">
                <a:effectLst/>
                <a:latin typeface="Calibri" panose="020F0502020204030204" pitchFamily="34" charset="0"/>
                <a:cs typeface="Calibri" panose="020F0502020204030204" pitchFamily="34" charset="0"/>
              </a:rPr>
              <a:t>Hits or Kicks Children to Get Toys</a:t>
            </a:r>
          </a:p>
          <a:p>
            <a:pPr marL="457200" indent="-457200">
              <a:spcBef>
                <a:spcPts val="0"/>
              </a:spcBef>
              <a:buFont typeface="Arial" panose="020B0604020202020204" pitchFamily="34" charset="0"/>
              <a:buChar char="•"/>
            </a:pPr>
            <a:r>
              <a:rPr lang="en-US" sz="2400" b="0" i="0" dirty="0">
                <a:effectLst/>
                <a:latin typeface="Calibri" panose="020F0502020204030204" pitchFamily="34" charset="0"/>
                <a:cs typeface="Calibri" panose="020F0502020204030204" pitchFamily="34" charset="0"/>
              </a:rPr>
              <a:t>Grabbing Toys</a:t>
            </a:r>
            <a:endParaRPr lang="en-US" sz="2400" dirty="0">
              <a:latin typeface="Calibri" panose="020F0502020204030204" pitchFamily="34" charset="0"/>
              <a:cs typeface="Calibri" panose="020F0502020204030204" pitchFamily="34" charset="0"/>
            </a:endParaRPr>
          </a:p>
        </p:txBody>
      </p:sp>
      <p:sp>
        <p:nvSpPr>
          <p:cNvPr id="5" name="Footer Placeholder 4">
            <a:extLst>
              <a:ext uri="{FF2B5EF4-FFF2-40B4-BE49-F238E27FC236}">
                <a16:creationId xmlns:a16="http://schemas.microsoft.com/office/drawing/2014/main" id="{E577EB31-F03B-4D0A-BE6D-3B8DDFED5EE9}"/>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
        <p:nvSpPr>
          <p:cNvPr id="11" name="Title 10">
            <a:extLst>
              <a:ext uri="{FF2B5EF4-FFF2-40B4-BE49-F238E27FC236}">
                <a16:creationId xmlns:a16="http://schemas.microsoft.com/office/drawing/2014/main" id="{8E40EC93-A9CC-4752-B3BF-C3E0DB3A2317}"/>
              </a:ext>
            </a:extLst>
          </p:cNvPr>
          <p:cNvSpPr>
            <a:spLocks noGrp="1"/>
          </p:cNvSpPr>
          <p:nvPr>
            <p:ph type="title"/>
          </p:nvPr>
        </p:nvSpPr>
        <p:spPr/>
        <p:txBody>
          <a:bodyPr/>
          <a:lstStyle/>
          <a:p>
            <a:r>
              <a:rPr lang="en-US" sz="3200" dirty="0"/>
              <a:t>Informants’ Reports: </a:t>
            </a:r>
            <a:r>
              <a:rPr lang="en-US" sz="2800" dirty="0"/>
              <a:t>Angry Aggressiveness at 6 months,</a:t>
            </a:r>
            <a:br>
              <a:rPr lang="en-US" sz="2800" dirty="0"/>
            </a:br>
            <a:r>
              <a:rPr lang="en-US" sz="2800" dirty="0"/>
              <a:t>1 year, 1.5 years, 2.5 to 3 years, and 7 years</a:t>
            </a:r>
            <a:endParaRPr lang="en-US" sz="3200" dirty="0"/>
          </a:p>
        </p:txBody>
      </p:sp>
    </p:spTree>
    <p:extLst>
      <p:ext uri="{BB962C8B-B14F-4D97-AF65-F5344CB8AC3E}">
        <p14:creationId xmlns:p14="http://schemas.microsoft.com/office/powerpoint/2010/main" val="1533024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F49C0-5618-41F4-BE25-3EB2ECE37838}"/>
              </a:ext>
            </a:extLst>
          </p:cNvPr>
          <p:cNvSpPr>
            <a:spLocks noGrp="1"/>
          </p:cNvSpPr>
          <p:nvPr>
            <p:ph type="title"/>
          </p:nvPr>
        </p:nvSpPr>
        <p:spPr/>
        <p:txBody>
          <a:bodyPr/>
          <a:lstStyle/>
          <a:p>
            <a:r>
              <a:rPr lang="en-US" sz="3200" dirty="0"/>
              <a:t>Informants’ Reports: </a:t>
            </a:r>
            <a:r>
              <a:rPr lang="en-US" sz="2800" dirty="0"/>
              <a:t>Prosocial Behavior at</a:t>
            </a:r>
            <a:br>
              <a:rPr lang="en-US" sz="2800" dirty="0"/>
            </a:br>
            <a:r>
              <a:rPr lang="en-US" sz="2800" dirty="0"/>
              <a:t>1.5 years, 2.5 to 3 years, and 7 years</a:t>
            </a:r>
            <a:endParaRPr lang="en-US" sz="3200" dirty="0"/>
          </a:p>
        </p:txBody>
      </p:sp>
      <p:sp>
        <p:nvSpPr>
          <p:cNvPr id="3" name="Content Placeholder 2">
            <a:extLst>
              <a:ext uri="{FF2B5EF4-FFF2-40B4-BE49-F238E27FC236}">
                <a16:creationId xmlns:a16="http://schemas.microsoft.com/office/drawing/2014/main" id="{3EE05BA5-E03B-413D-A058-CF0D6BBE31C9}"/>
              </a:ext>
            </a:extLst>
          </p:cNvPr>
          <p:cNvSpPr>
            <a:spLocks noGrp="1"/>
          </p:cNvSpPr>
          <p:nvPr>
            <p:ph idx="1"/>
          </p:nvPr>
        </p:nvSpPr>
        <p:spPr>
          <a:xfrm>
            <a:off x="838200" y="2675111"/>
            <a:ext cx="10515600" cy="571953"/>
          </a:xfrm>
        </p:spPr>
        <p:txBody>
          <a:bodyPr/>
          <a:lstStyle/>
          <a:p>
            <a:r>
              <a:rPr lang="en-US" b="1" dirty="0"/>
              <a:t>Cardiff Child Prosocial Scale at 1.5 and 2.5 to 3 years</a:t>
            </a:r>
          </a:p>
        </p:txBody>
      </p:sp>
      <p:sp>
        <p:nvSpPr>
          <p:cNvPr id="4" name="Footer Placeholder 3">
            <a:extLst>
              <a:ext uri="{FF2B5EF4-FFF2-40B4-BE49-F238E27FC236}">
                <a16:creationId xmlns:a16="http://schemas.microsoft.com/office/drawing/2014/main" id="{C1436B10-FEC5-4794-AD46-F0580738C6FD}"/>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
        <p:nvSpPr>
          <p:cNvPr id="5" name="Content Placeholder 2">
            <a:extLst>
              <a:ext uri="{FF2B5EF4-FFF2-40B4-BE49-F238E27FC236}">
                <a16:creationId xmlns:a16="http://schemas.microsoft.com/office/drawing/2014/main" id="{08C9A071-41A0-4211-9C42-B9914880ED84}"/>
              </a:ext>
            </a:extLst>
          </p:cNvPr>
          <p:cNvSpPr txBox="1">
            <a:spLocks/>
          </p:cNvSpPr>
          <p:nvPr/>
        </p:nvSpPr>
        <p:spPr>
          <a:xfrm>
            <a:off x="841513" y="3170864"/>
            <a:ext cx="5254487" cy="192165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6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0"/>
              </a:spcBef>
              <a:buFont typeface="Arial" panose="020B0604020202020204" pitchFamily="34" charset="0"/>
              <a:buChar char="•"/>
            </a:pPr>
            <a:r>
              <a:rPr lang="en-US" sz="2400" dirty="0"/>
              <a:t>Upset when another is distressed</a:t>
            </a:r>
          </a:p>
          <a:p>
            <a:pPr marL="457200" indent="-457200">
              <a:spcBef>
                <a:spcPts val="0"/>
              </a:spcBef>
              <a:buFont typeface="Arial" panose="020B0604020202020204" pitchFamily="34" charset="0"/>
              <a:buChar char="•"/>
            </a:pPr>
            <a:r>
              <a:rPr lang="en-US" sz="2400" dirty="0"/>
              <a:t>Comforts others</a:t>
            </a:r>
          </a:p>
          <a:p>
            <a:pPr marL="457200" indent="-457200">
              <a:spcBef>
                <a:spcPts val="0"/>
              </a:spcBef>
              <a:buFont typeface="Arial" panose="020B0604020202020204" pitchFamily="34" charset="0"/>
              <a:buChar char="•"/>
            </a:pPr>
            <a:r>
              <a:rPr lang="en-US" sz="2400" dirty="0"/>
              <a:t>Shows affection</a:t>
            </a:r>
          </a:p>
          <a:p>
            <a:pPr marL="457200" indent="-457200">
              <a:spcBef>
                <a:spcPts val="0"/>
              </a:spcBef>
              <a:buFont typeface="Arial" panose="020B0604020202020204" pitchFamily="34" charset="0"/>
              <a:buChar char="•"/>
            </a:pPr>
            <a:r>
              <a:rPr lang="en-US" sz="2400" dirty="0"/>
              <a:t>Shows toys (1.5 years only)</a:t>
            </a:r>
          </a:p>
          <a:p>
            <a:pPr marL="457200" indent="-457200">
              <a:spcBef>
                <a:spcPts val="0"/>
              </a:spcBef>
              <a:buFont typeface="Arial" panose="020B0604020202020204" pitchFamily="34" charset="0"/>
              <a:buChar char="•"/>
            </a:pPr>
            <a:r>
              <a:rPr lang="en-US" sz="2400" dirty="0"/>
              <a:t>Shares toys</a:t>
            </a:r>
          </a:p>
        </p:txBody>
      </p:sp>
      <p:sp>
        <p:nvSpPr>
          <p:cNvPr id="6" name="Content Placeholder 2">
            <a:extLst>
              <a:ext uri="{FF2B5EF4-FFF2-40B4-BE49-F238E27FC236}">
                <a16:creationId xmlns:a16="http://schemas.microsoft.com/office/drawing/2014/main" id="{4004A016-0DC9-4AC3-AD28-6901E9DAD52D}"/>
              </a:ext>
            </a:extLst>
          </p:cNvPr>
          <p:cNvSpPr txBox="1">
            <a:spLocks/>
          </p:cNvSpPr>
          <p:nvPr/>
        </p:nvSpPr>
        <p:spPr>
          <a:xfrm>
            <a:off x="841513" y="5244915"/>
            <a:ext cx="10515600" cy="92728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6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Teachers’ Report of Prosocial Behavior in the Classroom at 7 years</a:t>
            </a:r>
            <a:br>
              <a:rPr lang="en-US" dirty="0"/>
            </a:br>
            <a:r>
              <a:rPr lang="en-US" dirty="0"/>
              <a:t>(Weir &amp; Duveen, 1981)</a:t>
            </a:r>
          </a:p>
        </p:txBody>
      </p:sp>
      <p:sp>
        <p:nvSpPr>
          <p:cNvPr id="7" name="Content Placeholder 2">
            <a:extLst>
              <a:ext uri="{FF2B5EF4-FFF2-40B4-BE49-F238E27FC236}">
                <a16:creationId xmlns:a16="http://schemas.microsoft.com/office/drawing/2014/main" id="{A3EEA488-85DC-495B-9A8C-4D272474D3E1}"/>
              </a:ext>
            </a:extLst>
          </p:cNvPr>
          <p:cNvSpPr txBox="1">
            <a:spLocks/>
          </p:cNvSpPr>
          <p:nvPr/>
        </p:nvSpPr>
        <p:spPr>
          <a:xfrm>
            <a:off x="6092687" y="3170864"/>
            <a:ext cx="5254487" cy="1921651"/>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6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spcBef>
                <a:spcPts val="0"/>
              </a:spcBef>
              <a:buFont typeface="Arial" panose="020B0604020202020204" pitchFamily="34" charset="0"/>
              <a:buChar char="•"/>
            </a:pPr>
            <a:r>
              <a:rPr lang="en-US" sz="2400" dirty="0"/>
              <a:t>Plays Cooperative Games</a:t>
            </a:r>
          </a:p>
          <a:p>
            <a:pPr marL="457200" indent="-457200">
              <a:spcBef>
                <a:spcPts val="0"/>
              </a:spcBef>
              <a:buFont typeface="Arial" panose="020B0604020202020204" pitchFamily="34" charset="0"/>
              <a:buChar char="•"/>
            </a:pPr>
            <a:r>
              <a:rPr lang="en-US" sz="2400" dirty="0"/>
              <a:t>Plays Ball Games</a:t>
            </a:r>
          </a:p>
          <a:p>
            <a:pPr marL="457200" indent="-457200">
              <a:spcBef>
                <a:spcPts val="0"/>
              </a:spcBef>
              <a:buFont typeface="Arial" panose="020B0604020202020204" pitchFamily="34" charset="0"/>
              <a:buChar char="•"/>
            </a:pPr>
            <a:r>
              <a:rPr lang="en-US" sz="2400" dirty="0"/>
              <a:t>Is Considerate (2.5 to 3 years only)</a:t>
            </a:r>
          </a:p>
          <a:p>
            <a:pPr marL="457200" indent="-457200">
              <a:spcBef>
                <a:spcPts val="0"/>
              </a:spcBef>
              <a:buFont typeface="Arial" panose="020B0604020202020204" pitchFamily="34" charset="0"/>
              <a:buChar char="•"/>
            </a:pPr>
            <a:r>
              <a:rPr lang="en-US" sz="2400" dirty="0"/>
              <a:t>Is Helpful (2.5 to 3 years only)</a:t>
            </a:r>
          </a:p>
          <a:p>
            <a:pPr marL="457200" indent="-457200">
              <a:spcBef>
                <a:spcPts val="0"/>
              </a:spcBef>
              <a:buFont typeface="Arial" panose="020B0604020202020204" pitchFamily="34" charset="0"/>
              <a:buChar char="•"/>
            </a:pPr>
            <a:r>
              <a:rPr lang="en-US" sz="2400" dirty="0"/>
              <a:t>Is Kind (2.5 to 3 years only)</a:t>
            </a:r>
          </a:p>
        </p:txBody>
      </p:sp>
    </p:spTree>
    <p:extLst>
      <p:ext uri="{BB962C8B-B14F-4D97-AF65-F5344CB8AC3E}">
        <p14:creationId xmlns:p14="http://schemas.microsoft.com/office/powerpoint/2010/main" val="2212545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CC01B47-20E6-4EEF-AC8A-E15922C1E645}"/>
              </a:ext>
            </a:extLst>
          </p:cNvPr>
          <p:cNvPicPr>
            <a:picLocks noChangeAspect="1"/>
          </p:cNvPicPr>
          <p:nvPr/>
        </p:nvPicPr>
        <p:blipFill>
          <a:blip r:embed="rId3"/>
          <a:stretch>
            <a:fillRect/>
          </a:stretch>
        </p:blipFill>
        <p:spPr>
          <a:xfrm>
            <a:off x="6767835" y="3276600"/>
            <a:ext cx="3079865" cy="2920010"/>
          </a:xfrm>
          <a:prstGeom prst="rect">
            <a:avLst/>
          </a:prstGeom>
        </p:spPr>
      </p:pic>
      <p:sp>
        <p:nvSpPr>
          <p:cNvPr id="2" name="Title 1">
            <a:extLst>
              <a:ext uri="{FF2B5EF4-FFF2-40B4-BE49-F238E27FC236}">
                <a16:creationId xmlns:a16="http://schemas.microsoft.com/office/drawing/2014/main" id="{3D391132-0198-43E7-BAA4-82A0E48DAB8B}"/>
              </a:ext>
            </a:extLst>
          </p:cNvPr>
          <p:cNvSpPr>
            <a:spLocks noGrp="1"/>
          </p:cNvSpPr>
          <p:nvPr>
            <p:ph type="title"/>
          </p:nvPr>
        </p:nvSpPr>
        <p:spPr>
          <a:xfrm>
            <a:off x="838200" y="1905000"/>
            <a:ext cx="10515600" cy="762000"/>
          </a:xfrm>
        </p:spPr>
        <p:txBody>
          <a:bodyPr/>
          <a:lstStyle/>
          <a:p>
            <a:r>
              <a:rPr lang="en-US" sz="3200" b="0" dirty="0"/>
              <a:t>Observational Methods:</a:t>
            </a:r>
            <a:br>
              <a:rPr lang="en-US" sz="3200" b="0" dirty="0"/>
            </a:br>
            <a:r>
              <a:rPr lang="en-US" sz="2800" b="0" dirty="0"/>
              <a:t>Aggression, Prosocial Behavior, and Emotion Regulation</a:t>
            </a:r>
            <a:br>
              <a:rPr lang="en-US" sz="2800" b="0" dirty="0"/>
            </a:br>
            <a:r>
              <a:rPr lang="en-US" sz="2800" b="0" dirty="0"/>
              <a:t>with a familiar peer in the home</a:t>
            </a:r>
            <a:endParaRPr lang="en-US" sz="3200" b="0" dirty="0"/>
          </a:p>
        </p:txBody>
      </p:sp>
      <p:pic>
        <p:nvPicPr>
          <p:cNvPr id="6" name="Content Placeholder 5" descr="A picture containing toy, plastic, container, colorful&#10;&#10;Description automatically generated">
            <a:extLst>
              <a:ext uri="{FF2B5EF4-FFF2-40B4-BE49-F238E27FC236}">
                <a16:creationId xmlns:a16="http://schemas.microsoft.com/office/drawing/2014/main" id="{61F3A619-1314-4970-BE1C-92FCD2853E8E}"/>
              </a:ext>
            </a:extLst>
          </p:cNvPr>
          <p:cNvPicPr>
            <a:picLocks noGrp="1" noChangeAspect="1"/>
          </p:cNvPicPr>
          <p:nvPr>
            <p:ph idx="1"/>
          </p:nvPr>
        </p:nvPicPr>
        <p:blipFill>
          <a:blip r:embed="rId4"/>
          <a:stretch>
            <a:fillRect/>
          </a:stretch>
        </p:blipFill>
        <p:spPr>
          <a:xfrm>
            <a:off x="2890495" y="3322711"/>
            <a:ext cx="2945732" cy="2838224"/>
          </a:xfrm>
        </p:spPr>
      </p:pic>
      <p:sp>
        <p:nvSpPr>
          <p:cNvPr id="4" name="Footer Placeholder 3">
            <a:extLst>
              <a:ext uri="{FF2B5EF4-FFF2-40B4-BE49-F238E27FC236}">
                <a16:creationId xmlns:a16="http://schemas.microsoft.com/office/drawing/2014/main" id="{963AE660-7355-438A-89BB-30924DA9A69E}"/>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13650101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91132-0198-43E7-BAA4-82A0E48DAB8B}"/>
              </a:ext>
            </a:extLst>
          </p:cNvPr>
          <p:cNvSpPr>
            <a:spLocks noGrp="1"/>
          </p:cNvSpPr>
          <p:nvPr>
            <p:ph type="title"/>
          </p:nvPr>
        </p:nvSpPr>
        <p:spPr>
          <a:xfrm>
            <a:off x="1295400" y="2829592"/>
            <a:ext cx="5638800" cy="2287190"/>
          </a:xfrm>
        </p:spPr>
        <p:txBody>
          <a:bodyPr/>
          <a:lstStyle/>
          <a:p>
            <a:pPr algn="l">
              <a:spcBef>
                <a:spcPts val="1200"/>
              </a:spcBef>
            </a:pPr>
            <a:r>
              <a:rPr lang="en-US" sz="3200" b="0" dirty="0"/>
              <a:t>Observational Methods:</a:t>
            </a:r>
            <a:br>
              <a:rPr lang="en-US" sz="3200" b="0" dirty="0"/>
            </a:br>
            <a:br>
              <a:rPr lang="en-US" sz="1600" b="0" dirty="0"/>
            </a:br>
            <a:r>
              <a:rPr lang="en-US" sz="2800" b="0" dirty="0"/>
              <a:t>Aggression, Prosocial Behavior, and Emotion Regulation during Laboratory Birthday Parties</a:t>
            </a:r>
          </a:p>
        </p:txBody>
      </p:sp>
      <p:sp>
        <p:nvSpPr>
          <p:cNvPr id="4" name="Footer Placeholder 3">
            <a:extLst>
              <a:ext uri="{FF2B5EF4-FFF2-40B4-BE49-F238E27FC236}">
                <a16:creationId xmlns:a16="http://schemas.microsoft.com/office/drawing/2014/main" id="{963AE660-7355-438A-89BB-30924DA9A69E}"/>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pic>
        <p:nvPicPr>
          <p:cNvPr id="7" name="Content Placeholder 6" descr="A picture containing person, indoor, child&#10;&#10;Description automatically generated">
            <a:extLst>
              <a:ext uri="{FF2B5EF4-FFF2-40B4-BE49-F238E27FC236}">
                <a16:creationId xmlns:a16="http://schemas.microsoft.com/office/drawing/2014/main" id="{3CC0F1D7-6F9E-429A-81E1-9BED82ED03C7}"/>
              </a:ext>
            </a:extLst>
          </p:cNvPr>
          <p:cNvPicPr>
            <a:picLocks noGrp="1" noChangeAspect="1"/>
          </p:cNvPicPr>
          <p:nvPr/>
        </p:nvPicPr>
        <p:blipFill>
          <a:blip r:embed="rId3"/>
          <a:stretch>
            <a:fillRect/>
          </a:stretch>
        </p:blipFill>
        <p:spPr>
          <a:xfrm>
            <a:off x="6781800" y="1718516"/>
            <a:ext cx="3505200" cy="450934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288930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91132-0198-43E7-BAA4-82A0E48DAB8B}"/>
              </a:ext>
            </a:extLst>
          </p:cNvPr>
          <p:cNvSpPr>
            <a:spLocks noGrp="1"/>
          </p:cNvSpPr>
          <p:nvPr>
            <p:ph type="title"/>
          </p:nvPr>
        </p:nvSpPr>
        <p:spPr>
          <a:xfrm>
            <a:off x="609600" y="1752600"/>
            <a:ext cx="10972800" cy="762000"/>
          </a:xfrm>
        </p:spPr>
        <p:txBody>
          <a:bodyPr/>
          <a:lstStyle/>
          <a:p>
            <a:r>
              <a:rPr lang="en-US" sz="3200" b="0" dirty="0"/>
              <a:t>Observational Methods:</a:t>
            </a:r>
            <a:br>
              <a:rPr lang="en-US" b="0" dirty="0"/>
            </a:br>
            <a:r>
              <a:rPr lang="en-US" sz="2800" b="0" dirty="0"/>
              <a:t>The Peer Interaction Coding System (PICS; Hay &amp; Ross, 1982)</a:t>
            </a:r>
            <a:endParaRPr lang="en-US" sz="3200" b="0" dirty="0"/>
          </a:p>
        </p:txBody>
      </p:sp>
      <p:graphicFrame>
        <p:nvGraphicFramePr>
          <p:cNvPr id="5" name="Table 5">
            <a:extLst>
              <a:ext uri="{FF2B5EF4-FFF2-40B4-BE49-F238E27FC236}">
                <a16:creationId xmlns:a16="http://schemas.microsoft.com/office/drawing/2014/main" id="{C178E649-1DD6-425C-984F-F7DD53AF6FD8}"/>
              </a:ext>
            </a:extLst>
          </p:cNvPr>
          <p:cNvGraphicFramePr>
            <a:graphicFrameLocks noGrp="1"/>
          </p:cNvGraphicFramePr>
          <p:nvPr>
            <p:ph idx="1"/>
            <p:extLst>
              <p:ext uri="{D42A27DB-BD31-4B8C-83A1-F6EECF244321}">
                <p14:modId xmlns:p14="http://schemas.microsoft.com/office/powerpoint/2010/main" val="4189784470"/>
              </p:ext>
            </p:extLst>
          </p:nvPr>
        </p:nvGraphicFramePr>
        <p:xfrm>
          <a:off x="838200" y="2667000"/>
          <a:ext cx="10515600" cy="3664132"/>
        </p:xfrm>
        <a:graphic>
          <a:graphicData uri="http://schemas.openxmlformats.org/drawingml/2006/table">
            <a:tbl>
              <a:tblPr firstRow="1" bandRow="1">
                <a:tableStyleId>{9DCAF9ED-07DC-4A11-8D7F-57B35C25682E}</a:tableStyleId>
              </a:tblPr>
              <a:tblGrid>
                <a:gridCol w="5257800">
                  <a:extLst>
                    <a:ext uri="{9D8B030D-6E8A-4147-A177-3AD203B41FA5}">
                      <a16:colId xmlns:a16="http://schemas.microsoft.com/office/drawing/2014/main" val="3728228442"/>
                    </a:ext>
                  </a:extLst>
                </a:gridCol>
                <a:gridCol w="5257800">
                  <a:extLst>
                    <a:ext uri="{9D8B030D-6E8A-4147-A177-3AD203B41FA5}">
                      <a16:colId xmlns:a16="http://schemas.microsoft.com/office/drawing/2014/main" val="3501109778"/>
                    </a:ext>
                  </a:extLst>
                </a:gridCol>
              </a:tblGrid>
              <a:tr h="381000">
                <a:tc>
                  <a:txBody>
                    <a:bodyPr/>
                    <a:lstStyle/>
                    <a:p>
                      <a:pPr algn="ctr"/>
                      <a:r>
                        <a:rPr lang="en-US" dirty="0"/>
                        <a:t>Focal child</a:t>
                      </a:r>
                    </a:p>
                  </a:txBody>
                  <a:tcPr anchor="ctr">
                    <a:lnL w="12700" cap="flat" cmpd="sng" algn="ctr">
                      <a:solidFill>
                        <a:srgbClr val="EA222D"/>
                      </a:solidFill>
                      <a:prstDash val="solid"/>
                      <a:round/>
                      <a:headEnd type="none" w="med" len="med"/>
                      <a:tailEnd type="none" w="med" len="med"/>
                    </a:lnL>
                    <a:lnR>
                      <a:noFill/>
                    </a:lnR>
                    <a:lnT w="12700" cap="flat" cmpd="sng" algn="ctr">
                      <a:solidFill>
                        <a:srgbClr val="EA222D"/>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A222D"/>
                    </a:solidFill>
                  </a:tcPr>
                </a:tc>
                <a:tc>
                  <a:txBody>
                    <a:bodyPr/>
                    <a:lstStyle/>
                    <a:p>
                      <a:pPr algn="ctr"/>
                      <a:r>
                        <a:rPr lang="en-US" dirty="0"/>
                        <a:t>Guest</a:t>
                      </a:r>
                    </a:p>
                  </a:txBody>
                  <a:tcPr anchor="ctr">
                    <a:lnL>
                      <a:noFill/>
                    </a:lnL>
                    <a:lnR w="12700" cap="flat" cmpd="sng" algn="ctr">
                      <a:solidFill>
                        <a:srgbClr val="EA222D"/>
                      </a:solidFill>
                      <a:prstDash val="solid"/>
                      <a:round/>
                      <a:headEnd type="none" w="med" len="med"/>
                      <a:tailEnd type="none" w="med" len="med"/>
                    </a:lnR>
                    <a:lnT w="12700" cap="flat" cmpd="sng" algn="ctr">
                      <a:solidFill>
                        <a:srgbClr val="EA222D"/>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A222D"/>
                    </a:solidFill>
                  </a:tcPr>
                </a:tc>
                <a:extLst>
                  <a:ext uri="{0D108BD9-81ED-4DB2-BD59-A6C34878D82A}">
                    <a16:rowId xmlns:a16="http://schemas.microsoft.com/office/drawing/2014/main" val="797745001"/>
                  </a:ext>
                </a:extLst>
              </a:tr>
              <a:tr h="500743">
                <a:tc>
                  <a:txBody>
                    <a:bodyPr/>
                    <a:lstStyle/>
                    <a:p>
                      <a:endParaRPr lang="en-US" dirty="0"/>
                    </a:p>
                  </a:txBody>
                  <a:tcPr anchor="ctr">
                    <a:lnL w="12700" cap="flat" cmpd="sng" algn="ctr">
                      <a:solidFill>
                        <a:srgbClr val="EA222D"/>
                      </a:solidFill>
                      <a:prstDash val="solid"/>
                      <a:round/>
                      <a:headEnd type="none" w="med" len="med"/>
                      <a:tailEnd type="none" w="med" len="med"/>
                    </a:lnL>
                    <a:lnR>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r>
                        <a:rPr lang="en-US" dirty="0"/>
                        <a:t>1. OFFER red block to participant (but it falls on the floor) and SP “’ere go [participant name]”</a:t>
                      </a:r>
                    </a:p>
                  </a:txBody>
                  <a:tcPr anchor="ctr">
                    <a:lnL>
                      <a:noFill/>
                    </a:lnL>
                    <a:lnR w="12700" cap="flat" cmpd="sng" algn="ctr">
                      <a:solidFill>
                        <a:srgbClr val="EA222D"/>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4059729506"/>
                  </a:ext>
                </a:extLst>
              </a:tr>
              <a:tr h="500743">
                <a:tc>
                  <a:txBody>
                    <a:bodyPr/>
                    <a:lstStyle/>
                    <a:p>
                      <a:r>
                        <a:rPr lang="en-US" dirty="0"/>
                        <a:t>2. ACCEPT red block from peer, bends down to floor and picks up the block</a:t>
                      </a:r>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47045048"/>
                  </a:ext>
                </a:extLst>
              </a:tr>
              <a:tr h="500743">
                <a:tc>
                  <a:txBody>
                    <a:bodyPr/>
                    <a:lstStyle/>
                    <a:p>
                      <a:endParaRPr lang="en-US" dirty="0"/>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r>
                        <a:rPr lang="en-US" dirty="0"/>
                        <a:t>3. NR</a:t>
                      </a:r>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837694279"/>
                  </a:ext>
                </a:extLst>
              </a:tr>
              <a:tr h="500743">
                <a:tc>
                  <a:txBody>
                    <a:bodyPr/>
                    <a:lstStyle/>
                    <a:p>
                      <a:r>
                        <a:rPr lang="en-US" dirty="0"/>
                        <a:t>4. REACH for spatula in peer’s hand</a:t>
                      </a:r>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05662475"/>
                  </a:ext>
                </a:extLst>
              </a:tr>
              <a:tr h="500743">
                <a:tc>
                  <a:txBody>
                    <a:bodyPr/>
                    <a:lstStyle/>
                    <a:p>
                      <a:endParaRPr lang="en-US" dirty="0"/>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r>
                        <a:rPr lang="en-US" dirty="0"/>
                        <a:t>5. OFFER spatula to participant and SP “’ere go”</a:t>
                      </a:r>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4143104638"/>
                  </a:ext>
                </a:extLst>
              </a:tr>
              <a:tr h="500743">
                <a:tc>
                  <a:txBody>
                    <a:bodyPr/>
                    <a:lstStyle/>
                    <a:p>
                      <a:r>
                        <a:rPr lang="en-US" dirty="0"/>
                        <a:t>6. ACCEPT spatula from peer</a:t>
                      </a:r>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rgbClr val="EA222D"/>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EA222D"/>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60109457"/>
                  </a:ext>
                </a:extLst>
              </a:tr>
            </a:tbl>
          </a:graphicData>
        </a:graphic>
      </p:graphicFrame>
      <p:sp>
        <p:nvSpPr>
          <p:cNvPr id="4" name="Footer Placeholder 3">
            <a:extLst>
              <a:ext uri="{FF2B5EF4-FFF2-40B4-BE49-F238E27FC236}">
                <a16:creationId xmlns:a16="http://schemas.microsoft.com/office/drawing/2014/main" id="{963AE660-7355-438A-89BB-30924DA9A69E}"/>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4475985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91132-0198-43E7-BAA4-82A0E48DAB8B}"/>
              </a:ext>
            </a:extLst>
          </p:cNvPr>
          <p:cNvSpPr>
            <a:spLocks noGrp="1"/>
          </p:cNvSpPr>
          <p:nvPr>
            <p:ph type="title"/>
          </p:nvPr>
        </p:nvSpPr>
        <p:spPr>
          <a:xfrm>
            <a:off x="609600" y="1600200"/>
            <a:ext cx="10972800" cy="533400"/>
          </a:xfrm>
        </p:spPr>
        <p:txBody>
          <a:bodyPr/>
          <a:lstStyle/>
          <a:p>
            <a:r>
              <a:rPr lang="en-US" sz="2800" b="0" dirty="0"/>
              <a:t>Observational Methods: Peer Interaction Coding System cont.</a:t>
            </a:r>
            <a:endParaRPr lang="en-US" sz="3200" b="0" dirty="0"/>
          </a:p>
        </p:txBody>
      </p:sp>
      <p:graphicFrame>
        <p:nvGraphicFramePr>
          <p:cNvPr id="5" name="Table 5">
            <a:extLst>
              <a:ext uri="{FF2B5EF4-FFF2-40B4-BE49-F238E27FC236}">
                <a16:creationId xmlns:a16="http://schemas.microsoft.com/office/drawing/2014/main" id="{C178E649-1DD6-425C-984F-F7DD53AF6FD8}"/>
              </a:ext>
            </a:extLst>
          </p:cNvPr>
          <p:cNvGraphicFramePr>
            <a:graphicFrameLocks noGrp="1"/>
          </p:cNvGraphicFramePr>
          <p:nvPr>
            <p:ph idx="1"/>
            <p:extLst>
              <p:ext uri="{D42A27DB-BD31-4B8C-83A1-F6EECF244321}">
                <p14:modId xmlns:p14="http://schemas.microsoft.com/office/powerpoint/2010/main" val="2826414103"/>
              </p:ext>
            </p:extLst>
          </p:nvPr>
        </p:nvGraphicFramePr>
        <p:xfrm>
          <a:off x="457200" y="2133600"/>
          <a:ext cx="11277600" cy="4164875"/>
        </p:xfrm>
        <a:graphic>
          <a:graphicData uri="http://schemas.openxmlformats.org/drawingml/2006/table">
            <a:tbl>
              <a:tblPr firstRow="1" bandRow="1">
                <a:tableStyleId>{9DCAF9ED-07DC-4A11-8D7F-57B35C25682E}</a:tableStyleId>
              </a:tblPr>
              <a:tblGrid>
                <a:gridCol w="3886200">
                  <a:extLst>
                    <a:ext uri="{9D8B030D-6E8A-4147-A177-3AD203B41FA5}">
                      <a16:colId xmlns:a16="http://schemas.microsoft.com/office/drawing/2014/main" val="3728228442"/>
                    </a:ext>
                  </a:extLst>
                </a:gridCol>
                <a:gridCol w="4724400">
                  <a:extLst>
                    <a:ext uri="{9D8B030D-6E8A-4147-A177-3AD203B41FA5}">
                      <a16:colId xmlns:a16="http://schemas.microsoft.com/office/drawing/2014/main" val="4125851609"/>
                    </a:ext>
                  </a:extLst>
                </a:gridCol>
                <a:gridCol w="2667000">
                  <a:extLst>
                    <a:ext uri="{9D8B030D-6E8A-4147-A177-3AD203B41FA5}">
                      <a16:colId xmlns:a16="http://schemas.microsoft.com/office/drawing/2014/main" val="3501109778"/>
                    </a:ext>
                  </a:extLst>
                </a:gridCol>
              </a:tblGrid>
              <a:tr h="381000">
                <a:tc>
                  <a:txBody>
                    <a:bodyPr/>
                    <a:lstStyle/>
                    <a:p>
                      <a:pPr algn="ctr"/>
                      <a:r>
                        <a:rPr lang="en-US" dirty="0"/>
                        <a:t>Child A</a:t>
                      </a:r>
                    </a:p>
                  </a:txBody>
                  <a:tcPr anchor="ctr">
                    <a:lnL w="12700" cap="flat" cmpd="sng" algn="ctr">
                      <a:solidFill>
                        <a:srgbClr val="EA222D"/>
                      </a:solidFill>
                      <a:prstDash val="solid"/>
                      <a:round/>
                      <a:headEnd type="none" w="med" len="med"/>
                      <a:tailEnd type="none" w="med" len="med"/>
                    </a:lnL>
                    <a:lnR>
                      <a:noFill/>
                    </a:lnR>
                    <a:lnT w="12700" cap="flat" cmpd="sng" algn="ctr">
                      <a:solidFill>
                        <a:srgbClr val="EA222D"/>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A222D"/>
                    </a:solidFill>
                  </a:tcPr>
                </a:tc>
                <a:tc>
                  <a:txBody>
                    <a:bodyPr/>
                    <a:lstStyle/>
                    <a:p>
                      <a:pPr algn="ctr"/>
                      <a:r>
                        <a:rPr lang="en-US" dirty="0"/>
                        <a:t>Child B</a:t>
                      </a:r>
                    </a:p>
                  </a:txBody>
                  <a:tcPr anchor="ctr">
                    <a:lnL w="12700" cap="flat" cmpd="sng" algn="ctr">
                      <a:noFill/>
                      <a:prstDash val="solid"/>
                      <a:round/>
                      <a:headEnd type="none" w="med" len="med"/>
                      <a:tailEnd type="none" w="med" len="med"/>
                    </a:lnL>
                    <a:lnR>
                      <a:noFill/>
                    </a:lnR>
                    <a:lnT w="12700" cap="flat" cmpd="sng" algn="ctr">
                      <a:solidFill>
                        <a:srgbClr val="EA222D"/>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A222D"/>
                    </a:solidFill>
                  </a:tcPr>
                </a:tc>
                <a:tc>
                  <a:txBody>
                    <a:bodyPr/>
                    <a:lstStyle/>
                    <a:p>
                      <a:pPr algn="ctr"/>
                      <a:r>
                        <a:rPr lang="en-US" dirty="0"/>
                        <a:t>Child C</a:t>
                      </a:r>
                    </a:p>
                  </a:txBody>
                  <a:tcPr anchor="ctr">
                    <a:lnL>
                      <a:noFill/>
                    </a:lnL>
                    <a:lnR w="12700" cap="flat" cmpd="sng" algn="ctr">
                      <a:solidFill>
                        <a:srgbClr val="EA222D"/>
                      </a:solidFill>
                      <a:prstDash val="solid"/>
                      <a:round/>
                      <a:headEnd type="none" w="med" len="med"/>
                      <a:tailEnd type="none" w="med" len="med"/>
                    </a:lnR>
                    <a:lnT w="12700" cap="flat" cmpd="sng" algn="ctr">
                      <a:solidFill>
                        <a:srgbClr val="EA222D"/>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EA222D"/>
                    </a:solidFill>
                  </a:tcPr>
                </a:tc>
                <a:extLst>
                  <a:ext uri="{0D108BD9-81ED-4DB2-BD59-A6C34878D82A}">
                    <a16:rowId xmlns:a16="http://schemas.microsoft.com/office/drawing/2014/main" val="797745001"/>
                  </a:ext>
                </a:extLst>
              </a:tr>
              <a:tr h="500743">
                <a:tc>
                  <a:txBody>
                    <a:bodyPr/>
                    <a:lstStyle/>
                    <a:p>
                      <a:endParaRPr lang="en-US" dirty="0"/>
                    </a:p>
                  </a:txBody>
                  <a:tcPr anchor="ctr">
                    <a:lnL w="12700" cap="flat" cmpd="sng" algn="ctr">
                      <a:solidFill>
                        <a:srgbClr val="EA222D"/>
                      </a:solidFill>
                      <a:prstDash val="solid"/>
                      <a:round/>
                      <a:headEnd type="none" w="med" len="med"/>
                      <a:tailEnd type="none" w="med" len="med"/>
                    </a:lnL>
                    <a:lnR>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effectLst/>
                        </a:rPr>
                        <a:t>1. SP to everyone in room “I haven’t got a plate, I haven’t got a plate! Look, that, this, that.”</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4059729506"/>
                  </a:ext>
                </a:extLst>
              </a:tr>
              <a:tr h="5007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2. </a:t>
                      </a:r>
                      <a:r>
                        <a:rPr lang="en-GB" sz="1800" b="0" dirty="0">
                          <a:effectLst/>
                        </a:rPr>
                        <a:t>SP to everyone in room “I’m a cake!”</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47045048"/>
                  </a:ext>
                </a:extLst>
              </a:tr>
              <a:tr h="5007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effectLst/>
                        </a:rPr>
                        <a:t>3. ADD plate of food to B’s array</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endParaRPr lang="en-US" dirty="0"/>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837694279"/>
                  </a:ext>
                </a:extLst>
              </a:tr>
              <a:tr h="500743">
                <a:tc>
                  <a:txBody>
                    <a:bodyPr/>
                    <a:lstStyle/>
                    <a:p>
                      <a:endParaRPr lang="en-US" dirty="0"/>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effectLst/>
                        </a:rPr>
                        <a:t>4. NR to A, SP to C “he drink it! Look!</a:t>
                      </a:r>
                      <a:br>
                        <a:rPr lang="en-GB" sz="1800" b="0" dirty="0">
                          <a:effectLst/>
                        </a:rPr>
                      </a:br>
                      <a:r>
                        <a:rPr lang="en-GB" sz="1800" b="0" dirty="0">
                          <a:effectLst/>
                        </a:rPr>
                        <a:t>With the handle!”</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05662475"/>
                  </a:ext>
                </a:extLst>
              </a:tr>
              <a:tr h="500743">
                <a:tc>
                  <a:txBody>
                    <a:bodyPr/>
                    <a:lstStyle/>
                    <a:p>
                      <a:endParaRPr lang="en-US" dirty="0"/>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endParaRPr lang="en-US" dirty="0"/>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effectLst/>
                        </a:rPr>
                        <a:t>5. WATCHES B</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4143104638"/>
                  </a:ext>
                </a:extLst>
              </a:tr>
              <a:tr h="500743">
                <a:tc>
                  <a:txBody>
                    <a:bodyPr/>
                    <a:lstStyle/>
                    <a:p>
                      <a:endParaRPr lang="en-US" dirty="0"/>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effectLst/>
                        </a:rPr>
                        <a:t>6. TAKE5 teapot from A</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60109457"/>
                  </a:ext>
                </a:extLst>
              </a:tr>
              <a:tr h="500743">
                <a:tc>
                  <a:txBody>
                    <a:bodyPr/>
                    <a:lstStyle/>
                    <a:p>
                      <a:r>
                        <a:rPr lang="en-US" dirty="0"/>
                        <a:t>7. NR</a:t>
                      </a:r>
                    </a:p>
                  </a:txBody>
                  <a:tcPr anchor="ctr">
                    <a:lnL w="12700" cap="flat" cmpd="sng" algn="ctr">
                      <a:solidFill>
                        <a:srgbClr val="EA222D"/>
                      </a:solid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rgbClr val="EA222D"/>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rgbClr val="EA222D"/>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endParaRPr lang="en-US" dirty="0"/>
                    </a:p>
                  </a:txBody>
                  <a:tcPr anchor="ctr">
                    <a:lnL>
                      <a:noFill/>
                    </a:lnL>
                    <a:lnR w="12700" cap="flat" cmpd="sng" algn="ctr">
                      <a:solidFill>
                        <a:srgbClr val="EA222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EA222D"/>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4258485782"/>
                  </a:ext>
                </a:extLst>
              </a:tr>
            </a:tbl>
          </a:graphicData>
        </a:graphic>
      </p:graphicFrame>
      <p:sp>
        <p:nvSpPr>
          <p:cNvPr id="4" name="Footer Placeholder 3">
            <a:extLst>
              <a:ext uri="{FF2B5EF4-FFF2-40B4-BE49-F238E27FC236}">
                <a16:creationId xmlns:a16="http://schemas.microsoft.com/office/drawing/2014/main" id="{963AE660-7355-438A-89BB-30924DA9A69E}"/>
              </a:ext>
            </a:extLst>
          </p:cNvPr>
          <p:cNvSpPr>
            <a:spLocks noGrp="1"/>
          </p:cNvSpPr>
          <p:nvPr>
            <p:ph type="ftr" sz="quarter" idx="3"/>
          </p:nvPr>
        </p:nvSpPr>
        <p:spPr/>
        <p:txBody>
          <a:bodyPr/>
          <a:lstStyle/>
          <a:p>
            <a:r>
              <a:rPr lang="en-US" i="1" dirty="0"/>
              <a:t>Monograph Matters</a:t>
            </a:r>
            <a:r>
              <a:rPr lang="en-US" dirty="0"/>
              <a:t> is the companion website for </a:t>
            </a:r>
            <a:r>
              <a:rPr lang="en-US" i="1" dirty="0"/>
              <a:t>Monographs of the Society for Research in Child Development</a:t>
            </a:r>
          </a:p>
        </p:txBody>
      </p:sp>
    </p:spTree>
    <p:extLst>
      <p:ext uri="{BB962C8B-B14F-4D97-AF65-F5344CB8AC3E}">
        <p14:creationId xmlns:p14="http://schemas.microsoft.com/office/powerpoint/2010/main" val="1161073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3337E7C-3CB2-414C-A850-14D94E4B641C}"/>
              </a:ext>
            </a:extLst>
          </p:cNvPr>
          <p:cNvSpPr>
            <a:spLocks noGrp="1"/>
          </p:cNvSpPr>
          <p:nvPr>
            <p:ph type="body" idx="1"/>
          </p:nvPr>
        </p:nvSpPr>
        <p:spPr>
          <a:xfrm>
            <a:off x="1447800" y="2636044"/>
            <a:ext cx="4126521" cy="640556"/>
          </a:xfrm>
        </p:spPr>
        <p:txBody>
          <a:bodyPr>
            <a:normAutofit fontScale="77500" lnSpcReduction="20000"/>
          </a:bodyPr>
          <a:lstStyle/>
          <a:p>
            <a:r>
              <a:rPr lang="en-US" dirty="0"/>
              <a:t>What do you do if a peer wants</a:t>
            </a:r>
            <a:br>
              <a:rPr lang="en-US" dirty="0"/>
            </a:br>
            <a:r>
              <a:rPr lang="en-US" dirty="0"/>
              <a:t>to take your toy? </a:t>
            </a:r>
          </a:p>
        </p:txBody>
      </p:sp>
      <p:pic>
        <p:nvPicPr>
          <p:cNvPr id="9" name="Content Placeholder 8">
            <a:extLst>
              <a:ext uri="{FF2B5EF4-FFF2-40B4-BE49-F238E27FC236}">
                <a16:creationId xmlns:a16="http://schemas.microsoft.com/office/drawing/2014/main" id="{F6B54FE8-D2A2-45F0-87E7-0ED0272057A1}"/>
              </a:ext>
            </a:extLst>
          </p:cNvPr>
          <p:cNvPicPr>
            <a:picLocks noGrp="1" noChangeAspect="1"/>
          </p:cNvPicPr>
          <p:nvPr>
            <p:ph sz="half" idx="2"/>
          </p:nvPr>
        </p:nvPicPr>
        <p:blipFill>
          <a:blip r:embed="rId4"/>
          <a:stretch>
            <a:fillRect/>
          </a:stretch>
        </p:blipFill>
        <p:spPr>
          <a:xfrm>
            <a:off x="1513868" y="3385796"/>
            <a:ext cx="3452440" cy="2481604"/>
          </a:xfrm>
          <a:effectLst>
            <a:outerShdw blurRad="50800" dist="38100" dir="2700000" algn="tl" rotWithShape="0">
              <a:prstClr val="black">
                <a:alpha val="40000"/>
              </a:prstClr>
            </a:outerShdw>
          </a:effectLst>
        </p:spPr>
      </p:pic>
      <p:sp>
        <p:nvSpPr>
          <p:cNvPr id="4" name="Text Placeholder 3">
            <a:extLst>
              <a:ext uri="{FF2B5EF4-FFF2-40B4-BE49-F238E27FC236}">
                <a16:creationId xmlns:a16="http://schemas.microsoft.com/office/drawing/2014/main" id="{9E30D1DB-EF97-4B6B-8024-A3F5DE9D1A03}"/>
              </a:ext>
            </a:extLst>
          </p:cNvPr>
          <p:cNvSpPr>
            <a:spLocks noGrp="1"/>
          </p:cNvSpPr>
          <p:nvPr>
            <p:ph type="body" sz="quarter" idx="3"/>
          </p:nvPr>
        </p:nvSpPr>
        <p:spPr>
          <a:xfrm>
            <a:off x="6274451" y="2636044"/>
            <a:ext cx="4596095" cy="640556"/>
          </a:xfrm>
        </p:spPr>
        <p:txBody>
          <a:bodyPr>
            <a:normAutofit fontScale="85000" lnSpcReduction="20000"/>
          </a:bodyPr>
          <a:lstStyle/>
          <a:p>
            <a:r>
              <a:rPr lang="en-US" dirty="0"/>
              <a:t>What do you do if unfamiliar</a:t>
            </a:r>
            <a:br>
              <a:rPr lang="en-US" dirty="0"/>
            </a:br>
            <a:r>
              <a:rPr lang="en-US" dirty="0"/>
              <a:t>children taunt you?</a:t>
            </a:r>
          </a:p>
        </p:txBody>
      </p:sp>
      <p:sp>
        <p:nvSpPr>
          <p:cNvPr id="6" name="Title 5">
            <a:extLst>
              <a:ext uri="{FF2B5EF4-FFF2-40B4-BE49-F238E27FC236}">
                <a16:creationId xmlns:a16="http://schemas.microsoft.com/office/drawing/2014/main" id="{A6D82735-217D-4B39-9402-D73F945F1ABE}"/>
              </a:ext>
            </a:extLst>
          </p:cNvPr>
          <p:cNvSpPr>
            <a:spLocks noGrp="1"/>
          </p:cNvSpPr>
          <p:nvPr>
            <p:ph type="title"/>
          </p:nvPr>
        </p:nvSpPr>
        <p:spPr>
          <a:xfrm>
            <a:off x="838200" y="1676400"/>
            <a:ext cx="10515600" cy="762000"/>
          </a:xfrm>
        </p:spPr>
        <p:txBody>
          <a:bodyPr>
            <a:noAutofit/>
          </a:bodyPr>
          <a:lstStyle/>
          <a:p>
            <a:r>
              <a:rPr lang="en-US" sz="3200" dirty="0"/>
              <a:t>Experimental Tasks:</a:t>
            </a:r>
            <a:br>
              <a:rPr lang="en-US" sz="3200" dirty="0"/>
            </a:br>
            <a:r>
              <a:rPr lang="en-US" sz="2800" dirty="0"/>
              <a:t>Measuring Children’s Social Decision-Making at Age 7</a:t>
            </a:r>
          </a:p>
        </p:txBody>
      </p:sp>
      <p:sp>
        <p:nvSpPr>
          <p:cNvPr id="7" name="Footer Placeholder 6">
            <a:extLst>
              <a:ext uri="{FF2B5EF4-FFF2-40B4-BE49-F238E27FC236}">
                <a16:creationId xmlns:a16="http://schemas.microsoft.com/office/drawing/2014/main" id="{5C1D62E4-B102-48DE-B1B0-03BBE5458E44}"/>
              </a:ext>
            </a:extLst>
          </p:cNvPr>
          <p:cNvSpPr>
            <a:spLocks noGrp="1"/>
          </p:cNvSpPr>
          <p:nvPr>
            <p:ph type="ftr" sz="quarter" idx="10"/>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pic>
        <p:nvPicPr>
          <p:cNvPr id="16" name="Graphic 15" descr="Presentation with media with solid fill">
            <a:extLst>
              <a:ext uri="{FF2B5EF4-FFF2-40B4-BE49-F238E27FC236}">
                <a16:creationId xmlns:a16="http://schemas.microsoft.com/office/drawing/2014/main" id="{AB89E60B-5A25-417E-9B3E-359FC943E80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211990" y="2472947"/>
            <a:ext cx="913210" cy="913210"/>
          </a:xfrm>
          <a:prstGeom prst="rect">
            <a:avLst/>
          </a:prstGeom>
        </p:spPr>
      </p:pic>
      <p:sp>
        <p:nvSpPr>
          <p:cNvPr id="10" name="TextBox 9">
            <a:extLst>
              <a:ext uri="{FF2B5EF4-FFF2-40B4-BE49-F238E27FC236}">
                <a16:creationId xmlns:a16="http://schemas.microsoft.com/office/drawing/2014/main" id="{C2D84FED-0728-4010-845D-94B8CD66D731}"/>
              </a:ext>
            </a:extLst>
          </p:cNvPr>
          <p:cNvSpPr txBox="1"/>
          <p:nvPr/>
        </p:nvSpPr>
        <p:spPr>
          <a:xfrm>
            <a:off x="5257801" y="6019800"/>
            <a:ext cx="6423704" cy="369332"/>
          </a:xfrm>
          <a:prstGeom prst="rect">
            <a:avLst/>
          </a:prstGeom>
          <a:noFill/>
        </p:spPr>
        <p:txBody>
          <a:bodyPr wrap="square" rtlCol="0">
            <a:spAutoFit/>
          </a:bodyPr>
          <a:lstStyle/>
          <a:p>
            <a:pPr algn="ctr"/>
            <a:r>
              <a:rPr lang="en-US" dirty="0"/>
              <a:t>Watch full play-through (13:22): </a:t>
            </a:r>
            <a:r>
              <a:rPr lang="en-US" dirty="0">
                <a:hlinkClick r:id="rId7"/>
              </a:rPr>
              <a:t>https://youtu.be/SpixvsHypg8</a:t>
            </a:r>
            <a:endParaRPr lang="en-US" dirty="0"/>
          </a:p>
        </p:txBody>
      </p:sp>
      <p:pic>
        <p:nvPicPr>
          <p:cNvPr id="8" name="Online Media 7" title="Castell Arth Mawr Adventure Game demonstration">
            <a:hlinkClick r:id="" action="ppaction://media"/>
            <a:extLst>
              <a:ext uri="{FF2B5EF4-FFF2-40B4-BE49-F238E27FC236}">
                <a16:creationId xmlns:a16="http://schemas.microsoft.com/office/drawing/2014/main" id="{0C2F4372-DBFE-4F6E-B2AC-96692E481743}"/>
              </a:ext>
            </a:extLst>
          </p:cNvPr>
          <p:cNvPicPr>
            <a:picLocks noGrp="1" noRot="1" noChangeAspect="1"/>
          </p:cNvPicPr>
          <p:nvPr>
            <p:ph sz="quarter" idx="4"/>
            <a:videoFile r:link="rId1"/>
          </p:nvPr>
        </p:nvPicPr>
        <p:blipFill>
          <a:blip r:embed="rId8"/>
          <a:stretch>
            <a:fillRect/>
          </a:stretch>
        </p:blipFill>
        <p:spPr>
          <a:xfrm>
            <a:off x="6229350" y="3386138"/>
            <a:ext cx="4391025" cy="248126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451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F8CC1-DA7B-4F2B-86A5-06F2874B6788}"/>
              </a:ext>
            </a:extLst>
          </p:cNvPr>
          <p:cNvSpPr>
            <a:spLocks noGrp="1"/>
          </p:cNvSpPr>
          <p:nvPr>
            <p:ph type="title"/>
          </p:nvPr>
        </p:nvSpPr>
        <p:spPr>
          <a:xfrm>
            <a:off x="838200" y="1837486"/>
            <a:ext cx="10515600" cy="762000"/>
          </a:xfrm>
        </p:spPr>
        <p:txBody>
          <a:bodyPr/>
          <a:lstStyle/>
          <a:p>
            <a:r>
              <a:rPr lang="en-US" sz="3200" dirty="0"/>
              <a:t>Standardized Assessments of Children’s Clinically Significant Behavioral Problems</a:t>
            </a:r>
          </a:p>
        </p:txBody>
      </p:sp>
      <p:sp>
        <p:nvSpPr>
          <p:cNvPr id="3" name="Content Placeholder 2">
            <a:extLst>
              <a:ext uri="{FF2B5EF4-FFF2-40B4-BE49-F238E27FC236}">
                <a16:creationId xmlns:a16="http://schemas.microsoft.com/office/drawing/2014/main" id="{459A5A63-4C2B-4239-83B5-18F0BC025591}"/>
              </a:ext>
            </a:extLst>
          </p:cNvPr>
          <p:cNvSpPr>
            <a:spLocks noGrp="1"/>
          </p:cNvSpPr>
          <p:nvPr>
            <p:ph idx="1"/>
          </p:nvPr>
        </p:nvSpPr>
        <p:spPr>
          <a:xfrm>
            <a:off x="838200" y="2971800"/>
            <a:ext cx="10515600" cy="3124200"/>
          </a:xfrm>
        </p:spPr>
        <p:txBody>
          <a:bodyPr/>
          <a:lstStyle/>
          <a:p>
            <a:pPr marL="457200" indent="-457200">
              <a:buFont typeface="Arial" panose="020B0604020202020204" pitchFamily="34" charset="0"/>
              <a:buChar char="•"/>
            </a:pPr>
            <a:r>
              <a:rPr lang="en-US" dirty="0"/>
              <a:t>The Child Behavior Checklist (CBCL; Achenbach &amp; Rescorla, 2000)</a:t>
            </a:r>
          </a:p>
          <a:p>
            <a:pPr marL="457200" indent="-457200">
              <a:buFont typeface="Arial" panose="020B0604020202020204" pitchFamily="34" charset="0"/>
              <a:buChar char="•"/>
            </a:pPr>
            <a:r>
              <a:rPr lang="en-US" dirty="0"/>
              <a:t>The Teacher Report Form (TRF; Achenbach &amp; Rescorla, 2000)</a:t>
            </a:r>
          </a:p>
          <a:p>
            <a:pPr marL="457200" indent="-457200">
              <a:buFont typeface="Arial" panose="020B0604020202020204" pitchFamily="34" charset="0"/>
              <a:buChar char="•"/>
            </a:pPr>
            <a:r>
              <a:rPr lang="en-US" dirty="0"/>
              <a:t>Callous-Unemotional Traits (Frick et al., 2014)</a:t>
            </a:r>
          </a:p>
          <a:p>
            <a:pPr marL="457200" indent="-457200">
              <a:buFont typeface="Arial" panose="020B0604020202020204" pitchFamily="34" charset="0"/>
              <a:buChar char="•"/>
            </a:pPr>
            <a:r>
              <a:rPr lang="en-US" dirty="0"/>
              <a:t>Preschool Age Psychiatric Assessment (PAPA; Egger &amp; </a:t>
            </a:r>
            <a:r>
              <a:rPr lang="en-US" dirty="0" err="1"/>
              <a:t>Angold</a:t>
            </a:r>
            <a:r>
              <a:rPr lang="en-US" dirty="0"/>
              <a:t>, 2004)</a:t>
            </a:r>
          </a:p>
        </p:txBody>
      </p:sp>
      <p:sp>
        <p:nvSpPr>
          <p:cNvPr id="4" name="Footer Placeholder 3">
            <a:extLst>
              <a:ext uri="{FF2B5EF4-FFF2-40B4-BE49-F238E27FC236}">
                <a16:creationId xmlns:a16="http://schemas.microsoft.com/office/drawing/2014/main" id="{99FC00C0-B66A-46B8-B1F9-A0E584DEF3E8}"/>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142647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A picture containing indoor, floor, colorful, bedroom&#10;&#10;Description automatically generated">
            <a:extLst>
              <a:ext uri="{FF2B5EF4-FFF2-40B4-BE49-F238E27FC236}">
                <a16:creationId xmlns:a16="http://schemas.microsoft.com/office/drawing/2014/main" id="{1BB9989C-4CBC-4D7A-BF18-59EE4ACE4E07}"/>
              </a:ext>
            </a:extLst>
          </p:cNvPr>
          <p:cNvPicPr>
            <a:picLocks noGrp="1" noChangeAspect="1"/>
          </p:cNvPicPr>
          <p:nvPr>
            <p:ph sz="half" idx="1"/>
          </p:nvPr>
        </p:nvPicPr>
        <p:blipFill>
          <a:blip r:embed="rId3"/>
          <a:stretch>
            <a:fillRect/>
          </a:stretch>
        </p:blipFill>
        <p:spPr>
          <a:xfrm>
            <a:off x="1877984" y="2667000"/>
            <a:ext cx="3950636" cy="2436706"/>
          </a:xfrm>
          <a:effectLst>
            <a:outerShdw blurRad="50800" dist="38100" dir="2700000" algn="tl" rotWithShape="0">
              <a:prstClr val="black">
                <a:alpha val="40000"/>
              </a:prstClr>
            </a:outerShdw>
          </a:effectLst>
        </p:spPr>
      </p:pic>
      <p:pic>
        <p:nvPicPr>
          <p:cNvPr id="7" name="Content Placeholder 6" descr="A picture containing indoor, floor, table, dining table&#10;&#10;Description automatically generated">
            <a:extLst>
              <a:ext uri="{FF2B5EF4-FFF2-40B4-BE49-F238E27FC236}">
                <a16:creationId xmlns:a16="http://schemas.microsoft.com/office/drawing/2014/main" id="{D4684661-2B7A-49AA-9C23-58E51EB2FB97}"/>
              </a:ext>
            </a:extLst>
          </p:cNvPr>
          <p:cNvPicPr>
            <a:picLocks noGrp="1" noChangeAspect="1"/>
          </p:cNvPicPr>
          <p:nvPr>
            <p:ph sz="half" idx="2"/>
          </p:nvPr>
        </p:nvPicPr>
        <p:blipFill>
          <a:blip r:embed="rId4"/>
          <a:stretch>
            <a:fillRect/>
          </a:stretch>
        </p:blipFill>
        <p:spPr>
          <a:xfrm>
            <a:off x="6751508" y="2670350"/>
            <a:ext cx="3174377" cy="2433356"/>
          </a:xfrm>
          <a:effectLst>
            <a:outerShdw blurRad="50800" dist="38100" dir="2700000" algn="tl" rotWithShape="0">
              <a:prstClr val="black">
                <a:alpha val="40000"/>
              </a:prstClr>
            </a:outerShdw>
          </a:effectLst>
        </p:spPr>
      </p:pic>
      <p:sp>
        <p:nvSpPr>
          <p:cNvPr id="5" name="Footer Placeholder 4">
            <a:extLst>
              <a:ext uri="{FF2B5EF4-FFF2-40B4-BE49-F238E27FC236}">
                <a16:creationId xmlns:a16="http://schemas.microsoft.com/office/drawing/2014/main" id="{D2C82107-5290-44FD-9463-4DD4FA9BE5DA}"/>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
        <p:nvSpPr>
          <p:cNvPr id="10" name="TextBox 9">
            <a:extLst>
              <a:ext uri="{FF2B5EF4-FFF2-40B4-BE49-F238E27FC236}">
                <a16:creationId xmlns:a16="http://schemas.microsoft.com/office/drawing/2014/main" id="{F2C3142D-C6C5-4F99-982B-04B97C41C9D9}"/>
              </a:ext>
            </a:extLst>
          </p:cNvPr>
          <p:cNvSpPr txBox="1"/>
          <p:nvPr/>
        </p:nvSpPr>
        <p:spPr>
          <a:xfrm>
            <a:off x="838200" y="5584934"/>
            <a:ext cx="10515600" cy="830997"/>
          </a:xfrm>
          <a:prstGeom prst="rect">
            <a:avLst/>
          </a:prstGeom>
          <a:noFill/>
        </p:spPr>
        <p:txBody>
          <a:bodyPr wrap="square" rtlCol="0">
            <a:spAutoFit/>
          </a:bodyPr>
          <a:lstStyle/>
          <a:p>
            <a:r>
              <a:rPr lang="en-US" sz="2400" dirty="0"/>
              <a:t>These tasks were used to see whether children with self-control would be less likely to use aggression against their peers.</a:t>
            </a:r>
          </a:p>
        </p:txBody>
      </p:sp>
      <p:sp>
        <p:nvSpPr>
          <p:cNvPr id="11" name="TextBox 10">
            <a:extLst>
              <a:ext uri="{FF2B5EF4-FFF2-40B4-BE49-F238E27FC236}">
                <a16:creationId xmlns:a16="http://schemas.microsoft.com/office/drawing/2014/main" id="{D1F0337C-05E2-40B5-B269-E45B8452F0F5}"/>
              </a:ext>
            </a:extLst>
          </p:cNvPr>
          <p:cNvSpPr txBox="1"/>
          <p:nvPr/>
        </p:nvSpPr>
        <p:spPr>
          <a:xfrm>
            <a:off x="6096000" y="5206791"/>
            <a:ext cx="4485395" cy="369332"/>
          </a:xfrm>
          <a:prstGeom prst="rect">
            <a:avLst/>
          </a:prstGeom>
          <a:noFill/>
        </p:spPr>
        <p:txBody>
          <a:bodyPr wrap="square" rtlCol="0">
            <a:spAutoFit/>
          </a:bodyPr>
          <a:lstStyle/>
          <a:p>
            <a:pPr algn="ctr"/>
            <a:r>
              <a:rPr lang="en-US" dirty="0"/>
              <a:t>Whisper Task</a:t>
            </a:r>
          </a:p>
        </p:txBody>
      </p:sp>
      <p:sp>
        <p:nvSpPr>
          <p:cNvPr id="12" name="TextBox 11">
            <a:extLst>
              <a:ext uri="{FF2B5EF4-FFF2-40B4-BE49-F238E27FC236}">
                <a16:creationId xmlns:a16="http://schemas.microsoft.com/office/drawing/2014/main" id="{27DB498F-C844-40BB-9D65-E5071866045E}"/>
              </a:ext>
            </a:extLst>
          </p:cNvPr>
          <p:cNvSpPr txBox="1"/>
          <p:nvPr/>
        </p:nvSpPr>
        <p:spPr>
          <a:xfrm>
            <a:off x="1610605" y="5206791"/>
            <a:ext cx="4485395" cy="369332"/>
          </a:xfrm>
          <a:prstGeom prst="rect">
            <a:avLst/>
          </a:prstGeom>
          <a:noFill/>
        </p:spPr>
        <p:txBody>
          <a:bodyPr wrap="square" rtlCol="0">
            <a:spAutoFit/>
          </a:bodyPr>
          <a:lstStyle/>
          <a:p>
            <a:pPr algn="ctr"/>
            <a:r>
              <a:rPr lang="en-US" dirty="0"/>
              <a:t>Tower of Cardiff Task</a:t>
            </a:r>
          </a:p>
        </p:txBody>
      </p:sp>
      <p:sp>
        <p:nvSpPr>
          <p:cNvPr id="14" name="Title 13">
            <a:extLst>
              <a:ext uri="{FF2B5EF4-FFF2-40B4-BE49-F238E27FC236}">
                <a16:creationId xmlns:a16="http://schemas.microsoft.com/office/drawing/2014/main" id="{7D44FFCD-260F-416A-9733-58E16B29CB26}"/>
              </a:ext>
            </a:extLst>
          </p:cNvPr>
          <p:cNvSpPr>
            <a:spLocks noGrp="1"/>
          </p:cNvSpPr>
          <p:nvPr>
            <p:ph type="title"/>
          </p:nvPr>
        </p:nvSpPr>
        <p:spPr/>
        <p:txBody>
          <a:bodyPr/>
          <a:lstStyle/>
          <a:p>
            <a:r>
              <a:rPr lang="en-US" sz="3200" dirty="0"/>
              <a:t>Correlates of Aggression:</a:t>
            </a:r>
            <a:br>
              <a:rPr lang="en-US" sz="3200" dirty="0"/>
            </a:br>
            <a:r>
              <a:rPr lang="en-US" sz="2800" dirty="0"/>
              <a:t>Measures of Inhibitory Control at 2.5 Years</a:t>
            </a:r>
            <a:endParaRPr lang="en-US" sz="3200" dirty="0"/>
          </a:p>
        </p:txBody>
      </p:sp>
    </p:spTree>
    <p:extLst>
      <p:ext uri="{BB962C8B-B14F-4D97-AF65-F5344CB8AC3E}">
        <p14:creationId xmlns:p14="http://schemas.microsoft.com/office/powerpoint/2010/main" val="899937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6ADD4-B8E5-4D56-8FDD-C96AF9480FA1}"/>
              </a:ext>
            </a:extLst>
          </p:cNvPr>
          <p:cNvSpPr>
            <a:spLocks noGrp="1"/>
          </p:cNvSpPr>
          <p:nvPr>
            <p:ph type="title"/>
          </p:nvPr>
        </p:nvSpPr>
        <p:spPr/>
        <p:txBody>
          <a:bodyPr/>
          <a:lstStyle/>
          <a:p>
            <a:r>
              <a:rPr lang="en-US" sz="2800" dirty="0"/>
              <a:t>Correlates of Prosocial Behavior and Aggression at 7 Years:</a:t>
            </a:r>
            <a:br>
              <a:rPr lang="en-US" sz="2800" dirty="0"/>
            </a:br>
            <a:r>
              <a:rPr lang="en-US" sz="2600" dirty="0"/>
              <a:t>Emotion Recognition and Perspective-Taking</a:t>
            </a:r>
          </a:p>
        </p:txBody>
      </p:sp>
      <p:pic>
        <p:nvPicPr>
          <p:cNvPr id="7" name="Content Placeholder 6" descr="A collage of a person&#10;&#10;Description automatically generated with low confidence">
            <a:extLst>
              <a:ext uri="{FF2B5EF4-FFF2-40B4-BE49-F238E27FC236}">
                <a16:creationId xmlns:a16="http://schemas.microsoft.com/office/drawing/2014/main" id="{127FEE48-2372-4B5E-BA61-2FD118A302B6}"/>
              </a:ext>
            </a:extLst>
          </p:cNvPr>
          <p:cNvPicPr>
            <a:picLocks noGrp="1" noChangeAspect="1"/>
          </p:cNvPicPr>
          <p:nvPr>
            <p:ph sz="half" idx="1"/>
          </p:nvPr>
        </p:nvPicPr>
        <p:blipFill>
          <a:blip r:embed="rId3"/>
          <a:stretch>
            <a:fillRect/>
          </a:stretch>
        </p:blipFill>
        <p:spPr>
          <a:xfrm>
            <a:off x="304800" y="2735605"/>
            <a:ext cx="5181600" cy="3520389"/>
          </a:xfrm>
        </p:spPr>
      </p:pic>
      <p:graphicFrame>
        <p:nvGraphicFramePr>
          <p:cNvPr id="8" name="Table 8">
            <a:extLst>
              <a:ext uri="{FF2B5EF4-FFF2-40B4-BE49-F238E27FC236}">
                <a16:creationId xmlns:a16="http://schemas.microsoft.com/office/drawing/2014/main" id="{34A43DF1-4366-4CD6-B436-12570265FA4E}"/>
              </a:ext>
            </a:extLst>
          </p:cNvPr>
          <p:cNvGraphicFramePr>
            <a:graphicFrameLocks noGrp="1"/>
          </p:cNvGraphicFramePr>
          <p:nvPr>
            <p:ph sz="half" idx="2"/>
            <p:extLst>
              <p:ext uri="{D42A27DB-BD31-4B8C-83A1-F6EECF244321}">
                <p14:modId xmlns:p14="http://schemas.microsoft.com/office/powerpoint/2010/main" val="4079230407"/>
              </p:ext>
            </p:extLst>
          </p:nvPr>
        </p:nvGraphicFramePr>
        <p:xfrm>
          <a:off x="5486400" y="2514600"/>
          <a:ext cx="6248400" cy="3843518"/>
        </p:xfrm>
        <a:graphic>
          <a:graphicData uri="http://schemas.openxmlformats.org/drawingml/2006/table">
            <a:tbl>
              <a:tblPr firstRow="1" bandRow="1">
                <a:tableStyleId>{85BE263C-DBD7-4A20-BB59-AAB30ACAA65A}</a:tableStyleId>
              </a:tblPr>
              <a:tblGrid>
                <a:gridCol w="1207077">
                  <a:extLst>
                    <a:ext uri="{9D8B030D-6E8A-4147-A177-3AD203B41FA5}">
                      <a16:colId xmlns:a16="http://schemas.microsoft.com/office/drawing/2014/main" val="3909796625"/>
                    </a:ext>
                  </a:extLst>
                </a:gridCol>
                <a:gridCol w="5041323">
                  <a:extLst>
                    <a:ext uri="{9D8B030D-6E8A-4147-A177-3AD203B41FA5}">
                      <a16:colId xmlns:a16="http://schemas.microsoft.com/office/drawing/2014/main" val="2512772879"/>
                    </a:ext>
                  </a:extLst>
                </a:gridCol>
              </a:tblGrid>
              <a:tr h="312396">
                <a:tc>
                  <a:txBody>
                    <a:bodyPr/>
                    <a:lstStyle/>
                    <a:p>
                      <a:r>
                        <a:rPr lang="en-US" dirty="0"/>
                        <a:t>Emotion</a:t>
                      </a:r>
                    </a:p>
                  </a:txBody>
                  <a:tcPr>
                    <a:lnL w="12700" cap="flat" cmpd="sng" algn="ctr">
                      <a:solidFill>
                        <a:srgbClr val="EA222D"/>
                      </a:solidFill>
                      <a:prstDash val="solid"/>
                      <a:round/>
                      <a:headEnd type="none" w="med" len="med"/>
                      <a:tailEnd type="none" w="med" len="med"/>
                    </a:lnL>
                    <a:lnT w="12700" cap="flat" cmpd="sng" algn="ctr">
                      <a:solidFill>
                        <a:srgbClr val="EA222D"/>
                      </a:solidFill>
                      <a:prstDash val="solid"/>
                      <a:round/>
                      <a:headEnd type="none" w="med" len="med"/>
                      <a:tailEnd type="none" w="med" len="med"/>
                    </a:lnT>
                    <a:lnB w="12700" cap="flat" cmpd="sng" algn="ctr">
                      <a:solidFill>
                        <a:srgbClr val="EA222D"/>
                      </a:solidFill>
                      <a:prstDash val="solid"/>
                      <a:round/>
                      <a:headEnd type="none" w="med" len="med"/>
                      <a:tailEnd type="none" w="med" len="med"/>
                    </a:lnB>
                    <a:solidFill>
                      <a:srgbClr val="EA222D"/>
                    </a:solidFill>
                  </a:tcPr>
                </a:tc>
                <a:tc>
                  <a:txBody>
                    <a:bodyPr/>
                    <a:lstStyle/>
                    <a:p>
                      <a:r>
                        <a:rPr lang="en-US" dirty="0"/>
                        <a:t>Vignette</a:t>
                      </a:r>
                    </a:p>
                  </a:txBody>
                  <a:tcPr>
                    <a:lnR w="12700" cap="flat" cmpd="sng" algn="ctr">
                      <a:solidFill>
                        <a:srgbClr val="EA222D"/>
                      </a:solidFill>
                      <a:prstDash val="solid"/>
                      <a:round/>
                      <a:headEnd type="none" w="med" len="med"/>
                      <a:tailEnd type="none" w="med" len="med"/>
                    </a:lnR>
                    <a:lnT w="12700" cap="flat" cmpd="sng" algn="ctr">
                      <a:solidFill>
                        <a:srgbClr val="EA222D"/>
                      </a:solidFill>
                      <a:prstDash val="solid"/>
                      <a:round/>
                      <a:headEnd type="none" w="med" len="med"/>
                      <a:tailEnd type="none" w="med" len="med"/>
                    </a:lnT>
                    <a:lnB w="12700" cap="flat" cmpd="sng" algn="ctr">
                      <a:solidFill>
                        <a:srgbClr val="EA222D"/>
                      </a:solidFill>
                      <a:prstDash val="solid"/>
                      <a:round/>
                      <a:headEnd type="none" w="med" len="med"/>
                      <a:tailEnd type="none" w="med" len="med"/>
                    </a:lnB>
                    <a:solidFill>
                      <a:srgbClr val="EA222D"/>
                    </a:solidFill>
                  </a:tcPr>
                </a:tc>
                <a:extLst>
                  <a:ext uri="{0D108BD9-81ED-4DB2-BD59-A6C34878D82A}">
                    <a16:rowId xmlns:a16="http://schemas.microsoft.com/office/drawing/2014/main" val="315592918"/>
                  </a:ext>
                </a:extLst>
              </a:tr>
              <a:tr h="687319">
                <a:tc>
                  <a:txBody>
                    <a:bodyPr/>
                    <a:lstStyle/>
                    <a:p>
                      <a:r>
                        <a:rPr lang="en-US" dirty="0"/>
                        <a:t>1. Happy</a:t>
                      </a:r>
                    </a:p>
                  </a:txBody>
                  <a:tcPr>
                    <a:lnL w="12700" cap="flat" cmpd="sng" algn="ctr">
                      <a:solidFill>
                        <a:srgbClr val="EA222D"/>
                      </a:solidFill>
                      <a:prstDash val="solid"/>
                      <a:round/>
                      <a:headEnd type="none" w="med" len="med"/>
                      <a:tailEnd type="none" w="med" len="med"/>
                    </a:lnL>
                    <a:lnT w="12700" cap="flat" cmpd="sng" algn="ctr">
                      <a:solidFill>
                        <a:srgbClr val="EA222D"/>
                      </a:solidFill>
                      <a:prstDash val="solid"/>
                      <a:round/>
                      <a:headEnd type="none" w="med" len="med"/>
                      <a:tailEnd type="none" w="med" len="med"/>
                    </a:lnT>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rPr>
                        <a:t>Johnny/Susie wanted his/her friends to come over to play. So he/she asked them, and they came over to play with him/her.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lnR w="12700" cap="flat" cmpd="sng" algn="ctr">
                      <a:solidFill>
                        <a:srgbClr val="EA222D"/>
                      </a:solidFill>
                      <a:prstDash val="solid"/>
                      <a:round/>
                      <a:headEnd type="none" w="med" len="med"/>
                      <a:tailEnd type="none" w="med" len="med"/>
                    </a:lnR>
                    <a:lnT w="12700" cap="flat" cmpd="sng" algn="ctr">
                      <a:solidFill>
                        <a:srgbClr val="EA222D"/>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1396907222"/>
                  </a:ext>
                </a:extLst>
              </a:tr>
              <a:tr h="687319">
                <a:tc>
                  <a:txBody>
                    <a:bodyPr/>
                    <a:lstStyle/>
                    <a:p>
                      <a:r>
                        <a:rPr lang="en-US" dirty="0"/>
                        <a:t>2. Sad</a:t>
                      </a:r>
                    </a:p>
                  </a:txBody>
                  <a:tcPr>
                    <a:lnL w="12700" cap="flat" cmpd="sng" algn="ctr">
                      <a:solidFill>
                        <a:srgbClr val="EA222D"/>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rPr>
                        <a:t>Johnny's/Susie's friend, who he/she really liked to play with moved away.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lnR w="12700" cap="flat" cmpd="sng" algn="ctr">
                      <a:solidFill>
                        <a:srgbClr val="EA222D"/>
                      </a:solidFill>
                      <a:prstDash val="solid"/>
                      <a:round/>
                      <a:headEnd type="none" w="med" len="med"/>
                      <a:tailEnd type="none" w="med" len="med"/>
                    </a:lnR>
                  </a:tcPr>
                </a:tc>
                <a:extLst>
                  <a:ext uri="{0D108BD9-81ED-4DB2-BD59-A6C34878D82A}">
                    <a16:rowId xmlns:a16="http://schemas.microsoft.com/office/drawing/2014/main" val="298683634"/>
                  </a:ext>
                </a:extLst>
              </a:tr>
              <a:tr h="687319">
                <a:tc>
                  <a:txBody>
                    <a:bodyPr/>
                    <a:lstStyle/>
                    <a:p>
                      <a:r>
                        <a:rPr lang="en-US" dirty="0"/>
                        <a:t>3. Scared</a:t>
                      </a:r>
                    </a:p>
                  </a:txBody>
                  <a:tcPr>
                    <a:lnL w="12700" cap="flat" cmpd="sng" algn="ctr">
                      <a:solidFill>
                        <a:srgbClr val="EA222D"/>
                      </a:solidFill>
                      <a:prstDash val="solid"/>
                      <a:round/>
                      <a:headEnd type="none" w="med" len="med"/>
                      <a:tailEnd type="none" w="med" len="med"/>
                    </a:lnL>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rPr>
                        <a:t>Johnny/Susie was in his/her room at night. It was dark, and he/she saw a tree outside that looked like a person with his hand about to come in the window.</a:t>
                      </a:r>
                    </a:p>
                  </a:txBody>
                  <a:tcPr>
                    <a:lnR w="12700" cap="flat" cmpd="sng" algn="ctr">
                      <a:solidFill>
                        <a:srgbClr val="EA222D"/>
                      </a:solidFill>
                      <a:prstDash val="solid"/>
                      <a:round/>
                      <a:headEnd type="none" w="med" len="med"/>
                      <a:tailEnd type="none" w="med" len="med"/>
                    </a:lnR>
                    <a:solidFill>
                      <a:schemeClr val="accent5">
                        <a:lumMod val="20000"/>
                        <a:lumOff val="80000"/>
                      </a:schemeClr>
                    </a:solidFill>
                  </a:tcPr>
                </a:tc>
                <a:extLst>
                  <a:ext uri="{0D108BD9-81ED-4DB2-BD59-A6C34878D82A}">
                    <a16:rowId xmlns:a16="http://schemas.microsoft.com/office/drawing/2014/main" val="1564375132"/>
                  </a:ext>
                </a:extLst>
              </a:tr>
              <a:tr h="687319">
                <a:tc>
                  <a:txBody>
                    <a:bodyPr/>
                    <a:lstStyle/>
                    <a:p>
                      <a:r>
                        <a:rPr lang="en-US" dirty="0"/>
                        <a:t>4. Cross</a:t>
                      </a:r>
                    </a:p>
                  </a:txBody>
                  <a:tcPr>
                    <a:lnL w="12700" cap="flat" cmpd="sng" algn="ctr">
                      <a:solidFill>
                        <a:srgbClr val="EA222D"/>
                      </a:solidFill>
                      <a:prstDash val="solid"/>
                      <a:round/>
                      <a:headEnd type="none" w="med" len="med"/>
                      <a:tailEnd type="none" w="med" len="med"/>
                    </a:lnL>
                    <a:lnB w="12700" cap="flat" cmpd="sng" algn="ctr">
                      <a:solidFill>
                        <a:srgbClr val="EA222D"/>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rPr>
                        <a:t>Johnny/Susie let his/her best friend use his/her new ball. His/her friend wasn't careful and lost the ball.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a:lnR w="12700" cap="flat" cmpd="sng" algn="ctr">
                      <a:solidFill>
                        <a:srgbClr val="EA222D"/>
                      </a:solidFill>
                      <a:prstDash val="solid"/>
                      <a:round/>
                      <a:headEnd type="none" w="med" len="med"/>
                      <a:tailEnd type="none" w="med" len="med"/>
                    </a:lnR>
                    <a:lnB w="12700" cap="flat" cmpd="sng" algn="ctr">
                      <a:solidFill>
                        <a:srgbClr val="EA222D"/>
                      </a:solidFill>
                      <a:prstDash val="solid"/>
                      <a:round/>
                      <a:headEnd type="none" w="med" len="med"/>
                      <a:tailEnd type="none" w="med" len="med"/>
                    </a:lnB>
                  </a:tcPr>
                </a:tc>
                <a:extLst>
                  <a:ext uri="{0D108BD9-81ED-4DB2-BD59-A6C34878D82A}">
                    <a16:rowId xmlns:a16="http://schemas.microsoft.com/office/drawing/2014/main" val="3739672171"/>
                  </a:ext>
                </a:extLst>
              </a:tr>
            </a:tbl>
          </a:graphicData>
        </a:graphic>
      </p:graphicFrame>
      <p:sp>
        <p:nvSpPr>
          <p:cNvPr id="5" name="Footer Placeholder 4">
            <a:extLst>
              <a:ext uri="{FF2B5EF4-FFF2-40B4-BE49-F238E27FC236}">
                <a16:creationId xmlns:a16="http://schemas.microsoft.com/office/drawing/2014/main" id="{58C2EE14-8775-47B3-AF3A-A1ACAE62CEDE}"/>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1865006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86F73-65F2-4532-9FF7-452D1EB925BA}"/>
              </a:ext>
            </a:extLst>
          </p:cNvPr>
          <p:cNvSpPr>
            <a:spLocks noGrp="1"/>
          </p:cNvSpPr>
          <p:nvPr>
            <p:ph type="title"/>
          </p:nvPr>
        </p:nvSpPr>
        <p:spPr/>
        <p:txBody>
          <a:bodyPr/>
          <a:lstStyle/>
          <a:p>
            <a:r>
              <a:rPr lang="en-US" sz="3200" dirty="0"/>
              <a:t>Correlates of Prosocial Behavior and Aggression:</a:t>
            </a:r>
            <a:br>
              <a:rPr lang="en-US" sz="3200" dirty="0"/>
            </a:br>
            <a:r>
              <a:rPr lang="en-US" sz="2800" dirty="0"/>
              <a:t>Second-order False Belief</a:t>
            </a:r>
          </a:p>
        </p:txBody>
      </p:sp>
      <p:pic>
        <p:nvPicPr>
          <p:cNvPr id="6" name="Content Placeholder 5" descr="A picture containing text, indoor, items, different&#10;&#10;Description automatically generated">
            <a:extLst>
              <a:ext uri="{FF2B5EF4-FFF2-40B4-BE49-F238E27FC236}">
                <a16:creationId xmlns:a16="http://schemas.microsoft.com/office/drawing/2014/main" id="{47B81D59-7342-41E2-97BC-E0D3DDDFCF43}"/>
              </a:ext>
            </a:extLst>
          </p:cNvPr>
          <p:cNvPicPr>
            <a:picLocks noGrp="1" noChangeAspect="1"/>
          </p:cNvPicPr>
          <p:nvPr>
            <p:ph idx="1"/>
          </p:nvPr>
        </p:nvPicPr>
        <p:blipFill>
          <a:blip r:embed="rId3"/>
          <a:stretch>
            <a:fillRect/>
          </a:stretch>
        </p:blipFill>
        <p:spPr>
          <a:xfrm>
            <a:off x="2747843" y="2522538"/>
            <a:ext cx="6696314" cy="3802062"/>
          </a:xfrm>
        </p:spPr>
      </p:pic>
      <p:sp>
        <p:nvSpPr>
          <p:cNvPr id="4" name="Footer Placeholder 3">
            <a:extLst>
              <a:ext uri="{FF2B5EF4-FFF2-40B4-BE49-F238E27FC236}">
                <a16:creationId xmlns:a16="http://schemas.microsoft.com/office/drawing/2014/main" id="{5131BACD-82F6-42CD-8C57-D8CC5AA1A7CF}"/>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Tree>
    <p:extLst>
      <p:ext uri="{BB962C8B-B14F-4D97-AF65-F5344CB8AC3E}">
        <p14:creationId xmlns:p14="http://schemas.microsoft.com/office/powerpoint/2010/main" val="4092251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68704144-3BBD-4FE5-8C6D-9E7A8838480C}"/>
              </a:ext>
            </a:extLst>
          </p:cNvPr>
          <p:cNvSpPr>
            <a:spLocks noGrp="1"/>
          </p:cNvSpPr>
          <p:nvPr>
            <p:ph type="ftr" sz="quarter" idx="3"/>
          </p:nvPr>
        </p:nvSpPr>
        <p:spPr/>
        <p:txBody>
          <a:bodyPr/>
          <a:lstStyle/>
          <a:p>
            <a:r>
              <a:rPr lang="en-US" i="1"/>
              <a:t>Monograph Matters</a:t>
            </a:r>
            <a:r>
              <a:rPr lang="en-US"/>
              <a:t> is the companion website for </a:t>
            </a:r>
            <a:r>
              <a:rPr lang="en-US" i="1"/>
              <a:t>Monographs of the Society for Research in Child Development</a:t>
            </a:r>
            <a:endParaRPr lang="en-US" i="1" dirty="0"/>
          </a:p>
        </p:txBody>
      </p:sp>
      <p:sp>
        <p:nvSpPr>
          <p:cNvPr id="3" name="Content Placeholder 2">
            <a:extLst>
              <a:ext uri="{FF2B5EF4-FFF2-40B4-BE49-F238E27FC236}">
                <a16:creationId xmlns:a16="http://schemas.microsoft.com/office/drawing/2014/main" id="{0E2449C0-485A-4967-BF44-D19EBDB40648}"/>
              </a:ext>
            </a:extLst>
          </p:cNvPr>
          <p:cNvSpPr txBox="1">
            <a:spLocks/>
          </p:cNvSpPr>
          <p:nvPr/>
        </p:nvSpPr>
        <p:spPr>
          <a:xfrm>
            <a:off x="838200" y="1828800"/>
            <a:ext cx="4495800" cy="17526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Corresponding author</a:t>
            </a:r>
          </a:p>
          <a:p>
            <a:r>
              <a:rPr lang="en-US" b="0" dirty="0"/>
              <a:t>Dale Hay</a:t>
            </a:r>
          </a:p>
          <a:p>
            <a:r>
              <a:rPr lang="en-US" b="0" dirty="0"/>
              <a:t>haydf@cardiff.ac.uk</a:t>
            </a:r>
          </a:p>
        </p:txBody>
      </p:sp>
      <p:sp>
        <p:nvSpPr>
          <p:cNvPr id="4" name="Content Placeholder 2">
            <a:extLst>
              <a:ext uri="{FF2B5EF4-FFF2-40B4-BE49-F238E27FC236}">
                <a16:creationId xmlns:a16="http://schemas.microsoft.com/office/drawing/2014/main" id="{D0CBA7D2-22DE-4439-B582-5DD75A56CCAE}"/>
              </a:ext>
            </a:extLst>
          </p:cNvPr>
          <p:cNvSpPr txBox="1">
            <a:spLocks/>
          </p:cNvSpPr>
          <p:nvPr/>
        </p:nvSpPr>
        <p:spPr>
          <a:xfrm>
            <a:off x="6858002" y="1816768"/>
            <a:ext cx="4495800" cy="1752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Editorial inquiries</a:t>
            </a:r>
          </a:p>
          <a:p>
            <a:r>
              <a:rPr lang="en-US" b="0" dirty="0"/>
              <a:t>Lynn S. Liben</a:t>
            </a:r>
          </a:p>
          <a:p>
            <a:r>
              <a:rPr lang="en-US" b="0" dirty="0"/>
              <a:t>liben@psu.edu</a:t>
            </a:r>
          </a:p>
        </p:txBody>
      </p:sp>
      <p:sp>
        <p:nvSpPr>
          <p:cNvPr id="5" name="Content Placeholder 2">
            <a:extLst>
              <a:ext uri="{FF2B5EF4-FFF2-40B4-BE49-F238E27FC236}">
                <a16:creationId xmlns:a16="http://schemas.microsoft.com/office/drawing/2014/main" id="{0B76BDB8-1D27-4989-B9AD-C828EA093D34}"/>
              </a:ext>
            </a:extLst>
          </p:cNvPr>
          <p:cNvSpPr txBox="1">
            <a:spLocks/>
          </p:cNvSpPr>
          <p:nvPr/>
        </p:nvSpPr>
        <p:spPr>
          <a:xfrm>
            <a:off x="838200" y="4053680"/>
            <a:ext cx="10515602" cy="227091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8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Citation</a:t>
            </a:r>
          </a:p>
          <a:p>
            <a:pPr marL="914400" indent="-914400"/>
            <a:r>
              <a:rPr lang="en-US" sz="2600" b="0" dirty="0"/>
              <a:t>Hay, D. F., Paine, A. L., </a:t>
            </a:r>
            <a:r>
              <a:rPr lang="en-US" sz="2600" b="0" dirty="0" err="1"/>
              <a:t>Perra</a:t>
            </a:r>
            <a:r>
              <a:rPr lang="en-US" sz="2600" b="0" dirty="0"/>
              <a:t>, O., Cook, K. V., Hashmi, S., Robinson, C.,</a:t>
            </a:r>
            <a:br>
              <a:rPr lang="en-US" sz="2600" b="0" dirty="0"/>
            </a:br>
            <a:r>
              <a:rPr lang="en-US" sz="2600" b="0" dirty="0" err="1"/>
              <a:t>Kairis</a:t>
            </a:r>
            <a:r>
              <a:rPr lang="en-US" sz="2600" b="0" dirty="0"/>
              <a:t>, V., &amp; Slade, R. (2021). Prosocial and aggressive behavior:</a:t>
            </a:r>
            <a:br>
              <a:rPr lang="en-US" sz="2600" b="0" dirty="0"/>
            </a:br>
            <a:r>
              <a:rPr lang="en-US" sz="2600" b="0" dirty="0"/>
              <a:t>A longitudinal study. </a:t>
            </a:r>
            <a:r>
              <a:rPr lang="en-US" sz="2600" b="0" i="1" dirty="0"/>
              <a:t>Monographs of the Society for Research in</a:t>
            </a:r>
            <a:br>
              <a:rPr lang="en-US" sz="2600" b="0" i="1" dirty="0"/>
            </a:br>
            <a:r>
              <a:rPr lang="en-US" sz="2600" b="0" i="1" dirty="0"/>
              <a:t>Child Development, 86</a:t>
            </a:r>
            <a:r>
              <a:rPr lang="en-US" sz="2600" b="0" dirty="0"/>
              <a:t>(2). </a:t>
            </a:r>
            <a:r>
              <a:rPr lang="en-US" sz="2600" b="0" dirty="0">
                <a:hlinkClick r:id="rId2"/>
              </a:rPr>
              <a:t>https://doi.org/10.1111/mono.12427</a:t>
            </a:r>
            <a:endParaRPr lang="en-US" sz="2600" b="0" dirty="0">
              <a:highlight>
                <a:srgbClr val="FFFF00"/>
              </a:highlight>
            </a:endParaRPr>
          </a:p>
        </p:txBody>
      </p:sp>
    </p:spTree>
    <p:extLst>
      <p:ext uri="{BB962C8B-B14F-4D97-AF65-F5344CB8AC3E}">
        <p14:creationId xmlns:p14="http://schemas.microsoft.com/office/powerpoint/2010/main" val="4247775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2204</TotalTime>
  <Words>2302</Words>
  <Application>Microsoft Office PowerPoint</Application>
  <PresentationFormat>Widescreen</PresentationFormat>
  <Paragraphs>150</Paragraphs>
  <Slides>16</Slides>
  <Notes>14</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AdvGulliv-R</vt:lpstr>
      <vt:lpstr>Arial</vt:lpstr>
      <vt:lpstr>Calibri</vt:lpstr>
      <vt:lpstr>Futura PT Medium</vt:lpstr>
      <vt:lpstr>Futura Std Book</vt:lpstr>
      <vt:lpstr>Futura Std Medium</vt:lpstr>
      <vt:lpstr>Times New Roman</vt:lpstr>
      <vt:lpstr>Office Theme</vt:lpstr>
      <vt:lpstr>Methods for Studying Prosocial Behavior and Aggression Over Time</vt:lpstr>
      <vt:lpstr>PowerPoint Presentation</vt:lpstr>
      <vt:lpstr>Methods Used in Longitudinal Studies</vt:lpstr>
      <vt:lpstr>Measuring Prosocial Behavior, Aggression, and their Correlates</vt:lpstr>
      <vt:lpstr>Informants’ Reports: Angry Aggressiveness at 6 months, 1 year, 1.5 years, 2.5 to 3 years, and 7 years</vt:lpstr>
      <vt:lpstr>Informants’ Reports: Prosocial Behavior at 1.5 years, 2.5 to 3 years, and 7 years</vt:lpstr>
      <vt:lpstr>Observational Methods: Aggression, Prosocial Behavior, and Emotion Regulation with a familiar peer in the home</vt:lpstr>
      <vt:lpstr>Observational Methods:  Aggression, Prosocial Behavior, and Emotion Regulation during Laboratory Birthday Parties</vt:lpstr>
      <vt:lpstr>Observational Methods: The Peer Interaction Coding System (PICS; Hay &amp; Ross, 1982)</vt:lpstr>
      <vt:lpstr>Observational Methods: Peer Interaction Coding System cont.</vt:lpstr>
      <vt:lpstr>Experimental Tasks: Measuring Children’s Social Decision-Making at Age 7</vt:lpstr>
      <vt:lpstr>Standardized Assessments of Children’s Clinically Significant Behavioral Problems</vt:lpstr>
      <vt:lpstr>Correlates of Aggression: Measures of Inhibitory Control at 2.5 Years</vt:lpstr>
      <vt:lpstr>Correlates of Prosocial Behavior and Aggression at 7 Years: Emotion Recognition and Perspective-Taking</vt:lpstr>
      <vt:lpstr>Correlates of Prosocial Behavior and Aggression: Second-order False Belief</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Myers, Lauren</dc:creator>
  <cp:lastModifiedBy>Carol Bradfield</cp:lastModifiedBy>
  <cp:revision>197</cp:revision>
  <dcterms:created xsi:type="dcterms:W3CDTF">2020-01-10T20:12:13Z</dcterms:created>
  <dcterms:modified xsi:type="dcterms:W3CDTF">2021-05-10T16:22:09Z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