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57" r:id="rId4"/>
    <p:sldId id="273" r:id="rId5"/>
    <p:sldId id="274" r:id="rId6"/>
    <p:sldId id="288" r:id="rId7"/>
    <p:sldId id="276" r:id="rId8"/>
    <p:sldId id="289" r:id="rId9"/>
    <p:sldId id="264" r:id="rId10"/>
    <p:sldId id="279" r:id="rId11"/>
    <p:sldId id="292" r:id="rId12"/>
    <p:sldId id="290" r:id="rId13"/>
    <p:sldId id="285" r:id="rId14"/>
    <p:sldId id="28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82093" autoAdjust="0"/>
  </p:normalViewPr>
  <p:slideViewPr>
    <p:cSldViewPr snapToGrid="0">
      <p:cViewPr varScale="1">
        <p:scale>
          <a:sx n="58" d="100"/>
          <a:sy n="58" d="100"/>
        </p:scale>
        <p:origin x="930" y="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4B6A9-F505-4FAE-B0A3-BF3979D61EB1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A3C46-5C86-43C1-B84F-65ABCCC11C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472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110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977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5089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0970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983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311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2521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991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680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32642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A3C46-5C86-43C1-B84F-65ABCCC11C98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637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54774-8C2D-4AD3-82AE-C696895A3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98D7E4-8316-448C-BE52-A192922013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62C48-2732-4B0A-A656-88783E5CE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0EB98-2215-45A9-9B6D-1689D91C9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5E258-AB99-49EC-8BCC-661E91C32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054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BA7BD-4349-4B3C-A733-46E737731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22700-1174-46A8-A0AA-79D259793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39E9C-B604-40F1-8442-E1062B36A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4E60F-AD3A-4318-BA39-1162B00F1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00D72-7CBB-4348-B3AF-8522D9A6C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25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DC31-2965-4C75-9C9C-DB3E64F5C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20D701-30B4-49E4-A9DC-4F8EC2800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ACF8E-ECDE-4E0D-9EF7-CBEE8A7E2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FAF62-9306-46B1-BF05-523E3F62E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97A3E-9975-4FF3-B32C-B31CD26D0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7677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0B757-5EEC-485F-8BC2-E13460B98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0E750-3222-49C2-A326-3B5BECB975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30193F-9E47-4621-A710-4C9ED2DE4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BF5003-AF40-459B-90EB-E53E32CFF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048F1-1787-4525-8EE1-053B0851B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69D35A-6777-45FA-AB27-C75F68B9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403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DE882-D0A7-4AE8-9234-100AD7D01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44AB8-159D-4BD2-9C63-387053C6E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5ADF36-4AD7-4161-8802-37E768372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E98E47-12BF-4248-AAD9-1D876C639B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67749D-AB2D-4FA8-8078-2C832B2477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88583D-FEA4-41FB-981E-AE4556D06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17196D-4258-464B-8A2A-556EC4166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289882-4975-4834-A4F1-B9BAF75F5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1292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F9627-B443-42A7-95C1-7BDB86219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1910F9-D833-4C34-A60E-6726EE1BC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906A6D-7A0B-47E2-AADC-CE1891B17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423F27-D2A3-4703-9ADD-20E9C2688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90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311F50-72AB-47BA-92DE-D3B503B5C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108E9E-7FAB-44CE-BD13-ECF4850D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68D91-AC58-4BE6-B57D-4FF99D0C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792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23B2F-6E16-4304-BDD8-EF93655EB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19B74-AEDA-4AB8-B448-013B4424F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8B728-3DA3-4DBE-B39F-104444731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EA27A7-AD97-49AB-BBB3-720F40206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B8FE10-DA65-453F-85B2-3E4EFBB36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12626-5BC4-4EF1-AA66-292F85901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5853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C3A7A-FABF-4BBC-B136-9C643E1D9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1EDD25-5B02-4368-950B-10F310C822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FB559-A50F-44F4-A79D-713AEAEA88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8A0B83-327B-41BA-8777-987F23AFA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191BC-0E9E-497B-9230-883DF65DA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6098E-0BBA-4B88-BA7E-AFD2C1EF2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34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A8798-788A-4910-AF1A-B305E85C8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365E54-FC59-4289-A2BA-E08E48982F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96584-696F-44DA-A092-EF8760448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83C0C-5D2F-4C92-8762-A49C4146C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66F17-9A09-41F5-966F-68284B476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503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E6A093-8F88-4D51-BABA-C923D440B9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386485-47CE-451F-86F0-1C8ACADD0B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002D1A-18CD-4FB9-B753-016247FD8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DAA32-7055-4E7D-8EDC-D3349713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E9BE5-D8B3-4A5B-86B0-83F6D754E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8214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715313-3F1D-4A5C-8F14-FD091BBCF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F1301B-523B-4585-96E2-31B4687E2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B1BFF-AF91-4AD3-97D0-BA1F72FB67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24527-22CA-4549-96CD-E64DED3B0A5A}" type="datetimeFigureOut">
              <a:rPr lang="en-GB" smtClean="0"/>
              <a:t>05/11/2019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7CEB3-A38F-458C-8292-CB5B42D87A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41CCC-CA02-4718-A6A5-8AD95702B5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C4DEA-C29E-49EF-B8FE-5E97668A925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0521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aggie.mcgonigle@e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monographmatters.srcd.org/" TargetMode="External"/><Relationship Id="rId5" Type="http://schemas.openxmlformats.org/officeDocument/2006/relationships/image" Target="../media/image1.png"/><Relationship Id="rId4" Type="http://schemas.openxmlformats.org/officeDocument/2006/relationships/hyperlink" Target="mailto:iainkusel@hotmail.co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oi.org/10.1111/mono.12411" TargetMode="External"/><Relationship Id="rId4" Type="http://schemas.openxmlformats.org/officeDocument/2006/relationships/hyperlink" Target="https://monographmatters.srcd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onographmatters.srcd.org/" TargetMode="External"/><Relationship Id="rId4" Type="http://schemas.openxmlformats.org/officeDocument/2006/relationships/image" Target="../media/image3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onographmatters.srcd.or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onographmatters.srcd.org/" TargetMode="External"/><Relationship Id="rId4" Type="http://schemas.openxmlformats.org/officeDocument/2006/relationships/image" Target="../media/image5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monographmatters.srcd.org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monographmatters.srcd.org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graphmatters.srcd.org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7A150-EB6C-4A32-8B3B-4DF5BD778D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2226510"/>
            <a:ext cx="11094719" cy="137308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Futura Std Book" panose="020B0502020204020303" pitchFamily="34" charset="0"/>
              </a:rPr>
              <a:t>The emergence of size seriation ability: </a:t>
            </a:r>
            <a:br>
              <a:rPr lang="en-US" sz="4000" dirty="0">
                <a:latin typeface="Futura Std Book" panose="020B0502020204020303" pitchFamily="34" charset="0"/>
              </a:rPr>
            </a:br>
            <a:r>
              <a:rPr lang="en-US" sz="4000" dirty="0">
                <a:latin typeface="Futura Std Book" panose="020B0502020204020303" pitchFamily="34" charset="0"/>
              </a:rPr>
              <a:t>A developmental issue</a:t>
            </a:r>
            <a:endParaRPr lang="en-GB" sz="4000" dirty="0">
              <a:latin typeface="Futura Std Book" panose="020B05020202040203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D4649-A332-4A79-AFC7-690F082A4D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6054" y="4755391"/>
            <a:ext cx="11269362" cy="921213"/>
          </a:xfrm>
        </p:spPr>
        <p:txBody>
          <a:bodyPr>
            <a:normAutofit lnSpcReduction="10000"/>
          </a:bodyPr>
          <a:lstStyle/>
          <a:p>
            <a:r>
              <a:rPr lang="en-GB" sz="2600" dirty="0">
                <a:latin typeface="Futura Std Book" panose="020B0502020204020303" pitchFamily="34" charset="0"/>
              </a:rPr>
              <a:t>Maggie McGonigle-Chalmers (</a:t>
            </a:r>
            <a:r>
              <a:rPr lang="en-GB" sz="2600" dirty="0">
                <a:latin typeface="Futura Std Book" panose="020B0502020204020303" pitchFamily="34" charset="0"/>
                <a:hlinkClick r:id="rId3"/>
              </a:rPr>
              <a:t>maggie.mcgonigle@ed.ac.uk</a:t>
            </a:r>
            <a:r>
              <a:rPr lang="en-GB" sz="2600" dirty="0">
                <a:latin typeface="Futura Std Book" panose="020B0502020204020303" pitchFamily="34" charset="0"/>
              </a:rPr>
              <a:t>)</a:t>
            </a:r>
          </a:p>
          <a:p>
            <a:r>
              <a:rPr lang="en-GB" sz="2600" dirty="0">
                <a:latin typeface="Futura Std Book" panose="020B0502020204020303" pitchFamily="34" charset="0"/>
              </a:rPr>
              <a:t>Iain Kusel (</a:t>
            </a:r>
            <a:r>
              <a:rPr lang="en-GB" sz="2600" dirty="0">
                <a:latin typeface="Futura Std Book" panose="020B0502020204020303" pitchFamily="34" charset="0"/>
                <a:hlinkClick r:id="rId4"/>
              </a:rPr>
              <a:t>iainkusel@hotmail.com</a:t>
            </a:r>
            <a:r>
              <a:rPr lang="en-GB" sz="2600" dirty="0">
                <a:latin typeface="Futura Std Book" panose="020B0502020204020303" pitchFamily="34" charset="0"/>
              </a:rPr>
              <a:t>) </a:t>
            </a:r>
          </a:p>
          <a:p>
            <a:endParaRPr lang="en-GB" dirty="0">
              <a:latin typeface="Futura Std Book" panose="020B0502020204020303" pitchFamily="34" charset="0"/>
            </a:endParaRPr>
          </a:p>
          <a:p>
            <a:endParaRPr lang="en-GB" dirty="0">
              <a:latin typeface="Futura Std Book" panose="020B05020202040203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78CCDC-3BB4-4FCE-A694-374888054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13730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9B0C41-CCE3-431E-96E7-CD31BAF9B6B9}"/>
              </a:ext>
            </a:extLst>
          </p:cNvPr>
          <p:cNvSpPr txBox="1"/>
          <p:nvPr/>
        </p:nvSpPr>
        <p:spPr>
          <a:xfrm>
            <a:off x="8563231" y="6314303"/>
            <a:ext cx="3598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6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94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78CCDC-3BB4-4FCE-A694-37488805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3730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9B0C41-CCE3-431E-96E7-CD31BAF9B6B9}"/>
              </a:ext>
            </a:extLst>
          </p:cNvPr>
          <p:cNvSpPr txBox="1"/>
          <p:nvPr/>
        </p:nvSpPr>
        <p:spPr>
          <a:xfrm>
            <a:off x="8488017" y="6246939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4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CAB108-A6EC-44DB-AAF7-AF09A7644D84}"/>
              </a:ext>
            </a:extLst>
          </p:cNvPr>
          <p:cNvSpPr/>
          <p:nvPr/>
        </p:nvSpPr>
        <p:spPr>
          <a:xfrm>
            <a:off x="976184" y="2471181"/>
            <a:ext cx="10782062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dirty="0">
                <a:latin typeface="Futura Std Book" panose="020B0502020204020303" pitchFamily="34" charset="0"/>
              </a:rPr>
              <a:t>Monograph citation</a:t>
            </a:r>
          </a:p>
          <a:p>
            <a:endParaRPr lang="en-US" sz="2800" dirty="0">
              <a:latin typeface="Futura Std Book" panose="020B0502020204020303" pitchFamily="34" charset="0"/>
            </a:endParaRPr>
          </a:p>
          <a:p>
            <a:pPr indent="-457200"/>
            <a:r>
              <a:rPr lang="en-US" sz="2800" dirty="0">
                <a:latin typeface="Futura Std Book" panose="020B0502020204020303" pitchFamily="34" charset="0"/>
              </a:rPr>
              <a:t>McGonigle‐Chalmers, M. &amp; Kusel, I. (2019). The development of size sequencing skills: An empirical and computational analysis. </a:t>
            </a:r>
            <a:r>
              <a:rPr lang="en-US" sz="2800" i="1" dirty="0">
                <a:latin typeface="Futura Std Book" panose="020B0502020204020303" pitchFamily="34" charset="0"/>
              </a:rPr>
              <a:t>Monographs of the Society for Research in Child Development</a:t>
            </a:r>
            <a:r>
              <a:rPr lang="en-US" sz="2800" dirty="0">
                <a:latin typeface="Futura Std Book" panose="020B0502020204020303" pitchFamily="34" charset="0"/>
              </a:rPr>
              <a:t>, </a:t>
            </a:r>
            <a:r>
              <a:rPr lang="en-US" sz="2800" i="1" dirty="0">
                <a:latin typeface="Futura Std Book" panose="020B0502020204020303" pitchFamily="34" charset="0"/>
              </a:rPr>
              <a:t>84</a:t>
            </a:r>
            <a:r>
              <a:rPr lang="en-US" sz="2800" dirty="0">
                <a:latin typeface="Futura Std Book" panose="020B0502020204020303" pitchFamily="34" charset="0"/>
              </a:rPr>
              <a:t>(4) </a:t>
            </a:r>
            <a:r>
              <a:rPr lang="en-US" sz="2800" u="sng" dirty="0">
                <a:latin typeface="Futura Std Book" panose="020B0502020204020303" pitchFamily="34" charset="0"/>
                <a:hlinkClick r:id="rId5"/>
              </a:rPr>
              <a:t>https://doi.org/10.1111/mono.12411</a:t>
            </a:r>
            <a:r>
              <a:rPr lang="en-US" sz="2800" dirty="0">
                <a:latin typeface="Futura Std Book" panose="020B05020202040203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471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34F3F-0B48-3440-9460-2F3CAA817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latin typeface="Futura Medium" panose="020B0602020204020303" pitchFamily="34" charset="-79"/>
                <a:ea typeface="Tahoma" panose="020B0604030504040204" pitchFamily="34" charset="0"/>
                <a:cs typeface="Futura Medium" panose="020B0602020204020303" pitchFamily="34" charset="-79"/>
              </a:rPr>
              <a:t>What is size seriation?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36699-9356-BF41-8208-EBD36F6F0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112" y="1543816"/>
            <a:ext cx="11184835" cy="4857946"/>
          </a:xfrm>
        </p:spPr>
        <p:txBody>
          <a:bodyPr>
            <a:noAutofit/>
          </a:bodyPr>
          <a:lstStyle/>
          <a:p>
            <a:r>
              <a:rPr lang="en-US" sz="2600" dirty="0">
                <a:solidFill>
                  <a:schemeClr val="tx2"/>
                </a:solidFill>
                <a:latin typeface="Futura Medium" panose="020B0602020204020303" pitchFamily="34" charset="-79"/>
                <a:ea typeface="Tahoma" panose="020B0604030504040204" pitchFamily="34" charset="0"/>
                <a:cs typeface="Futura Medium" panose="020B0602020204020303" pitchFamily="34" charset="-79"/>
              </a:rPr>
              <a:t>This is the ability to place a set of objects in strict order of increasing or decreasing size</a:t>
            </a:r>
          </a:p>
          <a:p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2600" dirty="0">
                <a:solidFill>
                  <a:schemeClr val="tx2"/>
                </a:solidFill>
                <a:latin typeface="Futura Medium" panose="020B0602020204020303" pitchFamily="34" charset="-79"/>
                <a:ea typeface="Tahoma" panose="020B0604030504040204" pitchFamily="34" charset="0"/>
                <a:cs typeface="Futura Medium" panose="020B0602020204020303" pitchFamily="34" charset="-79"/>
              </a:rPr>
              <a:t>Children are about 7 years old before they can do this spontaneously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5385CB-2113-2743-B6A3-21AA993FD59A}"/>
              </a:ext>
            </a:extLst>
          </p:cNvPr>
          <p:cNvSpPr/>
          <p:nvPr/>
        </p:nvSpPr>
        <p:spPr>
          <a:xfrm>
            <a:off x="7396480" y="3291599"/>
            <a:ext cx="91440" cy="9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36390-0A43-114B-AF3B-672F1E98451B}"/>
              </a:ext>
            </a:extLst>
          </p:cNvPr>
          <p:cNvSpPr/>
          <p:nvPr/>
        </p:nvSpPr>
        <p:spPr>
          <a:xfrm>
            <a:off x="8331200" y="3147599"/>
            <a:ext cx="91440" cy="104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20443F-7B28-E242-A110-BF838AC6906C}"/>
              </a:ext>
            </a:extLst>
          </p:cNvPr>
          <p:cNvSpPr/>
          <p:nvPr/>
        </p:nvSpPr>
        <p:spPr>
          <a:xfrm>
            <a:off x="9265920" y="3003599"/>
            <a:ext cx="91440" cy="11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68C9B1A-A7D3-514C-A0AE-447E736F1B19}"/>
              </a:ext>
            </a:extLst>
          </p:cNvPr>
          <p:cNvSpPr/>
          <p:nvPr/>
        </p:nvSpPr>
        <p:spPr>
          <a:xfrm>
            <a:off x="8798560" y="3075599"/>
            <a:ext cx="91440" cy="111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FD0C0F-F199-A049-AA21-1CC1DDF987B0}"/>
              </a:ext>
            </a:extLst>
          </p:cNvPr>
          <p:cNvSpPr/>
          <p:nvPr/>
        </p:nvSpPr>
        <p:spPr>
          <a:xfrm>
            <a:off x="7863840" y="3219599"/>
            <a:ext cx="91440" cy="97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2BFB95-BD5D-894E-9543-C2A0154F0BCF}"/>
              </a:ext>
            </a:extLst>
          </p:cNvPr>
          <p:cNvSpPr/>
          <p:nvPr/>
        </p:nvSpPr>
        <p:spPr>
          <a:xfrm>
            <a:off x="6461760" y="3435599"/>
            <a:ext cx="91440" cy="75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68FC48-5F0F-A64A-9F73-4D2A7841A7D0}"/>
              </a:ext>
            </a:extLst>
          </p:cNvPr>
          <p:cNvSpPr/>
          <p:nvPr/>
        </p:nvSpPr>
        <p:spPr>
          <a:xfrm>
            <a:off x="6929120" y="3363599"/>
            <a:ext cx="91440" cy="82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CC6DD0F-C287-D24D-B1E5-F30C56A48458}"/>
              </a:ext>
            </a:extLst>
          </p:cNvPr>
          <p:cNvGrpSpPr/>
          <p:nvPr/>
        </p:nvGrpSpPr>
        <p:grpSpPr>
          <a:xfrm>
            <a:off x="2992120" y="2856789"/>
            <a:ext cx="1518920" cy="1941122"/>
            <a:chOff x="1887220" y="2675518"/>
            <a:chExt cx="1518920" cy="194112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E1269D-3F6D-2344-8972-3D76E124A75F}"/>
                </a:ext>
              </a:extLst>
            </p:cNvPr>
            <p:cNvSpPr/>
            <p:nvPr/>
          </p:nvSpPr>
          <p:spPr>
            <a:xfrm>
              <a:off x="2573020" y="3723119"/>
              <a:ext cx="91440" cy="756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6CC1D0F-A264-A341-BDEB-260E7D2F7F4E}"/>
                </a:ext>
              </a:extLst>
            </p:cNvPr>
            <p:cNvSpPr/>
            <p:nvPr/>
          </p:nvSpPr>
          <p:spPr>
            <a:xfrm>
              <a:off x="2842260" y="3100942"/>
              <a:ext cx="91440" cy="828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E703CCA-C703-F646-AE2E-275896581805}"/>
                </a:ext>
              </a:extLst>
            </p:cNvPr>
            <p:cNvSpPr/>
            <p:nvPr/>
          </p:nvSpPr>
          <p:spPr>
            <a:xfrm>
              <a:off x="2098040" y="3716640"/>
              <a:ext cx="91440" cy="90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C9B964A-E274-2F4F-8A69-FC2767FA728B}"/>
                </a:ext>
              </a:extLst>
            </p:cNvPr>
            <p:cNvSpPr/>
            <p:nvPr/>
          </p:nvSpPr>
          <p:spPr>
            <a:xfrm>
              <a:off x="3139440" y="3600240"/>
              <a:ext cx="91440" cy="972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A361032-6B21-B24B-BF5B-9E127C904FCE}"/>
                </a:ext>
              </a:extLst>
            </p:cNvPr>
            <p:cNvSpPr/>
            <p:nvPr/>
          </p:nvSpPr>
          <p:spPr>
            <a:xfrm>
              <a:off x="1887220" y="2858039"/>
              <a:ext cx="91440" cy="1044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DE81856-D1E3-7443-9AAC-6E8710BD625B}"/>
                </a:ext>
              </a:extLst>
            </p:cNvPr>
            <p:cNvSpPr/>
            <p:nvPr/>
          </p:nvSpPr>
          <p:spPr>
            <a:xfrm>
              <a:off x="3314700" y="2675518"/>
              <a:ext cx="91440" cy="1116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D098CE4-FCC4-A148-8BD6-E03054904075}"/>
                </a:ext>
              </a:extLst>
            </p:cNvPr>
            <p:cNvSpPr/>
            <p:nvPr/>
          </p:nvSpPr>
          <p:spPr>
            <a:xfrm>
              <a:off x="2319020" y="2898240"/>
              <a:ext cx="91440" cy="1188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ED113C6-BA47-3A4D-933F-4AFDFEB0B6E1}"/>
              </a:ext>
            </a:extLst>
          </p:cNvPr>
          <p:cNvCxnSpPr/>
          <p:nvPr/>
        </p:nvCxnSpPr>
        <p:spPr>
          <a:xfrm>
            <a:off x="5364480" y="3813599"/>
            <a:ext cx="45720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1B835B3F-AD9C-5647-B19B-C37069CC25CF}"/>
              </a:ext>
            </a:extLst>
          </p:cNvPr>
          <p:cNvSpPr/>
          <p:nvPr/>
        </p:nvSpPr>
        <p:spPr>
          <a:xfrm>
            <a:off x="8789448" y="6150237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95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C4B028-8617-4C33-93B8-C254B9D97B22}"/>
              </a:ext>
            </a:extLst>
          </p:cNvPr>
          <p:cNvSpPr/>
          <p:nvPr/>
        </p:nvSpPr>
        <p:spPr>
          <a:xfrm>
            <a:off x="1252330" y="300277"/>
            <a:ext cx="9687340" cy="1146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42340" algn="ctr">
              <a:lnSpc>
                <a:spcPct val="200000"/>
              </a:lnSpc>
              <a:spcAft>
                <a:spcPts val="800"/>
              </a:spcAft>
            </a:pPr>
            <a:r>
              <a:rPr lang="en-US" sz="4000" dirty="0">
                <a:solidFill>
                  <a:srgbClr val="000000"/>
                </a:solidFill>
                <a:latin typeface="Futura Std Book" panose="020B0502020204020303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What do younger children do?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6E32D145-7D31-40F2-A2F2-E5251EABF77A}"/>
              </a:ext>
            </a:extLst>
          </p:cNvPr>
          <p:cNvSpPr txBox="1">
            <a:spLocks/>
          </p:cNvSpPr>
          <p:nvPr/>
        </p:nvSpPr>
        <p:spPr>
          <a:xfrm>
            <a:off x="609599" y="1446745"/>
            <a:ext cx="7180612" cy="46104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Children younger than 5 years are likely to fail altogether - even with small sets</a:t>
            </a: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Between the ages of 5 and 6 children can succeed but only with trial and error</a:t>
            </a: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The larger the set, the longer it takes to achieve a correct series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DC0B08-F648-5843-A739-9F8B2A67F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9877" y="1558017"/>
            <a:ext cx="2629793" cy="23204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F3E609-4AA6-2A4C-973E-28B1453EC0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9877" y="3894717"/>
            <a:ext cx="2629793" cy="232040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B3D0234-5BB8-CF4E-8232-5EC93CF9B6D4}"/>
              </a:ext>
            </a:extLst>
          </p:cNvPr>
          <p:cNvSpPr/>
          <p:nvPr/>
        </p:nvSpPr>
        <p:spPr>
          <a:xfrm>
            <a:off x="7790211" y="6373057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5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79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1E6A590-40B1-4465-BFFA-60AF3F0029F4}"/>
              </a:ext>
            </a:extLst>
          </p:cNvPr>
          <p:cNvSpPr txBox="1">
            <a:spLocks/>
          </p:cNvSpPr>
          <p:nvPr/>
        </p:nvSpPr>
        <p:spPr>
          <a:xfrm>
            <a:off x="783771" y="1508850"/>
            <a:ext cx="10972800" cy="48761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  <a:cs typeface="Futura Medium" panose="020B0602020204020303" pitchFamily="34" charset="-79"/>
              </a:rPr>
              <a:t>Piaget believed that children discover the logical relations that unite size differences into a connected structure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  <a:cs typeface="Futura Medium" panose="020B0602020204020303" pitchFamily="34" charset="-79"/>
              </a:rPr>
              <a:t>But his structural account of development has not been supported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  <a:cs typeface="Futura Medium" panose="020B0602020204020303" pitchFamily="34" charset="-79"/>
              </a:rPr>
              <a:t>This has left the emergence of seriation without a clear explanation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  <a:cs typeface="Futura Medium" panose="020B0602020204020303" pitchFamily="34" charset="-79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latin typeface="Futura Std Book" panose="020B05020202040203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C4B028-8617-4C33-93B8-C254B9D97B22}"/>
              </a:ext>
            </a:extLst>
          </p:cNvPr>
          <p:cNvSpPr/>
          <p:nvPr/>
        </p:nvSpPr>
        <p:spPr>
          <a:xfrm>
            <a:off x="659032" y="340960"/>
            <a:ext cx="113311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42340" algn="ctr">
              <a:spcAft>
                <a:spcPts val="800"/>
              </a:spcAft>
            </a:pPr>
            <a:r>
              <a:rPr lang="en-US" sz="4000" dirty="0">
                <a:solidFill>
                  <a:srgbClr val="000000"/>
                </a:solidFill>
                <a:latin typeface="Futura Std Book" panose="020B0502020204020303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What causes spontaneous seriation?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ABCE95-164E-4AD4-9D5F-026356B22769}"/>
              </a:ext>
            </a:extLst>
          </p:cNvPr>
          <p:cNvSpPr txBox="1"/>
          <p:nvPr/>
        </p:nvSpPr>
        <p:spPr>
          <a:xfrm>
            <a:off x="8488017" y="6246939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99821D9-40A7-4043-B05A-B27A8CA2B019}"/>
              </a:ext>
            </a:extLst>
          </p:cNvPr>
          <p:cNvGrpSpPr/>
          <p:nvPr/>
        </p:nvGrpSpPr>
        <p:grpSpPr>
          <a:xfrm>
            <a:off x="3386301" y="2653985"/>
            <a:ext cx="1936089" cy="1335524"/>
            <a:chOff x="6466640" y="2093476"/>
            <a:chExt cx="1936089" cy="1335524"/>
          </a:xfrm>
        </p:grpSpPr>
        <p:sp>
          <p:nvSpPr>
            <p:cNvPr id="9" name="Rectangle 65">
              <a:extLst>
                <a:ext uri="{FF2B5EF4-FFF2-40B4-BE49-F238E27FC236}">
                  <a16:creationId xmlns:a16="http://schemas.microsoft.com/office/drawing/2014/main" id="{7511700C-F7DF-4B36-B0EA-2251982907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4972" y="2523830"/>
              <a:ext cx="106363" cy="905170"/>
            </a:xfrm>
            <a:prstGeom prst="rect">
              <a:avLst/>
            </a:prstGeom>
            <a:solidFill>
              <a:srgbClr val="008800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sp>
          <p:nvSpPr>
            <p:cNvPr id="11" name="Rectangle 67">
              <a:extLst>
                <a:ext uri="{FF2B5EF4-FFF2-40B4-BE49-F238E27FC236}">
                  <a16:creationId xmlns:a16="http://schemas.microsoft.com/office/drawing/2014/main" id="{9A61D7F2-3B98-4ACC-B3D3-52E7D82E9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8972" y="2789405"/>
              <a:ext cx="106363" cy="632955"/>
            </a:xfrm>
            <a:prstGeom prst="rect">
              <a:avLst/>
            </a:prstGeom>
            <a:solidFill>
              <a:srgbClr val="DD0000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C904CC6-1AB5-4EC7-A953-6F695C9A380B}"/>
                </a:ext>
              </a:extLst>
            </p:cNvPr>
            <p:cNvGrpSpPr/>
            <p:nvPr/>
          </p:nvGrpSpPr>
          <p:grpSpPr>
            <a:xfrm>
              <a:off x="6466640" y="2093476"/>
              <a:ext cx="596008" cy="461666"/>
              <a:chOff x="5410200" y="1447800"/>
              <a:chExt cx="596008" cy="331158"/>
            </a:xfrm>
          </p:grpSpPr>
          <p:sp>
            <p:nvSpPr>
              <p:cNvPr id="18" name="Text Box 64">
                <a:extLst>
                  <a:ext uri="{FF2B5EF4-FFF2-40B4-BE49-F238E27FC236}">
                    <a16:creationId xmlns:a16="http://schemas.microsoft.com/office/drawing/2014/main" id="{C276F555-283D-47AD-91ED-4F73ED9B0FB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10200" y="1447800"/>
                <a:ext cx="412292" cy="3311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A</a:t>
                </a:r>
              </a:p>
            </p:txBody>
          </p:sp>
          <p:sp>
            <p:nvSpPr>
              <p:cNvPr id="19" name="Text Box 70">
                <a:extLst>
                  <a:ext uri="{FF2B5EF4-FFF2-40B4-BE49-F238E27FC236}">
                    <a16:creationId xmlns:a16="http://schemas.microsoft.com/office/drawing/2014/main" id="{CC8B4BB7-F1FD-441F-9D01-6663559540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38800" y="1447800"/>
                <a:ext cx="367408" cy="3311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B</a:t>
                </a:r>
              </a:p>
            </p:txBody>
          </p:sp>
        </p:grpSp>
        <p:sp>
          <p:nvSpPr>
            <p:cNvPr id="13" name="Rectangle 71">
              <a:extLst>
                <a:ext uri="{FF2B5EF4-FFF2-40B4-BE49-F238E27FC236}">
                  <a16:creationId xmlns:a16="http://schemas.microsoft.com/office/drawing/2014/main" id="{C748909D-C12F-4B65-B046-135A1214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3572" y="2630060"/>
              <a:ext cx="106363" cy="792300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81422E1A-2664-40DA-BC79-573DE6C9DB1B}"/>
                </a:ext>
              </a:extLst>
            </p:cNvPr>
            <p:cNvGrpSpPr/>
            <p:nvPr/>
          </p:nvGrpSpPr>
          <p:grpSpPr>
            <a:xfrm>
              <a:off x="7773057" y="2113287"/>
              <a:ext cx="629672" cy="461665"/>
              <a:chOff x="7773057" y="1949165"/>
              <a:chExt cx="629672" cy="461665"/>
            </a:xfrm>
          </p:grpSpPr>
          <p:sp>
            <p:nvSpPr>
              <p:cNvPr id="16" name="Text Box 68">
                <a:extLst>
                  <a:ext uri="{FF2B5EF4-FFF2-40B4-BE49-F238E27FC236}">
                    <a16:creationId xmlns:a16="http://schemas.microsoft.com/office/drawing/2014/main" id="{04F6A738-6FBE-4575-87D0-49D819D6D9B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001657" y="1949165"/>
                <a:ext cx="401072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C</a:t>
                </a:r>
              </a:p>
            </p:txBody>
          </p:sp>
          <p:sp>
            <p:nvSpPr>
              <p:cNvPr id="17" name="Text Box 73">
                <a:extLst>
                  <a:ext uri="{FF2B5EF4-FFF2-40B4-BE49-F238E27FC236}">
                    <a16:creationId xmlns:a16="http://schemas.microsoft.com/office/drawing/2014/main" id="{523B858A-8EDD-45BF-871F-228D62CB98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73057" y="1949165"/>
                <a:ext cx="367408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B</a:t>
                </a:r>
              </a:p>
            </p:txBody>
          </p:sp>
        </p:grpSp>
        <p:sp>
          <p:nvSpPr>
            <p:cNvPr id="15" name="Rectangle 74">
              <a:extLst>
                <a:ext uri="{FF2B5EF4-FFF2-40B4-BE49-F238E27FC236}">
                  <a16:creationId xmlns:a16="http://schemas.microsoft.com/office/drawing/2014/main" id="{9CCBEB84-4DB8-4AC1-933B-524CE5237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0372" y="2630060"/>
              <a:ext cx="106363" cy="792300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1482275-CDF4-4A46-BA5F-F9EAF815F83C}"/>
              </a:ext>
            </a:extLst>
          </p:cNvPr>
          <p:cNvGrpSpPr/>
          <p:nvPr/>
        </p:nvGrpSpPr>
        <p:grpSpPr>
          <a:xfrm>
            <a:off x="6871951" y="2673796"/>
            <a:ext cx="1010672" cy="1372324"/>
            <a:chOff x="5987668" y="2789106"/>
            <a:chExt cx="1010672" cy="984382"/>
          </a:xfrm>
        </p:grpSpPr>
        <p:sp>
          <p:nvSpPr>
            <p:cNvPr id="21" name="Rectangle 78">
              <a:extLst>
                <a:ext uri="{FF2B5EF4-FFF2-40B4-BE49-F238E27FC236}">
                  <a16:creationId xmlns:a16="http://schemas.microsoft.com/office/drawing/2014/main" id="{54C7A0F4-541E-42DD-AFC1-065E0E326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3124200"/>
              <a:ext cx="106363" cy="649288"/>
            </a:xfrm>
            <a:prstGeom prst="rect">
              <a:avLst/>
            </a:prstGeom>
            <a:solidFill>
              <a:srgbClr val="008800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sp>
          <p:nvSpPr>
            <p:cNvPr id="22" name="Rectangle 81">
              <a:extLst>
                <a:ext uri="{FF2B5EF4-FFF2-40B4-BE49-F238E27FC236}">
                  <a16:creationId xmlns:a16="http://schemas.microsoft.com/office/drawing/2014/main" id="{348BB320-9539-432E-A737-EB0C1604D3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0800" y="3205163"/>
              <a:ext cx="106363" cy="568325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sp>
          <p:nvSpPr>
            <p:cNvPr id="23" name="Rectangle 83">
              <a:extLst>
                <a:ext uri="{FF2B5EF4-FFF2-40B4-BE49-F238E27FC236}">
                  <a16:creationId xmlns:a16="http://schemas.microsoft.com/office/drawing/2014/main" id="{13F22DA2-028F-4541-9F2E-83D131F095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05600" y="3319463"/>
              <a:ext cx="106363" cy="454025"/>
            </a:xfrm>
            <a:prstGeom prst="rect">
              <a:avLst/>
            </a:prstGeom>
            <a:solidFill>
              <a:srgbClr val="DD0000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itchFamily="2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>
                <a:latin typeface="Futura Std Book" panose="020B0502020204020303" pitchFamily="34" charset="0"/>
              </a:endParaRP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7F38810-C905-4EDB-860B-E23BB4A9D80E}"/>
                </a:ext>
              </a:extLst>
            </p:cNvPr>
            <p:cNvGrpSpPr/>
            <p:nvPr/>
          </p:nvGrpSpPr>
          <p:grpSpPr>
            <a:xfrm>
              <a:off x="5987668" y="2789106"/>
              <a:ext cx="1010672" cy="331157"/>
              <a:chOff x="5943600" y="2590800"/>
              <a:chExt cx="1010672" cy="331157"/>
            </a:xfrm>
          </p:grpSpPr>
          <p:sp>
            <p:nvSpPr>
              <p:cNvPr id="28" name="Text Box 77">
                <a:extLst>
                  <a:ext uri="{FF2B5EF4-FFF2-40B4-BE49-F238E27FC236}">
                    <a16:creationId xmlns:a16="http://schemas.microsoft.com/office/drawing/2014/main" id="{D6C02F00-5A19-448A-9C30-E6C536A252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43600" y="2590800"/>
                <a:ext cx="412292" cy="3311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A</a:t>
                </a:r>
              </a:p>
            </p:txBody>
          </p:sp>
          <p:sp>
            <p:nvSpPr>
              <p:cNvPr id="29" name="Text Box 80">
                <a:extLst>
                  <a:ext uri="{FF2B5EF4-FFF2-40B4-BE49-F238E27FC236}">
                    <a16:creationId xmlns:a16="http://schemas.microsoft.com/office/drawing/2014/main" id="{75E605DA-326F-4707-8BA6-60312131ADA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8400" y="2590800"/>
                <a:ext cx="367408" cy="3311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B</a:t>
                </a:r>
              </a:p>
            </p:txBody>
          </p:sp>
          <p:sp>
            <p:nvSpPr>
              <p:cNvPr id="30" name="Text Box 84">
                <a:extLst>
                  <a:ext uri="{FF2B5EF4-FFF2-40B4-BE49-F238E27FC236}">
                    <a16:creationId xmlns:a16="http://schemas.microsoft.com/office/drawing/2014/main" id="{5C3B7EFC-BB88-4BA1-A2E3-33C4824341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53200" y="2590800"/>
                <a:ext cx="401072" cy="3311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400" dirty="0">
                    <a:latin typeface="Futura Std Book" panose="020B0502020204020303" pitchFamily="34" charset="0"/>
                    <a:ea typeface="ＭＳ Ｐゴシック" charset="0"/>
                  </a:rPr>
                  <a:t>C</a:t>
                </a:r>
              </a:p>
            </p:txBody>
          </p:sp>
        </p:grpSp>
      </p:grp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E60132C-99EC-4BE2-B9F6-D6E0D98B7059}"/>
              </a:ext>
            </a:extLst>
          </p:cNvPr>
          <p:cNvCxnSpPr/>
          <p:nvPr/>
        </p:nvCxnSpPr>
        <p:spPr>
          <a:xfrm>
            <a:off x="5867400" y="3563227"/>
            <a:ext cx="45720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62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4EE11-6771-BF41-8CA9-6BBD98508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The heart of 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727F3-2FAE-2542-B999-4B6C85057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Young children appear to have a fuzzy concept of size relations</a:t>
            </a: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This means that they are also poor at identifying individual </a:t>
            </a:r>
            <a:r>
              <a:rPr lang="en-US" dirty="0">
                <a:solidFill>
                  <a:srgbClr val="FF00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ordinal sizes</a:t>
            </a:r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 such as second biggest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7CEC0D1-FE60-E743-9B05-CE8B4513F3B1}"/>
              </a:ext>
            </a:extLst>
          </p:cNvPr>
          <p:cNvGrpSpPr/>
          <p:nvPr/>
        </p:nvGrpSpPr>
        <p:grpSpPr>
          <a:xfrm>
            <a:off x="2504030" y="2794607"/>
            <a:ext cx="6717261" cy="1955479"/>
            <a:chOff x="2983715" y="2224981"/>
            <a:chExt cx="6717261" cy="195547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E790F96-BBCA-4E4B-9E7F-F3A8B0F0F921}"/>
                </a:ext>
              </a:extLst>
            </p:cNvPr>
            <p:cNvGrpSpPr/>
            <p:nvPr/>
          </p:nvGrpSpPr>
          <p:grpSpPr>
            <a:xfrm>
              <a:off x="6270171" y="2224981"/>
              <a:ext cx="3430805" cy="1955479"/>
              <a:chOff x="4798795" y="2556479"/>
              <a:chExt cx="3430805" cy="1955479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27A3669-B26C-9440-A9B4-FDA94D11196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820659" y="3749954"/>
                <a:ext cx="771552" cy="762004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tx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09853D1-E09B-7845-BDD3-7446AB29649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98795" y="3306577"/>
                <a:ext cx="723330" cy="714379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tx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E68F987-D5E7-404A-8208-7863A4E599F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868882" y="2781969"/>
                <a:ext cx="675107" cy="666754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tx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3554BF9C-573B-DA49-BDDF-CBEA96D7D0D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771492" y="2835548"/>
                <a:ext cx="458108" cy="452440"/>
              </a:xfrm>
              <a:prstGeom prst="rect">
                <a:avLst/>
              </a:prstGeom>
              <a:gradFill flip="none" rotWithShape="1">
                <a:gsLst>
                  <a:gs pos="0">
                    <a:srgbClr val="00B050">
                      <a:tint val="66000"/>
                      <a:satMod val="160000"/>
                    </a:srgbClr>
                  </a:gs>
                  <a:gs pos="50000">
                    <a:srgbClr val="00B050">
                      <a:tint val="44500"/>
                      <a:satMod val="160000"/>
                    </a:srgbClr>
                  </a:gs>
                  <a:gs pos="100000">
                    <a:srgbClr val="00B050">
                      <a:tint val="23500"/>
                      <a:satMod val="160000"/>
                    </a:srgb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7A5FE03-2DBA-FD46-B25A-FC2A11182CEB}"/>
                  </a:ext>
                </a:extLst>
              </p:cNvPr>
              <p:cNvSpPr/>
              <p:nvPr/>
            </p:nvSpPr>
            <p:spPr>
              <a:xfrm>
                <a:off x="7237662" y="3564546"/>
                <a:ext cx="632832" cy="625002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tx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D1F8C29A-9992-5244-BAED-DF2C2D51F02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707912" y="2887951"/>
                <a:ext cx="602774" cy="595316"/>
              </a:xfrm>
              <a:prstGeom prst="rect">
                <a:avLst/>
              </a:prstGeom>
              <a:gradFill flip="none" rotWithShape="1">
                <a:gsLst>
                  <a:gs pos="0">
                    <a:srgbClr val="00B050">
                      <a:tint val="66000"/>
                      <a:satMod val="160000"/>
                    </a:srgbClr>
                  </a:gs>
                  <a:gs pos="50000">
                    <a:srgbClr val="00B050">
                      <a:tint val="44500"/>
                      <a:satMod val="160000"/>
                    </a:srgbClr>
                  </a:gs>
                  <a:gs pos="100000">
                    <a:srgbClr val="00B050">
                      <a:tint val="23500"/>
                      <a:satMod val="160000"/>
                    </a:srgb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35C5551-BE82-F94E-AF81-1FD5B40A181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60901" y="2556479"/>
                <a:ext cx="506330" cy="500065"/>
              </a:xfrm>
              <a:prstGeom prst="rect">
                <a:avLst/>
              </a:prstGeom>
              <a:gradFill flip="none" rotWithShape="1">
                <a:gsLst>
                  <a:gs pos="0">
                    <a:srgbClr val="00B050">
                      <a:tint val="66000"/>
                      <a:satMod val="160000"/>
                    </a:srgbClr>
                  </a:gs>
                  <a:gs pos="50000">
                    <a:srgbClr val="00B050">
                      <a:tint val="44500"/>
                      <a:satMod val="160000"/>
                    </a:srgbClr>
                  </a:gs>
                  <a:gs pos="100000">
                    <a:srgbClr val="00B050">
                      <a:tint val="23500"/>
                      <a:satMod val="160000"/>
                    </a:srgb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ABE9C45-0DD0-7446-818D-5C1D6B4DD063}"/>
                </a:ext>
              </a:extLst>
            </p:cNvPr>
            <p:cNvGrpSpPr/>
            <p:nvPr/>
          </p:nvGrpSpPr>
          <p:grpSpPr>
            <a:xfrm>
              <a:off x="2983715" y="2580397"/>
              <a:ext cx="2209198" cy="1244648"/>
              <a:chOff x="1562862" y="3014595"/>
              <a:chExt cx="2209198" cy="1244648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5980F71-FAB8-8840-B6CC-A5F1E8688705}"/>
                  </a:ext>
                </a:extLst>
              </p:cNvPr>
              <p:cNvSpPr/>
              <p:nvPr/>
            </p:nvSpPr>
            <p:spPr>
              <a:xfrm>
                <a:off x="1562862" y="3014595"/>
                <a:ext cx="515670" cy="500065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tx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24C35917-354F-5248-AF33-3BA748FA77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562862" y="3749954"/>
                <a:ext cx="515670" cy="509289"/>
              </a:xfrm>
              <a:prstGeom prst="rect">
                <a:avLst/>
              </a:prstGeom>
              <a:gradFill flip="none" rotWithShape="1">
                <a:gsLst>
                  <a:gs pos="0">
                    <a:srgbClr val="00B050">
                      <a:tint val="66000"/>
                      <a:satMod val="160000"/>
                    </a:srgbClr>
                  </a:gs>
                  <a:gs pos="50000">
                    <a:srgbClr val="00B050">
                      <a:tint val="44500"/>
                      <a:satMod val="160000"/>
                    </a:srgbClr>
                  </a:gs>
                  <a:gs pos="100000">
                    <a:srgbClr val="00B050">
                      <a:tint val="23500"/>
                      <a:satMod val="160000"/>
                    </a:srgb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Futura Std Book" panose="020B0502020204020303" pitchFamily="34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34194C-B6CB-8B49-9F30-6C6D9807D50F}"/>
                  </a:ext>
                </a:extLst>
              </p:cNvPr>
              <p:cNvSpPr txBox="1"/>
              <p:nvPr/>
            </p:nvSpPr>
            <p:spPr>
              <a:xfrm>
                <a:off x="2117440" y="3033794"/>
                <a:ext cx="13356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Futura Std Book" panose="020B0502020204020303" pitchFamily="34" charset="0"/>
                  </a:rPr>
                  <a:t>Big ones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401F0CA-FB74-D64A-913C-887A01CDD9AD}"/>
                  </a:ext>
                </a:extLst>
              </p:cNvPr>
              <p:cNvSpPr txBox="1"/>
              <p:nvPr/>
            </p:nvSpPr>
            <p:spPr>
              <a:xfrm>
                <a:off x="2117440" y="3749954"/>
                <a:ext cx="165462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Futura Std Book" panose="020B0502020204020303" pitchFamily="34" charset="0"/>
                  </a:rPr>
                  <a:t>Small ones</a:t>
                </a:r>
              </a:p>
            </p:txBody>
          </p:sp>
        </p:grp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5D6EAF6F-29DB-5941-B70D-75037799F40A}"/>
              </a:ext>
            </a:extLst>
          </p:cNvPr>
          <p:cNvSpPr/>
          <p:nvPr/>
        </p:nvSpPr>
        <p:spPr>
          <a:xfrm>
            <a:off x="8302377" y="6176963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2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C4B028-8617-4C33-93B8-C254B9D97B22}"/>
              </a:ext>
            </a:extLst>
          </p:cNvPr>
          <p:cNvSpPr/>
          <p:nvPr/>
        </p:nvSpPr>
        <p:spPr>
          <a:xfrm>
            <a:off x="609599" y="174360"/>
            <a:ext cx="11321143" cy="1138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42340" algn="ctr">
              <a:lnSpc>
                <a:spcPct val="200000"/>
              </a:lnSpc>
              <a:spcAft>
                <a:spcPts val="800"/>
              </a:spcAft>
            </a:pPr>
            <a:r>
              <a:rPr lang="en-US" sz="4000" dirty="0">
                <a:latin typeface="Futura Std Book" panose="020B0502020204020303" pitchFamily="34" charset="0"/>
              </a:rPr>
              <a:t>The empirical program: rationale</a:t>
            </a:r>
            <a:endParaRPr lang="en-US" sz="4000" dirty="0">
              <a:solidFill>
                <a:srgbClr val="000000"/>
              </a:solidFill>
              <a:latin typeface="Futura Std Book" panose="020B0502020204020303" pitchFamily="34" charset="0"/>
              <a:ea typeface="PMingLiU" panose="02020500000000000000" pitchFamily="18" charset="-12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ABCE95-164E-4AD4-9D5F-026356B22769}"/>
              </a:ext>
            </a:extLst>
          </p:cNvPr>
          <p:cNvSpPr txBox="1"/>
          <p:nvPr/>
        </p:nvSpPr>
        <p:spPr>
          <a:xfrm>
            <a:off x="8488017" y="6246939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A82337D-E08A-45D0-8C4E-31F99A5486AE}"/>
              </a:ext>
            </a:extLst>
          </p:cNvPr>
          <p:cNvSpPr txBox="1">
            <a:spLocks/>
          </p:cNvSpPr>
          <p:nvPr/>
        </p:nvSpPr>
        <p:spPr>
          <a:xfrm>
            <a:off x="783771" y="1317549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</a:endParaRP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To obtain data on how 5-year-old children </a:t>
            </a:r>
            <a:r>
              <a:rPr lang="en-US" sz="2800" dirty="0">
                <a:solidFill>
                  <a:srgbClr val="FF0000"/>
                </a:solidFill>
                <a:latin typeface="Futura Std Book" panose="020B0502020204020303" pitchFamily="34" charset="0"/>
              </a:rPr>
              <a:t>learn</a:t>
            </a:r>
            <a:r>
              <a:rPr lang="en-US" sz="2800" dirty="0">
                <a:latin typeface="Futura Std Book" panose="020B0502020204020303" pitchFamily="34" charset="0"/>
              </a:rPr>
              <a:t> to reduce their errors when trying to seriate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Futura Std Book" panose="020B0502020204020303" pitchFamily="34" charset="0"/>
            </a:endParaRP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To see if </a:t>
            </a:r>
            <a:r>
              <a:rPr lang="en-US" sz="2800" dirty="0">
                <a:solidFill>
                  <a:srgbClr val="FF0000"/>
                </a:solidFill>
                <a:latin typeface="Futura Std Book" panose="020B0502020204020303" pitchFamily="34" charset="0"/>
              </a:rPr>
              <a:t>ordinal size identification </a:t>
            </a:r>
            <a:r>
              <a:rPr lang="en-US" sz="2800" dirty="0">
                <a:latin typeface="Futura Std Book" panose="020B0502020204020303" pitchFamily="34" charset="0"/>
              </a:rPr>
              <a:t>can also be learned by trial and error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0000"/>
              </a:solidFill>
              <a:latin typeface="Futura Std Book" panose="020B0502020204020303" pitchFamily="34" charset="0"/>
            </a:endParaRP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Futura Std Book" panose="020B0502020204020303" pitchFamily="34" charset="0"/>
              </a:rPr>
              <a:t>To assess whether </a:t>
            </a:r>
            <a:r>
              <a:rPr lang="en-US" sz="2800" dirty="0">
                <a:solidFill>
                  <a:srgbClr val="FF0000"/>
                </a:solidFill>
                <a:latin typeface="Futura Std Book" panose="020B0502020204020303" pitchFamily="34" charset="0"/>
              </a:rPr>
              <a:t>working</a:t>
            </a:r>
            <a:r>
              <a:rPr lang="en-US" sz="2800" dirty="0">
                <a:latin typeface="Futura Std Book" panose="020B0502020204020303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Futura Std Book" panose="020B0502020204020303" pitchFamily="34" charset="0"/>
              </a:rPr>
              <a:t>memory </a:t>
            </a:r>
            <a:r>
              <a:rPr lang="en-US" sz="2800" dirty="0">
                <a:latin typeface="Futura Std Book" panose="020B0502020204020303" pitchFamily="34" charset="0"/>
              </a:rPr>
              <a:t>can explain children’s difficulties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0000"/>
              </a:solidFill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181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25258-CB02-4543-AFEC-0D7FAC15A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2BC9B-EACC-E043-B900-1C8ADC4D7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993" y="1800231"/>
            <a:ext cx="6581932" cy="4351338"/>
          </a:xfrm>
        </p:spPr>
        <p:txBody>
          <a:bodyPr>
            <a:noAutofit/>
          </a:bodyPr>
          <a:lstStyle/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used non-verbal training</a:t>
            </a:r>
          </a:p>
          <a:p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Tasks were presented as touchscreen games</a:t>
            </a:r>
          </a:p>
          <a:p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compared 5- and 7-year-olds and we varied the number of items</a:t>
            </a:r>
          </a:p>
          <a:p>
            <a:pPr marL="0" indent="0">
              <a:buNone/>
            </a:pP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recorded error patterns and reaction times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FCC261-03A1-CB46-BE37-ABF06CE16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553" y="1211033"/>
            <a:ext cx="2690040" cy="2373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0ACCDA-7E6E-5640-A9AF-F857D2592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7554" y="3778005"/>
            <a:ext cx="2690039" cy="23735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492A4C-1301-AA4C-9395-36322BBA956E}"/>
              </a:ext>
            </a:extLst>
          </p:cNvPr>
          <p:cNvSpPr/>
          <p:nvPr/>
        </p:nvSpPr>
        <p:spPr>
          <a:xfrm>
            <a:off x="8203094" y="6308209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5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465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92712-FB0F-F24E-9F56-12DA5A4C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6222"/>
            <a:ext cx="10972800" cy="1273629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Task examples: sequencing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714D9-3306-4748-B2BD-150DA947F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6589932" cy="4525963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Size</a:t>
            </a:r>
            <a:endParaRPr lang="en-US" dirty="0">
              <a:solidFill>
                <a:schemeClr val="tx2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lvl="1">
              <a:spcAft>
                <a:spcPts val="600"/>
              </a:spcAft>
            </a:pPr>
            <a:r>
              <a:rPr lang="en-US" sz="2600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Touch shapes in increasing or decreasing size irrespective of the layout</a:t>
            </a:r>
          </a:p>
          <a:p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0" indent="0">
              <a:buNone/>
            </a:pPr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Color</a:t>
            </a:r>
          </a:p>
          <a:p>
            <a:pPr lvl="1">
              <a:spcAft>
                <a:spcPts val="600"/>
              </a:spcAft>
            </a:pPr>
            <a:r>
              <a:rPr lang="en-US" sz="2600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Touch colors in a given order </a:t>
            </a:r>
            <a:r>
              <a:rPr lang="en-US" sz="2600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  <a:sym typeface="Wingdings" pitchFamily="2" charset="2"/>
              </a:rPr>
              <a:t>irrespective of the layout </a:t>
            </a:r>
            <a:r>
              <a:rPr lang="en-US" sz="2600" b="1" dirty="0">
                <a:solidFill>
                  <a:schemeClr val="tx2"/>
                </a:solidFill>
                <a:latin typeface="Futura Medium" panose="020B0602020204020303" pitchFamily="34" charset="-79"/>
                <a:cs typeface="Futura Medium" panose="020B0602020204020303" pitchFamily="34" charset="-79"/>
                <a:sym typeface="Wingdings" pitchFamily="2" charset="2"/>
              </a:rPr>
              <a:t>(a working memory task) </a:t>
            </a:r>
            <a:endParaRPr lang="en-US" sz="2600" dirty="0">
              <a:solidFill>
                <a:schemeClr val="tx2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6410A15-8277-3F40-A042-F559295F49E9}"/>
              </a:ext>
            </a:extLst>
          </p:cNvPr>
          <p:cNvGrpSpPr/>
          <p:nvPr/>
        </p:nvGrpSpPr>
        <p:grpSpPr>
          <a:xfrm>
            <a:off x="7419170" y="4047629"/>
            <a:ext cx="4142757" cy="781469"/>
            <a:chOff x="7439738" y="4468284"/>
            <a:chExt cx="4142757" cy="781469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ED2F1ABF-C142-E748-982C-5D61CC30CB5D}"/>
                </a:ext>
              </a:extLst>
            </p:cNvPr>
            <p:cNvGrpSpPr/>
            <p:nvPr/>
          </p:nvGrpSpPr>
          <p:grpSpPr>
            <a:xfrm>
              <a:off x="7439738" y="4468284"/>
              <a:ext cx="2412072" cy="781469"/>
              <a:chOff x="7452011" y="5038513"/>
              <a:chExt cx="2412072" cy="619231"/>
            </a:xfrm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9C1F9427-BE9D-4E45-8644-2ACD3EA80B3C}"/>
                  </a:ext>
                </a:extLst>
              </p:cNvPr>
              <p:cNvSpPr/>
              <p:nvPr/>
            </p:nvSpPr>
            <p:spPr>
              <a:xfrm flipH="1">
                <a:off x="7839946" y="5038513"/>
                <a:ext cx="84459" cy="619231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A11F57C9-5522-7D4B-9287-26E8B5312F53}"/>
                  </a:ext>
                </a:extLst>
              </p:cNvPr>
              <p:cNvSpPr/>
              <p:nvPr/>
            </p:nvSpPr>
            <p:spPr>
              <a:xfrm flipH="1">
                <a:off x="8227881" y="5038513"/>
                <a:ext cx="84459" cy="61923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51FB38AB-CA74-AA4B-8126-FD4A64FC30CD}"/>
                  </a:ext>
                </a:extLst>
              </p:cNvPr>
              <p:cNvSpPr/>
              <p:nvPr/>
            </p:nvSpPr>
            <p:spPr>
              <a:xfrm flipH="1">
                <a:off x="7452011" y="5038513"/>
                <a:ext cx="84459" cy="61923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80B9D8E3-5885-1547-817E-D677D4671FFF}"/>
                  </a:ext>
                </a:extLst>
              </p:cNvPr>
              <p:cNvSpPr/>
              <p:nvPr/>
            </p:nvSpPr>
            <p:spPr>
              <a:xfrm flipH="1">
                <a:off x="8615816" y="5038513"/>
                <a:ext cx="84459" cy="619231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4F11A01-248C-9841-B716-9FE605B7D236}"/>
                  </a:ext>
                </a:extLst>
              </p:cNvPr>
              <p:cNvSpPr/>
              <p:nvPr/>
            </p:nvSpPr>
            <p:spPr>
              <a:xfrm flipH="1">
                <a:off x="9003752" y="5038513"/>
                <a:ext cx="84459" cy="61923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EC02033-6180-3B40-8902-3C4D2E11F1CE}"/>
                  </a:ext>
                </a:extLst>
              </p:cNvPr>
              <p:cNvSpPr/>
              <p:nvPr/>
            </p:nvSpPr>
            <p:spPr>
              <a:xfrm flipH="1">
                <a:off x="9391688" y="5038513"/>
                <a:ext cx="84459" cy="619231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F85CE09-141C-FC45-B29D-5AC86CE8690F}"/>
                  </a:ext>
                </a:extLst>
              </p:cNvPr>
              <p:cNvSpPr/>
              <p:nvPr/>
            </p:nvSpPr>
            <p:spPr>
              <a:xfrm flipH="1">
                <a:off x="9779624" y="5038513"/>
                <a:ext cx="84459" cy="619231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62851B71-B519-F34A-9D96-A26C7BF3C5BF}"/>
                </a:ext>
              </a:extLst>
            </p:cNvPr>
            <p:cNvSpPr txBox="1"/>
            <p:nvPr/>
          </p:nvSpPr>
          <p:spPr>
            <a:xfrm>
              <a:off x="10515600" y="4674352"/>
              <a:ext cx="10668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Trial 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998D97A-385A-5140-93D4-47C9B57B90BC}"/>
              </a:ext>
            </a:extLst>
          </p:cNvPr>
          <p:cNvGrpSpPr/>
          <p:nvPr/>
        </p:nvGrpSpPr>
        <p:grpSpPr>
          <a:xfrm>
            <a:off x="7368357" y="2620192"/>
            <a:ext cx="4586090" cy="1058469"/>
            <a:chOff x="7397509" y="3043374"/>
            <a:chExt cx="4586090" cy="1058469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6E709E1-76D5-4042-BC04-E5FC22DA6F72}"/>
                </a:ext>
              </a:extLst>
            </p:cNvPr>
            <p:cNvGrpSpPr/>
            <p:nvPr/>
          </p:nvGrpSpPr>
          <p:grpSpPr>
            <a:xfrm>
              <a:off x="7397509" y="3043374"/>
              <a:ext cx="2489950" cy="781470"/>
              <a:chOff x="7224593" y="3250209"/>
              <a:chExt cx="3191084" cy="990416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685C9F3-12AE-EE47-B672-0812673ABB78}"/>
                  </a:ext>
                </a:extLst>
              </p:cNvPr>
              <p:cNvSpPr/>
              <p:nvPr/>
            </p:nvSpPr>
            <p:spPr>
              <a:xfrm flipH="1">
                <a:off x="9793629" y="3514320"/>
                <a:ext cx="108241" cy="72630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71C613B5-C3FC-0041-8644-8A944CA37D33}"/>
                  </a:ext>
                </a:extLst>
              </p:cNvPr>
              <p:cNvSpPr/>
              <p:nvPr/>
            </p:nvSpPr>
            <p:spPr>
              <a:xfrm flipH="1">
                <a:off x="8252208" y="3421452"/>
                <a:ext cx="108241" cy="784798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82BD61F-366E-C84A-A4CD-397EC487EE5C}"/>
                  </a:ext>
                </a:extLst>
              </p:cNvPr>
              <p:cNvSpPr/>
              <p:nvPr/>
            </p:nvSpPr>
            <p:spPr>
              <a:xfrm flipH="1">
                <a:off x="8766015" y="3382264"/>
                <a:ext cx="108241" cy="858361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3BC49CA-D61E-D345-B4DA-D019654DF428}"/>
                  </a:ext>
                </a:extLst>
              </p:cNvPr>
              <p:cNvSpPr/>
              <p:nvPr/>
            </p:nvSpPr>
            <p:spPr>
              <a:xfrm>
                <a:off x="7224593" y="3316237"/>
                <a:ext cx="108242" cy="924388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8601636-2A4E-8A4E-AC3F-F6D3BEA94DB1}"/>
                  </a:ext>
                </a:extLst>
              </p:cNvPr>
              <p:cNvSpPr/>
              <p:nvPr/>
            </p:nvSpPr>
            <p:spPr>
              <a:xfrm flipH="1">
                <a:off x="7738401" y="3250209"/>
                <a:ext cx="108241" cy="990416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91524311-BE81-2440-9A3A-EEFC5BC14DC4}"/>
                  </a:ext>
                </a:extLst>
              </p:cNvPr>
              <p:cNvSpPr/>
              <p:nvPr/>
            </p:nvSpPr>
            <p:spPr>
              <a:xfrm flipH="1">
                <a:off x="10307436" y="3646375"/>
                <a:ext cx="108241" cy="59425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53E45DB4-A4EB-4749-99B3-770D37481240}"/>
                  </a:ext>
                </a:extLst>
              </p:cNvPr>
              <p:cNvSpPr/>
              <p:nvPr/>
            </p:nvSpPr>
            <p:spPr>
              <a:xfrm flipH="1">
                <a:off x="9279822" y="3580348"/>
                <a:ext cx="108241" cy="660277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8BC73BF3-EA32-E94E-9B45-B6FE65573AFC}"/>
                </a:ext>
              </a:extLst>
            </p:cNvPr>
            <p:cNvSpPr txBox="1"/>
            <p:nvPr/>
          </p:nvSpPr>
          <p:spPr>
            <a:xfrm>
              <a:off x="10515600" y="3303864"/>
              <a:ext cx="10668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Trial 2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60D0D37-8CD7-4943-9AED-AF53D9FF281C}"/>
                </a:ext>
              </a:extLst>
            </p:cNvPr>
            <p:cNvSpPr txBox="1"/>
            <p:nvPr/>
          </p:nvSpPr>
          <p:spPr>
            <a:xfrm>
              <a:off x="11316942" y="3640178"/>
              <a:ext cx="6666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etc</a:t>
              </a:r>
              <a:r>
                <a:rPr lang="en-US" sz="2400" dirty="0"/>
                <a:t>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4A0D292-F9E2-144A-99CB-A38EE7546AD2}"/>
              </a:ext>
            </a:extLst>
          </p:cNvPr>
          <p:cNvGrpSpPr/>
          <p:nvPr/>
        </p:nvGrpSpPr>
        <p:grpSpPr>
          <a:xfrm>
            <a:off x="7376458" y="1465641"/>
            <a:ext cx="4174832" cy="828301"/>
            <a:chOff x="7407663" y="1931052"/>
            <a:chExt cx="4174832" cy="828301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60DADD1-9B88-4440-AF13-F8882B83DC12}"/>
                </a:ext>
              </a:extLst>
            </p:cNvPr>
            <p:cNvGrpSpPr/>
            <p:nvPr/>
          </p:nvGrpSpPr>
          <p:grpSpPr>
            <a:xfrm>
              <a:off x="7407663" y="1931052"/>
              <a:ext cx="2489950" cy="781470"/>
              <a:chOff x="3972660" y="1950231"/>
              <a:chExt cx="3758711" cy="1080000"/>
            </a:xfrm>
            <a:solidFill>
              <a:srgbClr val="00B050"/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5CB1B16-11BF-0D49-942B-5F37B23BD315}"/>
                  </a:ext>
                </a:extLst>
              </p:cNvPr>
              <p:cNvSpPr/>
              <p:nvPr/>
            </p:nvSpPr>
            <p:spPr>
              <a:xfrm>
                <a:off x="3972660" y="2238231"/>
                <a:ext cx="128954" cy="79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805652A-7063-CF4F-94B5-7CEE965D4299}"/>
                  </a:ext>
                </a:extLst>
              </p:cNvPr>
              <p:cNvSpPr/>
              <p:nvPr/>
            </p:nvSpPr>
            <p:spPr>
              <a:xfrm>
                <a:off x="7602417" y="2174447"/>
                <a:ext cx="128954" cy="85578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65D3332-156F-5B49-A1F2-3300D763D300}"/>
                  </a:ext>
                </a:extLst>
              </p:cNvPr>
              <p:cNvSpPr/>
              <p:nvPr/>
            </p:nvSpPr>
            <p:spPr>
              <a:xfrm>
                <a:off x="5787537" y="2094231"/>
                <a:ext cx="128954" cy="936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E0BFE92-C2CF-D940-A9BF-E08CC8FCA0E2}"/>
                  </a:ext>
                </a:extLst>
              </p:cNvPr>
              <p:cNvSpPr/>
              <p:nvPr/>
            </p:nvSpPr>
            <p:spPr>
              <a:xfrm>
                <a:off x="4577619" y="2022231"/>
                <a:ext cx="128954" cy="100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E9EC71E-C176-6448-B446-2B2E2F4B66DA}"/>
                  </a:ext>
                </a:extLst>
              </p:cNvPr>
              <p:cNvSpPr/>
              <p:nvPr/>
            </p:nvSpPr>
            <p:spPr>
              <a:xfrm>
                <a:off x="6997455" y="1950231"/>
                <a:ext cx="128954" cy="10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38DAA117-38CD-BA49-BF36-EE3ABBCD2F94}"/>
                  </a:ext>
                </a:extLst>
              </p:cNvPr>
              <p:cNvSpPr/>
              <p:nvPr/>
            </p:nvSpPr>
            <p:spPr>
              <a:xfrm>
                <a:off x="6392496" y="2382231"/>
                <a:ext cx="128954" cy="64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72222DF-0489-C641-A791-8DF3865FC0B1}"/>
                  </a:ext>
                </a:extLst>
              </p:cNvPr>
              <p:cNvSpPr/>
              <p:nvPr/>
            </p:nvSpPr>
            <p:spPr>
              <a:xfrm>
                <a:off x="5182578" y="2310231"/>
                <a:ext cx="128954" cy="72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98A2AE5-D724-0B40-9955-8F30003EFA2D}"/>
                </a:ext>
              </a:extLst>
            </p:cNvPr>
            <p:cNvSpPr txBox="1"/>
            <p:nvPr/>
          </p:nvSpPr>
          <p:spPr>
            <a:xfrm>
              <a:off x="10515600" y="2297688"/>
              <a:ext cx="10668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Trial 1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7D2063E-557F-5B47-B9DC-5E9936D9D76A}"/>
              </a:ext>
            </a:extLst>
          </p:cNvPr>
          <p:cNvGrpSpPr/>
          <p:nvPr/>
        </p:nvGrpSpPr>
        <p:grpSpPr>
          <a:xfrm>
            <a:off x="7361297" y="5168807"/>
            <a:ext cx="4568075" cy="1027855"/>
            <a:chOff x="7433157" y="5622047"/>
            <a:chExt cx="4568075" cy="102785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2E47E8D-17C4-E444-9344-88B4FCCEBD34}"/>
                </a:ext>
              </a:extLst>
            </p:cNvPr>
            <p:cNvGrpSpPr/>
            <p:nvPr/>
          </p:nvGrpSpPr>
          <p:grpSpPr>
            <a:xfrm>
              <a:off x="7433157" y="5622047"/>
              <a:ext cx="2412072" cy="781469"/>
              <a:chOff x="7433157" y="5622047"/>
              <a:chExt cx="2412072" cy="781469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A0FFCF30-DB3B-AD4D-B253-B9855F68F477}"/>
                  </a:ext>
                </a:extLst>
              </p:cNvPr>
              <p:cNvSpPr/>
              <p:nvPr/>
            </p:nvSpPr>
            <p:spPr>
              <a:xfrm flipH="1">
                <a:off x="7821092" y="5622047"/>
                <a:ext cx="84459" cy="781469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8BDEC175-6198-504B-B77F-93BDB0F81CA1}"/>
                  </a:ext>
                </a:extLst>
              </p:cNvPr>
              <p:cNvSpPr/>
              <p:nvPr/>
            </p:nvSpPr>
            <p:spPr>
              <a:xfrm flipH="1">
                <a:off x="8209027" y="5622047"/>
                <a:ext cx="84459" cy="78146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ABF2D92B-716A-5141-9F19-984BAB9C2541}"/>
                  </a:ext>
                </a:extLst>
              </p:cNvPr>
              <p:cNvSpPr/>
              <p:nvPr/>
            </p:nvSpPr>
            <p:spPr>
              <a:xfrm flipH="1">
                <a:off x="7433157" y="5622047"/>
                <a:ext cx="84459" cy="781469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highlight>
                    <a:srgbClr val="0000FF"/>
                  </a:highlight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58E404D6-D5DB-AE46-9DF6-7008E8404C9F}"/>
                  </a:ext>
                </a:extLst>
              </p:cNvPr>
              <p:cNvSpPr/>
              <p:nvPr/>
            </p:nvSpPr>
            <p:spPr>
              <a:xfrm flipH="1">
                <a:off x="8596962" y="5622047"/>
                <a:ext cx="84459" cy="781469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04EFE2AF-C720-054F-A003-5717259D7F0F}"/>
                  </a:ext>
                </a:extLst>
              </p:cNvPr>
              <p:cNvSpPr/>
              <p:nvPr/>
            </p:nvSpPr>
            <p:spPr>
              <a:xfrm flipH="1">
                <a:off x="8984898" y="5622047"/>
                <a:ext cx="84459" cy="781469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8FC7E086-7637-464C-BD05-11F300BFE8C8}"/>
                  </a:ext>
                </a:extLst>
              </p:cNvPr>
              <p:cNvSpPr/>
              <p:nvPr/>
            </p:nvSpPr>
            <p:spPr>
              <a:xfrm flipH="1">
                <a:off x="9372834" y="5622047"/>
                <a:ext cx="84459" cy="781469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9B52A72-FF30-2244-AB83-B5B92DA2DCD8}"/>
                  </a:ext>
                </a:extLst>
              </p:cNvPr>
              <p:cNvSpPr/>
              <p:nvPr/>
            </p:nvSpPr>
            <p:spPr>
              <a:xfrm flipH="1">
                <a:off x="9760770" y="5622047"/>
                <a:ext cx="84459" cy="78146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6CA149D-5031-594A-AECF-9B3105C4A502}"/>
                </a:ext>
              </a:extLst>
            </p:cNvPr>
            <p:cNvSpPr txBox="1"/>
            <p:nvPr/>
          </p:nvSpPr>
          <p:spPr>
            <a:xfrm>
              <a:off x="10515600" y="5828115"/>
              <a:ext cx="10668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Trial 1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0ACD0D1-DE44-CB46-8A16-1EFF4D330E91}"/>
                </a:ext>
              </a:extLst>
            </p:cNvPr>
            <p:cNvSpPr/>
            <p:nvPr/>
          </p:nvSpPr>
          <p:spPr>
            <a:xfrm>
              <a:off x="11316942" y="6188237"/>
              <a:ext cx="6842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>
                  <a:latin typeface="Futura Medium" panose="020B0602020204020303" pitchFamily="34" charset="-79"/>
                  <a:cs typeface="Futura Medium" panose="020B0602020204020303" pitchFamily="34" charset="-79"/>
                </a:rPr>
                <a:t>etc.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B27E810E-85CE-2447-AC5D-5DB38F14084D}"/>
              </a:ext>
            </a:extLst>
          </p:cNvPr>
          <p:cNvSpPr/>
          <p:nvPr/>
        </p:nvSpPr>
        <p:spPr>
          <a:xfrm>
            <a:off x="7749232" y="6378558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151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C4B028-8617-4C33-93B8-C254B9D97B22}"/>
              </a:ext>
            </a:extLst>
          </p:cNvPr>
          <p:cNvSpPr/>
          <p:nvPr/>
        </p:nvSpPr>
        <p:spPr>
          <a:xfrm>
            <a:off x="609600" y="-27353"/>
            <a:ext cx="11321143" cy="1138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42340" algn="ctr">
              <a:lnSpc>
                <a:spcPct val="200000"/>
              </a:lnSpc>
              <a:spcAft>
                <a:spcPts val="800"/>
              </a:spcAft>
            </a:pPr>
            <a:r>
              <a:rPr lang="en-US" sz="4000" dirty="0">
                <a:latin typeface="Futura Std Book" panose="020B0502020204020303" pitchFamily="34" charset="0"/>
              </a:rPr>
              <a:t>Task examples: ordinal identification</a:t>
            </a:r>
            <a:endParaRPr lang="en-US" sz="4000" dirty="0">
              <a:solidFill>
                <a:srgbClr val="000000"/>
              </a:solidFill>
              <a:latin typeface="Futura Std Book" panose="020B0502020204020303" pitchFamily="34" charset="0"/>
              <a:ea typeface="PMingLiU" panose="02020500000000000000" pitchFamily="18" charset="-12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ABCE95-164E-4AD4-9D5F-026356B22769}"/>
              </a:ext>
            </a:extLst>
          </p:cNvPr>
          <p:cNvSpPr txBox="1"/>
          <p:nvPr/>
        </p:nvSpPr>
        <p:spPr>
          <a:xfrm>
            <a:off x="8488017" y="6246939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B3A0AE-8ECE-4082-8294-22539381EC65}"/>
              </a:ext>
            </a:extLst>
          </p:cNvPr>
          <p:cNvSpPr/>
          <p:nvPr/>
        </p:nvSpPr>
        <p:spPr>
          <a:xfrm>
            <a:off x="588072" y="1175491"/>
            <a:ext cx="7045305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Futura Std Book" panose="020B0502020204020303" pitchFamily="34" charset="0"/>
              </a:rPr>
              <a:t>Match-to-Sample</a:t>
            </a:r>
          </a:p>
          <a:p>
            <a:pPr lvl="2"/>
            <a:r>
              <a:rPr lang="en-US" sz="2600" dirty="0">
                <a:latin typeface="Futura Std Book" panose="020B0502020204020303" pitchFamily="34" charset="0"/>
              </a:rPr>
              <a:t>Learn to touch the stimulus corresponding to the target relation flashing in the upper row, e.g.,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select 2</a:t>
            </a:r>
            <a:r>
              <a:rPr lang="en-US" sz="2400" baseline="30000" dirty="0">
                <a:latin typeface="Futura Std Book" panose="020B0502020204020303" pitchFamily="34" charset="0"/>
              </a:rPr>
              <a:t>nd</a:t>
            </a:r>
            <a:r>
              <a:rPr lang="en-US" sz="2400" dirty="0">
                <a:latin typeface="Futura Std Book" panose="020B0502020204020303" pitchFamily="34" charset="0"/>
              </a:rPr>
              <a:t> biggest shape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Select middle-sized shape </a:t>
            </a:r>
          </a:p>
          <a:p>
            <a:pPr lvl="3"/>
            <a:endParaRPr lang="en-US" sz="2400" dirty="0">
              <a:latin typeface="Futura Std Book" panose="020B0502020204020303" pitchFamily="34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291D201-D7FB-42E8-B012-F4C08D51FFA1}"/>
              </a:ext>
            </a:extLst>
          </p:cNvPr>
          <p:cNvGrpSpPr/>
          <p:nvPr/>
        </p:nvGrpSpPr>
        <p:grpSpPr>
          <a:xfrm>
            <a:off x="8125844" y="1374041"/>
            <a:ext cx="2466297" cy="1142643"/>
            <a:chOff x="7487027" y="4280171"/>
            <a:chExt cx="2003932" cy="907240"/>
          </a:xfrm>
        </p:grpSpPr>
        <p:sp>
          <p:nvSpPr>
            <p:cNvPr id="48" name="Sun 47">
              <a:extLst>
                <a:ext uri="{FF2B5EF4-FFF2-40B4-BE49-F238E27FC236}">
                  <a16:creationId xmlns:a16="http://schemas.microsoft.com/office/drawing/2014/main" id="{7EFCAF12-13D7-46EC-8359-A8745889436A}"/>
                </a:ext>
              </a:extLst>
            </p:cNvPr>
            <p:cNvSpPr/>
            <p:nvPr/>
          </p:nvSpPr>
          <p:spPr>
            <a:xfrm>
              <a:off x="8641236" y="4280171"/>
              <a:ext cx="448318" cy="442120"/>
            </a:xfrm>
            <a:prstGeom prst="sun">
              <a:avLst/>
            </a:prstGeom>
            <a:gradFill>
              <a:gsLst>
                <a:gs pos="0">
                  <a:schemeClr val="accent6"/>
                </a:gs>
                <a:gs pos="92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738B528-0A04-4CCC-8734-F075E54CC3C0}"/>
                </a:ext>
              </a:extLst>
            </p:cNvPr>
            <p:cNvSpPr/>
            <p:nvPr/>
          </p:nvSpPr>
          <p:spPr>
            <a:xfrm>
              <a:off x="8755579" y="4384052"/>
              <a:ext cx="220106" cy="22939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2BAAD29-9419-4FAA-A321-59A3D3967D3B}"/>
                </a:ext>
              </a:extLst>
            </p:cNvPr>
            <p:cNvSpPr/>
            <p:nvPr/>
          </p:nvSpPr>
          <p:spPr>
            <a:xfrm>
              <a:off x="7976584" y="4482366"/>
              <a:ext cx="125774" cy="131083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9DD5FFB-433E-4541-8ED1-8D922AE4020D}"/>
                </a:ext>
              </a:extLst>
            </p:cNvPr>
            <p:cNvSpPr/>
            <p:nvPr/>
          </p:nvSpPr>
          <p:spPr>
            <a:xfrm>
              <a:off x="9207965" y="4351281"/>
              <a:ext cx="251549" cy="26216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C156F2C-D9B0-4C8C-9AAA-AE05C56AF4EF}"/>
                </a:ext>
              </a:extLst>
            </p:cNvPr>
            <p:cNvSpPr/>
            <p:nvPr/>
          </p:nvSpPr>
          <p:spPr>
            <a:xfrm>
              <a:off x="8334637" y="4416823"/>
              <a:ext cx="188662" cy="19662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34D3E5D-30D6-4DCB-BFBC-D0D29D9702AE}"/>
                </a:ext>
              </a:extLst>
            </p:cNvPr>
            <p:cNvSpPr/>
            <p:nvPr/>
          </p:nvSpPr>
          <p:spPr>
            <a:xfrm>
              <a:off x="7587086" y="4449594"/>
              <a:ext cx="157218" cy="1638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081A642-471F-4263-B9FC-8A9A4A24D833}"/>
                </a:ext>
              </a:extLst>
            </p:cNvPr>
            <p:cNvSpPr/>
            <p:nvPr/>
          </p:nvSpPr>
          <p:spPr>
            <a:xfrm>
              <a:off x="8363218" y="4908858"/>
              <a:ext cx="251549" cy="26216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3F77709-64A4-43C1-B78C-BCE2E2FAD7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207965" y="4859700"/>
              <a:ext cx="282994" cy="29494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6C88BEA-708D-4690-8F17-E7677FFE91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40845" y="4843314"/>
              <a:ext cx="314438" cy="32771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CAC43BC-AA5D-48F6-8BA1-D6DB163EFB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87027" y="4826929"/>
              <a:ext cx="345882" cy="36048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✓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42571DD-DBA3-413F-81F2-42B6247C71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22703" y="4777772"/>
              <a:ext cx="377326" cy="39325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D88BA75-1DD5-D744-8606-6E0A6A41A0A7}"/>
              </a:ext>
            </a:extLst>
          </p:cNvPr>
          <p:cNvGrpSpPr/>
          <p:nvPr/>
        </p:nvGrpSpPr>
        <p:grpSpPr>
          <a:xfrm>
            <a:off x="8168697" y="2839189"/>
            <a:ext cx="2411935" cy="1126967"/>
            <a:chOff x="8168697" y="2839189"/>
            <a:chExt cx="2411935" cy="1126967"/>
          </a:xfrm>
        </p:grpSpPr>
        <p:sp>
          <p:nvSpPr>
            <p:cNvPr id="69" name="Sun 68">
              <a:extLst>
                <a:ext uri="{FF2B5EF4-FFF2-40B4-BE49-F238E27FC236}">
                  <a16:creationId xmlns:a16="http://schemas.microsoft.com/office/drawing/2014/main" id="{34313957-AED6-1B44-826C-0A6AD1B7EA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79829" y="2839189"/>
              <a:ext cx="499402" cy="504000"/>
            </a:xfrm>
            <a:prstGeom prst="sun">
              <a:avLst/>
            </a:prstGeom>
            <a:gradFill>
              <a:gsLst>
                <a:gs pos="0">
                  <a:schemeClr val="accent6"/>
                </a:gs>
                <a:gs pos="92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D79582A-1174-44BB-9991-3D40D036BAED}"/>
                </a:ext>
              </a:extLst>
            </p:cNvPr>
            <p:cNvSpPr/>
            <p:nvPr/>
          </p:nvSpPr>
          <p:spPr>
            <a:xfrm>
              <a:off x="10204770" y="2932092"/>
              <a:ext cx="271655" cy="29791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E1A120A-06F7-49E7-8965-ED090218DD9D}"/>
                </a:ext>
              </a:extLst>
            </p:cNvPr>
            <p:cNvSpPr/>
            <p:nvPr/>
          </p:nvSpPr>
          <p:spPr>
            <a:xfrm>
              <a:off x="9313585" y="3059773"/>
              <a:ext cx="155230" cy="17023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95F958C-644A-4F69-82C9-AA1D8E0AB6BE}"/>
                </a:ext>
              </a:extLst>
            </p:cNvPr>
            <p:cNvSpPr/>
            <p:nvPr/>
          </p:nvSpPr>
          <p:spPr>
            <a:xfrm>
              <a:off x="8228358" y="2889534"/>
              <a:ext cx="310462" cy="34047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6FDF828-5ADE-4D9A-8B6E-526EBFC9BF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09779" y="2974651"/>
              <a:ext cx="233067" cy="2556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2647D2F-C5FD-425F-952E-47B17D5D2BC0}"/>
                </a:ext>
              </a:extLst>
            </p:cNvPr>
            <p:cNvSpPr/>
            <p:nvPr/>
          </p:nvSpPr>
          <p:spPr>
            <a:xfrm>
              <a:off x="9739774" y="3017212"/>
              <a:ext cx="194039" cy="21279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D36EF98-FC6F-4D0D-84A9-16C21F35AB2C}"/>
                </a:ext>
              </a:extLst>
            </p:cNvPr>
            <p:cNvSpPr/>
            <p:nvPr/>
          </p:nvSpPr>
          <p:spPr>
            <a:xfrm>
              <a:off x="9180825" y="3613022"/>
              <a:ext cx="310462" cy="34047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5C09829-9947-4D80-BE86-B2BAAF4D8F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68697" y="3570460"/>
              <a:ext cx="349271" cy="38303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73C24A1-BCA8-4C87-8C8F-AA61CA4A70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92552" y="3527900"/>
              <a:ext cx="388080" cy="42559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✓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AA9BB36-7EC0-4CF3-9B2C-243770EC0A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28674" y="3485340"/>
              <a:ext cx="426888" cy="46815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6861CA2-421E-4CFB-90A1-C8C7A0526A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8916" y="3455437"/>
              <a:ext cx="465696" cy="51071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4177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C4B028-8617-4C33-93B8-C254B9D97B22}"/>
              </a:ext>
            </a:extLst>
          </p:cNvPr>
          <p:cNvSpPr/>
          <p:nvPr/>
        </p:nvSpPr>
        <p:spPr>
          <a:xfrm>
            <a:off x="609600" y="-27353"/>
            <a:ext cx="11321143" cy="1138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42340" algn="ctr">
              <a:lnSpc>
                <a:spcPct val="200000"/>
              </a:lnSpc>
              <a:spcAft>
                <a:spcPts val="800"/>
              </a:spcAft>
            </a:pPr>
            <a:r>
              <a:rPr lang="en-US" sz="4000" dirty="0">
                <a:latin typeface="Futura Std Book" panose="020B0502020204020303" pitchFamily="34" charset="0"/>
              </a:rPr>
              <a:t>Task examples: ordinal identification</a:t>
            </a:r>
            <a:endParaRPr lang="en-US" sz="4000" dirty="0">
              <a:solidFill>
                <a:srgbClr val="000000"/>
              </a:solidFill>
              <a:latin typeface="Futura Std Book" panose="020B0502020204020303" pitchFamily="34" charset="0"/>
              <a:ea typeface="PMingLiU" panose="02020500000000000000" pitchFamily="18" charset="-12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ABCE95-164E-4AD4-9D5F-026356B22769}"/>
              </a:ext>
            </a:extLst>
          </p:cNvPr>
          <p:cNvSpPr txBox="1"/>
          <p:nvPr/>
        </p:nvSpPr>
        <p:spPr>
          <a:xfrm>
            <a:off x="8488017" y="6246939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B3A0AE-8ECE-4082-8294-22539381EC65}"/>
              </a:ext>
            </a:extLst>
          </p:cNvPr>
          <p:cNvSpPr/>
          <p:nvPr/>
        </p:nvSpPr>
        <p:spPr>
          <a:xfrm>
            <a:off x="588072" y="1175491"/>
            <a:ext cx="704530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Futura Std Book" panose="020B0502020204020303" pitchFamily="34" charset="0"/>
              </a:rPr>
              <a:t>Match-to-Sample</a:t>
            </a:r>
          </a:p>
          <a:p>
            <a:pPr lvl="2"/>
            <a:r>
              <a:rPr lang="en-US" sz="2600" dirty="0">
                <a:latin typeface="Futura Std Book" panose="020B0502020204020303" pitchFamily="34" charset="0"/>
              </a:rPr>
              <a:t>Learn to touch the stimulus corresponding to the target relation flashing in the upper row, e.g.,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select 2</a:t>
            </a:r>
            <a:r>
              <a:rPr lang="en-US" sz="2400" baseline="30000" dirty="0">
                <a:latin typeface="Futura Std Book" panose="020B0502020204020303" pitchFamily="34" charset="0"/>
              </a:rPr>
              <a:t>nd</a:t>
            </a:r>
            <a:r>
              <a:rPr lang="en-US" sz="2400" dirty="0">
                <a:latin typeface="Futura Std Book" panose="020B0502020204020303" pitchFamily="34" charset="0"/>
              </a:rPr>
              <a:t> biggest shape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Select middle-sized shape </a:t>
            </a:r>
          </a:p>
          <a:p>
            <a:pPr lvl="3"/>
            <a:endParaRPr lang="en-US" sz="2400" dirty="0">
              <a:latin typeface="Futura Std Book" panose="020B05020202040203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b="1" dirty="0">
                <a:latin typeface="Futura Std Book" panose="020B0502020204020303" pitchFamily="34" charset="0"/>
              </a:rPr>
              <a:t>Color Conditional</a:t>
            </a:r>
          </a:p>
          <a:p>
            <a:pPr lvl="2"/>
            <a:r>
              <a:rPr lang="en-US" sz="2600" dirty="0">
                <a:latin typeface="Futura Std Book" panose="020B0502020204020303" pitchFamily="34" charset="0"/>
              </a:rPr>
              <a:t>Learn to touch the size relation contingent on color, e.g.,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when blue shapes, select 2</a:t>
            </a:r>
            <a:r>
              <a:rPr lang="en-US" sz="2400" baseline="30000" dirty="0">
                <a:latin typeface="Futura Std Book" panose="020B0502020204020303" pitchFamily="34" charset="0"/>
              </a:rPr>
              <a:t>nd</a:t>
            </a:r>
            <a:r>
              <a:rPr lang="en-US" sz="2400" dirty="0">
                <a:latin typeface="Futura Std Book" panose="020B0502020204020303" pitchFamily="34" charset="0"/>
              </a:rPr>
              <a:t> biggest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Futura Std Book" panose="020B0502020204020303" pitchFamily="34" charset="0"/>
              </a:rPr>
              <a:t>when yellow shapes, select 2</a:t>
            </a:r>
            <a:r>
              <a:rPr lang="en-US" sz="2400" baseline="30000" dirty="0">
                <a:latin typeface="Futura Std Book" panose="020B0502020204020303" pitchFamily="34" charset="0"/>
              </a:rPr>
              <a:t>nd</a:t>
            </a:r>
            <a:r>
              <a:rPr lang="en-US" sz="2400" dirty="0">
                <a:latin typeface="Futura Std Book" panose="020B0502020204020303" pitchFamily="34" charset="0"/>
              </a:rPr>
              <a:t> smallest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291D201-D7FB-42E8-B012-F4C08D51FFA1}"/>
              </a:ext>
            </a:extLst>
          </p:cNvPr>
          <p:cNvGrpSpPr/>
          <p:nvPr/>
        </p:nvGrpSpPr>
        <p:grpSpPr>
          <a:xfrm>
            <a:off x="8125844" y="1374041"/>
            <a:ext cx="2466297" cy="1142643"/>
            <a:chOff x="7487027" y="4280171"/>
            <a:chExt cx="2003932" cy="907240"/>
          </a:xfrm>
        </p:grpSpPr>
        <p:sp>
          <p:nvSpPr>
            <p:cNvPr id="48" name="Sun 47">
              <a:extLst>
                <a:ext uri="{FF2B5EF4-FFF2-40B4-BE49-F238E27FC236}">
                  <a16:creationId xmlns:a16="http://schemas.microsoft.com/office/drawing/2014/main" id="{7EFCAF12-13D7-46EC-8359-A8745889436A}"/>
                </a:ext>
              </a:extLst>
            </p:cNvPr>
            <p:cNvSpPr/>
            <p:nvPr/>
          </p:nvSpPr>
          <p:spPr>
            <a:xfrm>
              <a:off x="8641236" y="4280171"/>
              <a:ext cx="448318" cy="442120"/>
            </a:xfrm>
            <a:prstGeom prst="sun">
              <a:avLst/>
            </a:prstGeom>
            <a:gradFill>
              <a:gsLst>
                <a:gs pos="0">
                  <a:schemeClr val="accent6"/>
                </a:gs>
                <a:gs pos="92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738B528-0A04-4CCC-8734-F075E54CC3C0}"/>
                </a:ext>
              </a:extLst>
            </p:cNvPr>
            <p:cNvSpPr/>
            <p:nvPr/>
          </p:nvSpPr>
          <p:spPr>
            <a:xfrm>
              <a:off x="8755579" y="4384052"/>
              <a:ext cx="220106" cy="22939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2BAAD29-9419-4FAA-A321-59A3D3967D3B}"/>
                </a:ext>
              </a:extLst>
            </p:cNvPr>
            <p:cNvSpPr/>
            <p:nvPr/>
          </p:nvSpPr>
          <p:spPr>
            <a:xfrm>
              <a:off x="7976584" y="4482366"/>
              <a:ext cx="125774" cy="131083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9DD5FFB-433E-4541-8ED1-8D922AE4020D}"/>
                </a:ext>
              </a:extLst>
            </p:cNvPr>
            <p:cNvSpPr/>
            <p:nvPr/>
          </p:nvSpPr>
          <p:spPr>
            <a:xfrm>
              <a:off x="9207965" y="4351281"/>
              <a:ext cx="251549" cy="26216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C156F2C-D9B0-4C8C-9AAA-AE05C56AF4EF}"/>
                </a:ext>
              </a:extLst>
            </p:cNvPr>
            <p:cNvSpPr/>
            <p:nvPr/>
          </p:nvSpPr>
          <p:spPr>
            <a:xfrm>
              <a:off x="8334637" y="4416823"/>
              <a:ext cx="188662" cy="19662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34D3E5D-30D6-4DCB-BFBC-D0D29D9702AE}"/>
                </a:ext>
              </a:extLst>
            </p:cNvPr>
            <p:cNvSpPr/>
            <p:nvPr/>
          </p:nvSpPr>
          <p:spPr>
            <a:xfrm>
              <a:off x="7587086" y="4449594"/>
              <a:ext cx="157218" cy="1638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081A642-471F-4263-B9FC-8A9A4A24D833}"/>
                </a:ext>
              </a:extLst>
            </p:cNvPr>
            <p:cNvSpPr/>
            <p:nvPr/>
          </p:nvSpPr>
          <p:spPr>
            <a:xfrm>
              <a:off x="8363218" y="4908858"/>
              <a:ext cx="251549" cy="26216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3F77709-64A4-43C1-B78C-BCE2E2FAD7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207965" y="4859700"/>
              <a:ext cx="282994" cy="29494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6C88BEA-708D-4690-8F17-E7677FFE91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40845" y="4843314"/>
              <a:ext cx="314438" cy="32771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CAC43BC-AA5D-48F6-8BA1-D6DB163EFB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87027" y="4826929"/>
              <a:ext cx="345882" cy="36048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✓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42571DD-DBA3-413F-81F2-42B6247C71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22703" y="4777772"/>
              <a:ext cx="377326" cy="39325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D88BA75-1DD5-D744-8606-6E0A6A41A0A7}"/>
              </a:ext>
            </a:extLst>
          </p:cNvPr>
          <p:cNvGrpSpPr/>
          <p:nvPr/>
        </p:nvGrpSpPr>
        <p:grpSpPr>
          <a:xfrm>
            <a:off x="8168697" y="2839189"/>
            <a:ext cx="2411935" cy="1126967"/>
            <a:chOff x="8168697" y="2839189"/>
            <a:chExt cx="2411935" cy="1126967"/>
          </a:xfrm>
        </p:grpSpPr>
        <p:sp>
          <p:nvSpPr>
            <p:cNvPr id="69" name="Sun 68">
              <a:extLst>
                <a:ext uri="{FF2B5EF4-FFF2-40B4-BE49-F238E27FC236}">
                  <a16:creationId xmlns:a16="http://schemas.microsoft.com/office/drawing/2014/main" id="{34313957-AED6-1B44-826C-0A6AD1B7EA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79829" y="2839189"/>
              <a:ext cx="499402" cy="504000"/>
            </a:xfrm>
            <a:prstGeom prst="sun">
              <a:avLst/>
            </a:prstGeom>
            <a:gradFill>
              <a:gsLst>
                <a:gs pos="0">
                  <a:schemeClr val="accent6"/>
                </a:gs>
                <a:gs pos="92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D79582A-1174-44BB-9991-3D40D036BAED}"/>
                </a:ext>
              </a:extLst>
            </p:cNvPr>
            <p:cNvSpPr/>
            <p:nvPr/>
          </p:nvSpPr>
          <p:spPr>
            <a:xfrm>
              <a:off x="10204770" y="2932092"/>
              <a:ext cx="271655" cy="29791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E1A120A-06F7-49E7-8965-ED090218DD9D}"/>
                </a:ext>
              </a:extLst>
            </p:cNvPr>
            <p:cNvSpPr/>
            <p:nvPr/>
          </p:nvSpPr>
          <p:spPr>
            <a:xfrm>
              <a:off x="9313585" y="3059773"/>
              <a:ext cx="155230" cy="17023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95F958C-644A-4F69-82C9-AA1D8E0AB6BE}"/>
                </a:ext>
              </a:extLst>
            </p:cNvPr>
            <p:cNvSpPr/>
            <p:nvPr/>
          </p:nvSpPr>
          <p:spPr>
            <a:xfrm>
              <a:off x="8228358" y="2889534"/>
              <a:ext cx="310462" cy="34047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6FDF828-5ADE-4D9A-8B6E-526EBFC9BF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09779" y="2974651"/>
              <a:ext cx="233067" cy="2556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2647D2F-C5FD-425F-952E-47B17D5D2BC0}"/>
                </a:ext>
              </a:extLst>
            </p:cNvPr>
            <p:cNvSpPr/>
            <p:nvPr/>
          </p:nvSpPr>
          <p:spPr>
            <a:xfrm>
              <a:off x="9739774" y="3017212"/>
              <a:ext cx="194039" cy="21279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D36EF98-FC6F-4D0D-84A9-16C21F35AB2C}"/>
                </a:ext>
              </a:extLst>
            </p:cNvPr>
            <p:cNvSpPr/>
            <p:nvPr/>
          </p:nvSpPr>
          <p:spPr>
            <a:xfrm>
              <a:off x="9180825" y="3613022"/>
              <a:ext cx="310462" cy="34047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5C09829-9947-4D80-BE86-B2BAAF4D8F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68697" y="3570460"/>
              <a:ext cx="349271" cy="38303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73C24A1-BCA8-4C87-8C8F-AA61CA4A70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92552" y="3527900"/>
              <a:ext cx="388080" cy="42559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✓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AA9BB36-7EC0-4CF3-9B2C-243770EC0A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28674" y="3485340"/>
              <a:ext cx="426888" cy="46815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6861CA2-421E-4CFB-90A1-C8C7A0526A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8916" y="3455437"/>
              <a:ext cx="465696" cy="51071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2C38154-0563-5C45-B92D-EE08A77A9EBF}"/>
              </a:ext>
            </a:extLst>
          </p:cNvPr>
          <p:cNvGrpSpPr/>
          <p:nvPr/>
        </p:nvGrpSpPr>
        <p:grpSpPr>
          <a:xfrm>
            <a:off x="8224543" y="4743592"/>
            <a:ext cx="2221010" cy="402712"/>
            <a:chOff x="8224543" y="4743592"/>
            <a:chExt cx="2221010" cy="402712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48F28D4-FEEB-433F-A184-EF71E0231514}"/>
                </a:ext>
              </a:extLst>
            </p:cNvPr>
            <p:cNvSpPr/>
            <p:nvPr/>
          </p:nvSpPr>
          <p:spPr>
            <a:xfrm>
              <a:off x="10192552" y="4842184"/>
              <a:ext cx="253001" cy="26290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406B77C0-E744-4FE6-A77F-2BA570EE749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21227" y="4820666"/>
              <a:ext cx="284627" cy="29577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FA5A24B-A0F8-4F20-B530-3EDB122A3D7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243088" y="4792886"/>
              <a:ext cx="316252" cy="32863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B44D764-A757-4E55-9120-96F33843AF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62854" y="4743592"/>
              <a:ext cx="347878" cy="36149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✓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17DE27C-C438-4991-B76D-1ED9E021841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224543" y="4751942"/>
              <a:ext cx="379503" cy="39436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91E8D1F-79A7-F148-8426-C10E51A39439}"/>
              </a:ext>
            </a:extLst>
          </p:cNvPr>
          <p:cNvGrpSpPr/>
          <p:nvPr/>
        </p:nvGrpSpPr>
        <p:grpSpPr>
          <a:xfrm>
            <a:off x="8233979" y="5521871"/>
            <a:ext cx="2221010" cy="402712"/>
            <a:chOff x="8233979" y="5521871"/>
            <a:chExt cx="2221010" cy="402712"/>
          </a:xfrm>
          <a:solidFill>
            <a:schemeClr val="accent4"/>
          </a:solidFill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ED6997C9-6848-4471-96B7-29FF1B00C8F1}"/>
                </a:ext>
              </a:extLst>
            </p:cNvPr>
            <p:cNvSpPr/>
            <p:nvPr/>
          </p:nvSpPr>
          <p:spPr>
            <a:xfrm>
              <a:off x="10201988" y="5620463"/>
              <a:ext cx="253001" cy="262906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4F8841A9-E286-440A-844E-E8B8F4E0153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30663" y="5598945"/>
              <a:ext cx="284627" cy="295772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bg1"/>
                  </a:solidFill>
                </a:rPr>
                <a:t>✓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41ED970C-E852-47B8-BD20-CB0DAA6B032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252524" y="5571165"/>
              <a:ext cx="316252" cy="328635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DD7574F0-395E-420E-ACFD-218616AD68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72290" y="5521871"/>
              <a:ext cx="347878" cy="361498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BF89485-B64B-449D-8942-2231A3BD0F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233979" y="5530221"/>
              <a:ext cx="379503" cy="394362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85893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B2D87-7EF0-534A-A852-1982D457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Summary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E5237-ADF8-E542-B1C3-308E043C8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5-year-olds could be trained to seriate but were very affected by set size</a:t>
            </a:r>
          </a:p>
          <a:p>
            <a:pPr marL="514350" indent="-514350">
              <a:buAutoNum type="arabicPeriod"/>
            </a:pP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5-year-olds showed much greater difficulty on the ordinal size tasks, some failing altogether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AutoNum type="arabicPeriod"/>
            </a:pP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7-year-olds were nearly error-free on both tasks and were not affected by the number of items</a:t>
            </a:r>
          </a:p>
          <a:p>
            <a:pPr marL="514350" indent="-514350">
              <a:buAutoNum type="arabicPeriod"/>
            </a:pP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AutoNum type="arabicPeriod"/>
            </a:pP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Working memory correlated with seriation success</a:t>
            </a:r>
          </a:p>
          <a:p>
            <a:pPr marL="514350" indent="-514350">
              <a:buAutoNum type="arabicPeriod"/>
            </a:pP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BC6DC6-C8B0-2542-B299-B5AFA8EAD604}"/>
              </a:ext>
            </a:extLst>
          </p:cNvPr>
          <p:cNvSpPr/>
          <p:nvPr/>
        </p:nvSpPr>
        <p:spPr>
          <a:xfrm>
            <a:off x="7926537" y="6176963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2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763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B2D87-7EF0-534A-A852-1982D457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Conclusions and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E5237-ADF8-E542-B1C3-308E043C8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Size seriation is a more fundamental ability than ordinal size identification</a:t>
            </a:r>
          </a:p>
          <a:p>
            <a:pPr marL="514350" indent="-514350">
              <a:buAutoNum type="arabicPeriod"/>
            </a:pPr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AutoNum type="arabicPeriod"/>
            </a:pPr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The ability to seriate spontaneously seems to be causal to the ability identify ordinal sizes</a:t>
            </a:r>
          </a:p>
          <a:p>
            <a:pPr marL="514350" indent="-514350">
              <a:buAutoNum type="arabicPeriod"/>
            </a:pPr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AutoNum type="arabicPeriod"/>
            </a:pPr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Working memory is implicated in the emergence of both abilities</a:t>
            </a:r>
          </a:p>
          <a:p>
            <a:pPr marL="514350" indent="-514350">
              <a:buAutoNum type="arabicPeriod"/>
            </a:pPr>
            <a:endParaRPr lang="en-US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dirty="0">
                <a:latin typeface="Futura Medium" panose="020B0602020204020303" pitchFamily="34" charset="-79"/>
                <a:cs typeface="Futura Medium" panose="020B0602020204020303" pitchFamily="34" charset="-79"/>
              </a:rPr>
              <a:t>A qualitatively new skill appears to emerge from trial and error seriation learning </a:t>
            </a:r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765659-B320-3040-9CFA-814997670189}"/>
              </a:ext>
            </a:extLst>
          </p:cNvPr>
          <p:cNvSpPr/>
          <p:nvPr/>
        </p:nvSpPr>
        <p:spPr>
          <a:xfrm>
            <a:off x="7716675" y="6123543"/>
            <a:ext cx="3084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utura Std Book" panose="020B0502020204020303" pitchFamily="34" charset="0"/>
                <a:hlinkClick r:id="rId2"/>
              </a:rPr>
              <a:t>monographmatters.srcd.org</a:t>
            </a:r>
            <a:endParaRPr lang="en-US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07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B2D87-7EF0-534A-A852-1982D457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Testing the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E5237-ADF8-E542-B1C3-308E043C8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3967"/>
            <a:ext cx="10515600" cy="4918908"/>
          </a:xfrm>
        </p:spPr>
        <p:txBody>
          <a:bodyPr>
            <a:normAutofit/>
          </a:bodyPr>
          <a:lstStyle/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To test the implications, we needed to </a:t>
            </a:r>
            <a:r>
              <a:rPr lang="en-US" sz="2600" dirty="0">
                <a:solidFill>
                  <a:srgbClr val="FF00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simulate</a:t>
            </a: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 the moment-to-moment discoveries of a trial and error learner</a:t>
            </a:r>
          </a:p>
          <a:p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needed to </a:t>
            </a:r>
            <a:r>
              <a:rPr lang="en-US" sz="2600" dirty="0">
                <a:solidFill>
                  <a:srgbClr val="FF00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introduce</a:t>
            </a: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 variables representing working memory </a:t>
            </a:r>
          </a:p>
          <a:p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needed to see if the simulation </a:t>
            </a:r>
            <a:r>
              <a:rPr lang="en-US" sz="2600" dirty="0">
                <a:solidFill>
                  <a:srgbClr val="FF00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matched</a:t>
            </a: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 the error profiles actually obtained</a:t>
            </a:r>
          </a:p>
          <a:p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  <a:p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We needed to formally specify what </a:t>
            </a:r>
            <a:r>
              <a:rPr lang="en-US" sz="2600" dirty="0">
                <a:solidFill>
                  <a:srgbClr val="FF00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emergent new knowledge </a:t>
            </a:r>
            <a:r>
              <a:rPr lang="en-US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arises - see “</a:t>
            </a:r>
            <a:r>
              <a:rPr lang="en-GB" sz="2600" dirty="0">
                <a:latin typeface="Futura Medium" panose="020B0602020204020303" pitchFamily="34" charset="-79"/>
                <a:cs typeface="Futura Medium" panose="020B0602020204020303" pitchFamily="34" charset="-79"/>
              </a:rPr>
              <a:t>Modelling the emergence of size sequencing skills” available on</a:t>
            </a:r>
            <a:endParaRPr lang="en-US" sz="2600" dirty="0"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71C05-76FF-4C6A-B783-287F85A3E0CB}"/>
              </a:ext>
            </a:extLst>
          </p:cNvPr>
          <p:cNvSpPr/>
          <p:nvPr/>
        </p:nvSpPr>
        <p:spPr>
          <a:xfrm>
            <a:off x="1543475" y="5851009"/>
            <a:ext cx="473719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latin typeface="Futura Std Book" panose="020B0502020204020303" pitchFamily="34" charset="0"/>
                <a:hlinkClick r:id="rId3"/>
              </a:rPr>
              <a:t>monographmatters.srcd.org</a:t>
            </a:r>
            <a:endParaRPr lang="en-US" sz="2600" dirty="0">
              <a:latin typeface="Futura Std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08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726</Words>
  <Application>Microsoft Office PowerPoint</Application>
  <PresentationFormat>Widescreen</PresentationFormat>
  <Paragraphs>158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Futura Medium</vt:lpstr>
      <vt:lpstr>Futura Std Book</vt:lpstr>
      <vt:lpstr>Tahoma</vt:lpstr>
      <vt:lpstr>Office Theme</vt:lpstr>
      <vt:lpstr>The emergence of size seriation ability:  A developmental issue</vt:lpstr>
      <vt:lpstr>PowerPoint Presentation</vt:lpstr>
      <vt:lpstr>What is size seriation?</vt:lpstr>
      <vt:lpstr>PowerPoint Presentation</vt:lpstr>
      <vt:lpstr>PowerPoint Presentation</vt:lpstr>
      <vt:lpstr>The heart of the problem</vt:lpstr>
      <vt:lpstr>PowerPoint Presentation</vt:lpstr>
      <vt:lpstr>Method</vt:lpstr>
      <vt:lpstr>Task examples: sequencing</vt:lpstr>
      <vt:lpstr>PowerPoint Presentation</vt:lpstr>
      <vt:lpstr>PowerPoint Presentation</vt:lpstr>
      <vt:lpstr>Summary findings</vt:lpstr>
      <vt:lpstr>Conclusions and implications</vt:lpstr>
      <vt:lpstr>Testing the implications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2019-11-05T13:06:59Z</dcterms:created>
  <dcterms:modified xsi:type="dcterms:W3CDTF">2019-11-05T18:12:17Z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