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handoutMasterIdLst>
    <p:handoutMasterId r:id="rId31"/>
  </p:handoutMasterIdLst>
  <p:sldIdLst>
    <p:sldId id="325" r:id="rId2"/>
    <p:sldId id="291" r:id="rId3"/>
    <p:sldId id="331" r:id="rId4"/>
    <p:sldId id="313" r:id="rId5"/>
    <p:sldId id="297" r:id="rId6"/>
    <p:sldId id="299" r:id="rId7"/>
    <p:sldId id="309" r:id="rId8"/>
    <p:sldId id="300" r:id="rId9"/>
    <p:sldId id="315" r:id="rId10"/>
    <p:sldId id="307" r:id="rId11"/>
    <p:sldId id="326" r:id="rId12"/>
    <p:sldId id="304" r:id="rId13"/>
    <p:sldId id="319" r:id="rId14"/>
    <p:sldId id="308" r:id="rId15"/>
    <p:sldId id="314" r:id="rId16"/>
    <p:sldId id="306" r:id="rId17"/>
    <p:sldId id="301" r:id="rId18"/>
    <p:sldId id="303" r:id="rId19"/>
    <p:sldId id="317" r:id="rId20"/>
    <p:sldId id="318" r:id="rId21"/>
    <p:sldId id="321" r:id="rId22"/>
    <p:sldId id="302" r:id="rId23"/>
    <p:sldId id="305" r:id="rId24"/>
    <p:sldId id="324" r:id="rId25"/>
    <p:sldId id="322" r:id="rId26"/>
    <p:sldId id="323" r:id="rId27"/>
    <p:sldId id="312" r:id="rId28"/>
    <p:sldId id="33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le Farran" initials="DF" lastIdx="4" clrIdx="0"/>
  <p:cmAuthor id="1" name="Nesbitt, Kimberly" initials="NK" lastIdx="1" clrIdx="1">
    <p:extLst>
      <p:ext uri="{19B8F6BF-5375-455C-9EA6-DF929625EA0E}">
        <p15:presenceInfo xmlns:p15="http://schemas.microsoft.com/office/powerpoint/2012/main" userId="S::ktn1002@unh.edu::c29a85d0-16e0-4ded-9d73-c8ccdb89e41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AE"/>
    <a:srgbClr val="EA222D"/>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6D7F26-B58A-4B86-A116-0FAF10F058C1}" v="100" dt="2021-02-07T23:43:14.823"/>
    <p1510:client id="{C0E96FD7-8616-409F-AA74-C82C527FE7D3}" v="3" dt="2021-02-08T00:01:28.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74700" autoAdjust="0"/>
  </p:normalViewPr>
  <p:slideViewPr>
    <p:cSldViewPr snapToObjects="1">
      <p:cViewPr varScale="1">
        <p:scale>
          <a:sx n="28" d="100"/>
          <a:sy n="28" d="100"/>
        </p:scale>
        <p:origin x="1260" y="36"/>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notesViewPr>
    <p:cSldViewPr snapToObjects="1">
      <p:cViewPr varScale="1">
        <p:scale>
          <a:sx n="59" d="100"/>
          <a:sy n="59" d="100"/>
        </p:scale>
        <p:origin x="299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2/9/2021</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2/9/2021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2718185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social, educational, and psychological sciences, we often seek to answer questions of causation. We want to be able to attempt to establish cause and effect relationships. To begin to know if one construct or variable can have a causal effect on another, we must use an experimental approach in an attempt to reduce extraneous biases by controlling the conditions under which a hypothesis can be tested. Experimental designs permit us to test the effect of an intervention by comparing a group exposed to the intervention to a control group not exposed to the intervention. If conducted with efficacy, experiments can allow us to compare the outcomes of the individuals in the intervention group to the control group to know if the intervention had the hypothesized effects. If conducted with efficacy, experiments allow to potentially understand the effectiveness of an intervention.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goal of this presentation is to provide a high-level overview of one particular type of experimental design, the randomized </a:t>
            </a:r>
            <a:r>
              <a:rPr lang="en-US" dirty="0"/>
              <a:t>controlled </a:t>
            </a:r>
            <a:r>
              <a:rPr lang="en-US" sz="1200" kern="1200" dirty="0">
                <a:solidFill>
                  <a:schemeClr val="tx1"/>
                </a:solidFill>
                <a:effectLst/>
                <a:latin typeface="+mn-lt"/>
                <a:ea typeface="+mn-ea"/>
                <a:cs typeface="+mn-cs"/>
              </a:rPr>
              <a:t>trial (or RCT for short), with a particular focus on RCTs conducted in natural or field-based settings. This targeted focus on field-based settings as evaluation of intervention effects often cannot be undertaken in a controlled laboratory and must occur in the authentic setting in which the intervention is intended to be delivered.</a:t>
            </a:r>
            <a:r>
              <a:rPr lang="en-US" dirty="0"/>
              <a:t> </a:t>
            </a:r>
            <a:endParaRPr lang="en-US" sz="1200" kern="1200" dirty="0">
              <a:solidFill>
                <a:schemeClr val="tx1"/>
              </a:solidFill>
              <a:effectLst/>
              <a:latin typeface="+mn-lt"/>
              <a:cs typeface="Calibri"/>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presentation is a companion to issue 86(1) of Monographs of the Society for Research in Child Development that provides a detailed account of a large-scale, multi-site, longitudinal field-based RCT to examine the effects of a prekindergarten curriculum. The Monograph can serve as an illustrative application of the concepts highlighted in this presentation.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1095239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401828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677928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Considered the “gold standard” for evaluating the effectiveness of an intervention.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Because the groups are randomly assigned to a treatment/intervention condition/group or a control group, they do not differ in any systematic way that might explain the difference in outcomes.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process of randomly assigning a large number of individuals or groups of individuals to either an intervention group or a control group allows for a high degree of confidence, that there are no systematic differences between the groups, except one, the intervention group participates in the intervention, and the control group does not. Randomization controls for the effects of all (observable or non-observable, known or unknown) characteristics and makes groups on the average equivalent.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with any research study, all conclusions are contingent on the fact that the RCT is properly carried out. It is the goal of this presentation to provide some guidelines to help with the effective completion of an RCT. </a:t>
            </a:r>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2207866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RCTs are one approach to answering a research question. As with all methodologies, one must consider the questions to be addressed and select the appropriate methodology.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Many researchers may not have the operational capacity or sample size to justify participation in such a study.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Accurately capturing the impact of a particular intervention using a well-conducted RCT does not ensure that the findings are generalizable to other people or settings.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These issues are compounded by the fact that RCTs might yield null effects. Much time and expense might be dedicated to the effort and clear conclusions about the effectiveness of intervention might not be yielded. </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1237970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understand the impacts of an intervention, it is important to evaluate the intervention in the context that the intervention will be delivered. It can be the case that an intervention will demonstrate effectiveness under the control conditions of a laboratory under the deliberate eye of the research team, yet when implemented in the field by practitioners similar effects are not seen. Potential reasons for why effects do not transfer from the laboratory to the real world are numerous as with all research context matters (e.g., timing, location, population). As such, it is important to consider evaluating an intervention in the authentic setting in which the intervention is intended to be delivered.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Implementation in the real world inherently brings about a lack of experimental control and unique challenges. The specific challenges one will face will be dependent on the work being undertaken (e.g., focus of the intervention, the population to be engaged, the location of the work) and not possible to capture in this presentation. Instead, it is important to stress the importance of developing committed partnerships with relevant stakeholders of the work to proactively address these challenges.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 partnership approach to research is essential. Depending on the intervention and study, this can include community members, organizational representatives, and researchers in the research process, with all partners contributing expertise. </a:t>
            </a:r>
            <a:r>
              <a:rPr lang="en-US" sz="1200" i="1" kern="1200" dirty="0">
                <a:solidFill>
                  <a:schemeClr val="tx1"/>
                </a:solidFill>
                <a:effectLst/>
                <a:latin typeface="+mn-lt"/>
                <a:ea typeface="+mn-ea"/>
                <a:cs typeface="+mn-cs"/>
              </a:rPr>
              <a:t>Community</a:t>
            </a:r>
            <a:r>
              <a:rPr lang="en-US" sz="1200" kern="1200" dirty="0">
                <a:solidFill>
                  <a:schemeClr val="tx1"/>
                </a:solidFill>
                <a:effectLst/>
                <a:latin typeface="+mn-lt"/>
                <a:ea typeface="+mn-ea"/>
                <a:cs typeface="+mn-cs"/>
              </a:rPr>
              <a:t> is a general term to represent a community of individuals with a common problem or issue or a community of individuals with a common interest or goal.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For example, for the evaluation of educational interventions, trust, and relationships with stakeholders such as teachers, principals, superintendents, school board members, students, and their families. It could also include a necessity to develop a committed partnership of the developers of the intervention under investigation.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414698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support the effective implementation of an RCT, a researcher must consider an array of factors. The goal of the rest of this presentation is to highlight key considerations regarding the theoretical rationale for the intervention as well as methodological and statistical procedures. Note that this presentation is not an exhaustive summary of all considerations nor does it allow for a deep dive into the nuances of the elements highlighted. A list of supplemental readings is provided at the end of the presentation.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Each of three listed elements will be covered in turn in this presentation. </a:t>
            </a:r>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3197694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68639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Theory of Change, you should indicate what is expected to happen in what order and why something is expected to be related to an outcome. It should describe how an intervention addresses the outcomes that you are targeting and why it should work. The theory helps articulate the confirmatory rather than exploratory nature of the work.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Also referred to as logic models or a logic framework.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plan is based on theoretical and empirical evidence supporting the expected effects of the intervention. It should capture the key practices of the intervention, including how the intervention will differ from the control condition.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theory of change should align with the RCT’s research plan and explicitly indicate what one is looking to explore, develop, validate, evaluate, or test.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782584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Here is an example of the theory of change for the monograph that accompanies this presentation.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 prekindergarten intervention was being examined in the monograph as such the target population is prekindergarten teachers and their students.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theory is that the elements of the intervention approach (the first box that focuses on specific elements of the intervention that should be implemented to fidelity) will impact how different the intervention classrooms will be from the control classrooms (the second box which lists general elements of the classroom). In turn, the elements of the intervention (box 1) and classroom elements (box 2) will impact the students’ executive function/self-regulation and academic outcomes, first at the end of prekindergarten and then at the end of kindergarten and grade 1.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Each element in the theory of change can be measure and tested quantitatively. Please note that the descriptions provided do not indicate the exact measures used to quantify each element. Refer to the monograph to see how each element was assessed and how the data was analyzed. </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1774308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data collection considerations should align with the theory of change.</a:t>
            </a:r>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41585675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study sample may include a variety of individuals. For example, in a study of an educational intervention, this might include students and teachers. Need to consider all individuals from whom data may be collected in order to evaluate the effects of the intervention.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There is not possible to go into all of the consideration needed when selecting an appropriate sample size. In general, the necessary sample size should be purposefully identified and supported by extant data. The sample size needed depends on the a priori expectation of the size of the effect that the researcher hypothesizes the intervention will have. The smaller the effect to be detected the larger the sample must be to detect significance. The complexity of estimating the required sample size is complicated in field studies when the intervention is occurring within nested structures (e.g., children within classrooms, within schools). A citation for a report is provided at the end of the presentation to provide guidance on calculating statistical power for complex multilevel designs.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Randomized </a:t>
            </a:r>
            <a:r>
              <a:rPr lang="en-US" dirty="0"/>
              <a:t>controlled</a:t>
            </a:r>
            <a:r>
              <a:rPr lang="en-US" sz="1200" kern="1200" dirty="0">
                <a:solidFill>
                  <a:schemeClr val="tx1"/>
                </a:solidFill>
                <a:effectLst/>
                <a:latin typeface="+mn-lt"/>
                <a:ea typeface="+mn-ea"/>
                <a:cs typeface="+mn-cs"/>
              </a:rPr>
              <a:t> trials that involve human subjects must ensure the ethical treatment of participants. The research protocol should be reviewed and approved by an independent ethics committee before starting the trial. Evaluation of risk and benefit to the participants and society, obtaining ethical approval, and informed consent is crucial. Before planning and conducting an RCT, it must be considered and evaluated whether it is ethical to use randomization to allocate participants to an intervention group.</a:t>
            </a:r>
            <a:endParaRPr lang="en-US" sz="1200" kern="1200" dirty="0">
              <a:solidFill>
                <a:schemeClr val="tx1"/>
              </a:solidFill>
              <a:effectLst/>
              <a:latin typeface="+mn-lt"/>
              <a:cs typeface="Calibri"/>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One issue that can arise that can be difficult to know its impact, is consent bias. If participants must provide consent to participate in the RCT, it is possible that one’s consented sample is not representative of the target population.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612736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vital feature of an RCT is randomization. All assumptions that we can make causal conclusions based on the findings depend on the appropriate randomization of participants into the intervention or control group.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In educational research, the control group often is often referred to as a business-as-usual control group as the control group still receives a traditional educational experience. As such for most education RCTs, the intervention is being compared to the effects of business-as-usual experiences. </a:t>
            </a:r>
          </a:p>
          <a:p>
            <a:pPr marL="171450" lvl="0" indent="-171450">
              <a:buFontTx/>
              <a:buChar char="-"/>
            </a:pPr>
            <a:r>
              <a:rPr lang="en-US" sz="1200" kern="1200" dirty="0">
                <a:solidFill>
                  <a:schemeClr val="tx1"/>
                </a:solidFill>
                <a:effectLst/>
                <a:latin typeface="+mn-lt"/>
                <a:ea typeface="+mn-ea"/>
                <a:cs typeface="+mn-cs"/>
              </a:rPr>
              <a:t>For example, suppose you want to estimate the impact of a new math curriculum compared to the school’s existing math curriculum. You would randomly assign a large number of third-grade students to either an intervention group (new curriculum) or the business-as-usual control group. </a:t>
            </a:r>
          </a:p>
          <a:p>
            <a:pPr marL="171450" lvl="0" indent="-171450">
              <a:buFontTx/>
              <a:buChar char="-"/>
            </a:pPr>
            <a:r>
              <a:rPr lang="en-US" sz="1200" kern="1200" dirty="0">
                <a:solidFill>
                  <a:schemeClr val="tx1"/>
                </a:solidFill>
                <a:effectLst/>
                <a:latin typeface="+mn-lt"/>
                <a:ea typeface="+mn-ea"/>
                <a:cs typeface="+mn-cs"/>
              </a:rPr>
              <a:t>It is important to know and provide a description of the control group in any reports. Knowing what the counterfactual looked like compared to the intervention is essential for the interpretation of study findings. </a:t>
            </a:r>
          </a:p>
          <a:p>
            <a:pPr lvl="0"/>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Random assignment is purposeful with an experimental process of randomization, using means which shall ensure that each individual will have an equal chance of being in the intervention or control conditions. It is not haphazard.  For example, the use of a random number generator. </a:t>
            </a:r>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1116110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 one design is best, it depends on the nature of the study sample and the characteristics of the settings. The important thing is that randomization is purposeful and the method is accounted for in analytic models appropriately (e.g., hierarchical modeling assigning to account for the level at which condition was assigned).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Designs vary with regards to power to detect effects as power is impacted by the level at which the intervention is assigned and the sampling model chosen for the study. Statistical power dictates assigning the lowest level possible, but the individual (or a lower level) level will not always be feasible or even theoretically desirable.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Depending on the intervention the individual can be different. It can refer to a student in a classroom or the classroom teacher. It can be a client at a clinic or the clinic social worker.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Examples of the different types of designs assuming one wants to evaluate the effect of a prekindergarten curriculum compared to business as usual practice. The study will occur in 20 schools (blocks). The curriculum is delivered to the whole classroom (c.f., only selected children from the classroom receive the intervention) and all children in the classroom get the curriculum. In this example, the teacher/classroom is the individual that the condition could be assigned. </a:t>
            </a:r>
          </a:p>
          <a:p>
            <a:pPr marL="171450" lvl="0" indent="-171450">
              <a:buFontTx/>
              <a:buChar char="-"/>
            </a:pPr>
            <a:r>
              <a:rPr lang="en-US" sz="1200" kern="1200" dirty="0">
                <a:solidFill>
                  <a:schemeClr val="tx1"/>
                </a:solidFill>
                <a:effectLst/>
                <a:latin typeface="+mn-lt"/>
                <a:ea typeface="+mn-ea"/>
                <a:cs typeface="+mn-cs"/>
              </a:rPr>
              <a:t>Completely Randomized: Teachers, regardless of their school, are randomly assigned to be in either the intervention or control condition. By chance this could mean that within a given school it is possible that a school could have: 1) a mix of intervention and control teachers, 2) only control teachers, or 2) only intervention teachers.</a:t>
            </a:r>
          </a:p>
          <a:p>
            <a:pPr marL="171450" lvl="0" indent="-171450">
              <a:buFontTx/>
              <a:buChar char="-"/>
            </a:pPr>
            <a:r>
              <a:rPr lang="en-US" sz="1200" kern="1200" dirty="0">
                <a:solidFill>
                  <a:schemeClr val="tx1"/>
                </a:solidFill>
                <a:effectLst/>
                <a:latin typeface="+mn-lt"/>
                <a:ea typeface="+mn-ea"/>
                <a:cs typeface="+mn-cs"/>
              </a:rPr>
              <a:t>Randomized Block Design: Within each of the 20 schools, teachers are randomly assigned to the intervention or control condition. This approach ensures that within a school there is a mix of teachers in the intervention and the control condition. </a:t>
            </a:r>
          </a:p>
          <a:p>
            <a:pPr marL="171450" lvl="0" indent="-171450">
              <a:buFontTx/>
              <a:buChar char="-"/>
            </a:pPr>
            <a:r>
              <a:rPr lang="en-US" sz="1200" kern="1200" dirty="0">
                <a:solidFill>
                  <a:schemeClr val="tx1"/>
                </a:solidFill>
                <a:effectLst/>
                <a:latin typeface="+mn-lt"/>
                <a:ea typeface="+mn-ea"/>
                <a:cs typeface="+mn-cs"/>
              </a:rPr>
              <a:t>Hierarchical Design: Schools are randomly assigned to the intervention or control condition. All teachers in a given school will be in the same condition.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37589820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While the types of outcomes and processes one chooses to use in their RCT will be highly dependent on the intervention being evaluated, there are some general considerations to note. Data collected should be directly aligned with the theory of change. Remember that RCTs are a quantitative approach and data collected must be quantifiable.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Timing: While random assignment suggests that groups would be equivalent, drop out and attrition in the study will most likely happen. Baseline assessment data can be very helpful for testing baseline equivalence and statistical adjustments and control. While it is essential to examine the effects of the intervention at its conclusion (proximal outcomes), many interventions are hypothesized to have longer-term effects (distal outcomes). It is important to consider a longitudinal follow-up to evaluate the longer-term effects of an intervention.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Modality/informants: Data can be collected from a variety of sources and it is up to the research team to consider what is the optimal method for collecting data relative to the expected outcomes of the intervention. Each modality has its benefits and limitations. For example:</a:t>
            </a:r>
          </a:p>
          <a:p>
            <a:pPr marL="171450" lvl="0" indent="-171450">
              <a:buFontTx/>
              <a:buChar char="-"/>
            </a:pPr>
            <a:r>
              <a:rPr lang="en-US" sz="1200" kern="1200" dirty="0">
                <a:solidFill>
                  <a:schemeClr val="tx1"/>
                </a:solidFill>
                <a:effectLst/>
                <a:latin typeface="+mn-lt"/>
                <a:ea typeface="+mn-ea"/>
                <a:cs typeface="+mn-cs"/>
              </a:rPr>
              <a:t>Benefits of direct assessments include the ability to have data be collected by an independent assessor and have standardized procedures for all participants. Direct assessments can be time-intensive and costly to collect. </a:t>
            </a:r>
          </a:p>
          <a:p>
            <a:pPr marL="171450" lvl="0" indent="-171450">
              <a:buFontTx/>
              <a:buChar char="-"/>
            </a:pPr>
            <a:r>
              <a:rPr lang="en-US" sz="1200" kern="1200" dirty="0">
                <a:solidFill>
                  <a:schemeClr val="tx1"/>
                </a:solidFill>
                <a:effectLst/>
                <a:latin typeface="+mn-lt"/>
                <a:ea typeface="+mn-ea"/>
                <a:cs typeface="+mn-cs"/>
              </a:rPr>
              <a:t>The outcome of interest may concern the personal perceptions from participants in the intervention and as such surveys or interviews may be necessary. Surveys and informant data can be limited and may be biased. If the informant is not blind to the condition (intervention or control) this bias is of concern.  </a:t>
            </a:r>
          </a:p>
          <a:p>
            <a:pPr marL="171450" lvl="0" indent="-171450">
              <a:buFontTx/>
              <a:buChar char="-"/>
            </a:pPr>
            <a:r>
              <a:rPr lang="en-US" sz="1200" kern="1200" dirty="0">
                <a:solidFill>
                  <a:schemeClr val="tx1"/>
                </a:solidFill>
                <a:effectLst/>
                <a:latin typeface="+mn-lt"/>
                <a:ea typeface="+mn-ea"/>
                <a:cs typeface="+mn-cs"/>
              </a:rPr>
              <a:t>Observations of participants is a good methodology for quantifying behaviors and outcomes in an authentic setting; however, ensuring the reliability and validity of observational data can be time-intensive and costly.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No matter the timing, modality, or informant, it is important to consider the reliability and validity of all measures selected.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dirty="0"/>
          </a:p>
        </p:txBody>
      </p:sp>
    </p:spTree>
    <p:extLst>
      <p:ext uri="{BB962C8B-B14F-4D97-AF65-F5344CB8AC3E}">
        <p14:creationId xmlns:p14="http://schemas.microsoft.com/office/powerpoint/2010/main" val="37745426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While the primary goal of an RCT is the estimation of intervention effects (i.e., do outcomes of individuals randomly assigned to the intervention condition differ significantly from individuals in the control condition), it can also be beneficial to investigate potential underlying reasons for the observed effect.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the case of RCT in which practitioners are trained in the use of a specific program or approach (the intervention), we must realize that that practitioners are not machines, and there will be some variability no matter how carefully developers and researchers attempt to achieve uniformity.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Understanding the potential variability in implementation can help us better understand the intervention’s effects, both significant and null findings. </a:t>
            </a:r>
          </a:p>
          <a:p>
            <a:pPr marL="171450" lvl="0" indent="-171450">
              <a:buFontTx/>
              <a:buChar char="-"/>
            </a:pPr>
            <a:r>
              <a:rPr lang="en-US" sz="1200" kern="1200" dirty="0">
                <a:solidFill>
                  <a:schemeClr val="tx1"/>
                </a:solidFill>
                <a:effectLst/>
                <a:latin typeface="+mn-lt"/>
                <a:ea typeface="+mn-ea"/>
                <a:cs typeface="+mn-cs"/>
              </a:rPr>
              <a:t>“Yet whereas conventional wisdom in policy analysis often locates null results in implementation failure, we have no estimates of the extent to which this is true, particularly in recent, rigorous trials of educational interventions (Hill &amp; Erickson, 2019; p. 590).” Examination of the fidelity of implementation and its relation to intervention effects can help us better understand if a given level of implementation was achieved to find the hypothesized effects.</a:t>
            </a:r>
          </a:p>
          <a:p>
            <a:pPr marL="171450" lvl="0" indent="-171450">
              <a:buFontTx/>
              <a:buChar char="-"/>
            </a:pPr>
            <a:r>
              <a:rPr lang="en-US" sz="1200" kern="1200" dirty="0">
                <a:solidFill>
                  <a:schemeClr val="tx1"/>
                </a:solidFill>
                <a:effectLst/>
                <a:latin typeface="+mn-lt"/>
                <a:ea typeface="+mn-ea"/>
                <a:cs typeface="+mn-cs"/>
              </a:rPr>
              <a:t>Even in cases where significant intervention effects are found, the fidelity of implementation can help us better understand the core components of an intervention. By looking at associations between fidelity of implementation and outcomes, we can better understand the variability in the intervention effects across participants. Remember the intervention effect is the mean difference between those in the intervention and those in the control group. Not all participants likely responded to the intervention in the same way.</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While the difference between outcomes by the condition can be interpreted as causal because of random assignment to condition, the examination of the fidelity of implementation cannot be interpreted as causal. Individuals were not randomly assigned to levels of implementation fidelity.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 one quantifies fidelity of implementation will be dependent on the intervention one is evaluating. It is up to the developers of the intervention or the research team to identify the key components of the intervention that are hypothesized to facilitate changes in participants’ outcomes (this should be captured in the theory of change). This could include identifying components of the intervention that would differentiate the experiences of participants in the intervention condition from the control condition. </a:t>
            </a:r>
          </a:p>
          <a:p>
            <a:r>
              <a:rPr lang="en-US" sz="1200" kern="1200" dirty="0">
                <a:solidFill>
                  <a:schemeClr val="tx1"/>
                </a:solidFill>
                <a:effectLst/>
                <a:latin typeface="+mn-lt"/>
                <a:ea typeface="+mn-ea"/>
                <a:cs typeface="+mn-cs"/>
              </a:rPr>
              <a:t>The monograph that this presentation is a companion for provides a detailed account of ways in which one can consider quantifying fidelity of implementation. A recommended reading is also provided at the end of this presentation.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17</a:t>
            </a:fld>
            <a:endParaRPr lang="en-US" dirty="0"/>
          </a:p>
        </p:txBody>
      </p:sp>
    </p:spTree>
    <p:extLst>
      <p:ext uri="{BB962C8B-B14F-4D97-AF65-F5344CB8AC3E}">
        <p14:creationId xmlns:p14="http://schemas.microsoft.com/office/powerpoint/2010/main" val="497209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analysis should correspond to the methodology employed in the study. </a:t>
            </a:r>
          </a:p>
        </p:txBody>
      </p:sp>
      <p:sp>
        <p:nvSpPr>
          <p:cNvPr id="4" name="Slide Number Placeholder 3"/>
          <p:cNvSpPr>
            <a:spLocks noGrp="1"/>
          </p:cNvSpPr>
          <p:nvPr>
            <p:ph type="sldNum" sz="quarter" idx="5"/>
          </p:nvPr>
        </p:nvSpPr>
        <p:spPr/>
        <p:txBody>
          <a:bodyPr/>
          <a:lstStyle/>
          <a:p>
            <a:fld id="{93D432A1-B43F-474F-8713-D001A571467A}" type="slidenum">
              <a:rPr lang="en-US" smtClean="0"/>
              <a:t>18</a:t>
            </a:fld>
            <a:endParaRPr lang="en-US" dirty="0"/>
          </a:p>
        </p:txBody>
      </p:sp>
    </p:spTree>
    <p:extLst>
      <p:ext uri="{BB962C8B-B14F-4D97-AF65-F5344CB8AC3E}">
        <p14:creationId xmlns:p14="http://schemas.microsoft.com/office/powerpoint/2010/main" val="215991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the intervention and control conditions are different at baseline on key characteristics that could influence the outcomes, the effect found at the end of the study might be due to the differences that already existed at the beginning of the study. </a:t>
            </a:r>
          </a:p>
        </p:txBody>
      </p:sp>
      <p:sp>
        <p:nvSpPr>
          <p:cNvPr id="4" name="Slide Number Placeholder 3"/>
          <p:cNvSpPr>
            <a:spLocks noGrp="1"/>
          </p:cNvSpPr>
          <p:nvPr>
            <p:ph type="sldNum" sz="quarter" idx="5"/>
          </p:nvPr>
        </p:nvSpPr>
        <p:spPr/>
        <p:txBody>
          <a:bodyPr/>
          <a:lstStyle/>
          <a:p>
            <a:fld id="{93D432A1-B43F-474F-8713-D001A571467A}" type="slidenum">
              <a:rPr lang="en-US" smtClean="0"/>
              <a:t>19</a:t>
            </a:fld>
            <a:endParaRPr lang="en-US" dirty="0"/>
          </a:p>
        </p:txBody>
      </p:sp>
    </p:spTree>
    <p:extLst>
      <p:ext uri="{BB962C8B-B14F-4D97-AF65-F5344CB8AC3E}">
        <p14:creationId xmlns:p14="http://schemas.microsoft.com/office/powerpoint/2010/main" val="2590245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For an RCT to produce unbiased impact estimates, the intervention and control groups must be equivalent in their composition not just at the point of randomization ("baseline" or pretest point), but also at the point where follow-up or outcome data are collected.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Trying to reduce missing data by having procedures in place to track and contact participants should be the priority. However, when reasonable resources have been exhausted, missing data must be addressed to try and preserve the ability to understand the impacts of an intervention on participants' outcomes.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Missing outcome data are a problem because it can reduce the power to detect statistically significant differences, and more concerning it can introduce non-random differences between the treatment and control groups that can bias estimates of intervention's effect.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Recommendations about acceptable thresholds are available. For example, the Institute of Education Sciences’ What Works Clearinghouse (https://ies.ed.gov/ncee/wwc/), which reviews the research on educational; programs, practices, and policies to evaluate what works in education, has guidelines for attrition thresholds that considers both the overall and differential attrition by condition rates.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Data can be missing for a variety of reasons. It is beyond the scope of this presentation to detail the processes through which missing data can arise (e.g., missing completely at random, missing at random, and not missing at random) and their analytic implications. A recommended resource has been provided at the end of the presentation that provides a detailed account of modern missing data methods.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It is important not to rush to conclusions about rates of missingness, even with rather high attrition. Examination of the patterns of missingness is vital, especially longitudinal diagnostics, before concluding appropriate techniques and methods to account for missingness and the validity of one’s findings. Detailed information on the missing data should be reported in any publications. </a:t>
            </a:r>
          </a:p>
        </p:txBody>
      </p:sp>
      <p:sp>
        <p:nvSpPr>
          <p:cNvPr id="4" name="Slide Number Placeholder 3"/>
          <p:cNvSpPr>
            <a:spLocks noGrp="1"/>
          </p:cNvSpPr>
          <p:nvPr>
            <p:ph type="sldNum" sz="quarter" idx="5"/>
          </p:nvPr>
        </p:nvSpPr>
        <p:spPr/>
        <p:txBody>
          <a:bodyPr/>
          <a:lstStyle/>
          <a:p>
            <a:fld id="{93D432A1-B43F-474F-8713-D001A571467A}" type="slidenum">
              <a:rPr lang="en-US" smtClean="0"/>
              <a:t>20</a:t>
            </a:fld>
            <a:endParaRPr lang="en-US" dirty="0"/>
          </a:p>
        </p:txBody>
      </p:sp>
    </p:spTree>
    <p:extLst>
      <p:ext uri="{BB962C8B-B14F-4D97-AF65-F5344CB8AC3E}">
        <p14:creationId xmlns:p14="http://schemas.microsoft.com/office/powerpoint/2010/main" val="2686085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Specific recommendations as to how best to handle missing data are beyond the scope of this presentation. General considerations are noted and a resource has been provided at the end of the presentation that provides a detailed account of modern missing data techniques.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If there is minimal missing data (overall and by condition) then utilizing complete cases can be a valid approach.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However, if the source of missing data differs between the intervention and control groups, dropping cases with missing data may lead to systematic differences between the conditions. In the case where missing data could bias the estimation of intervention effects, it is not recommended as the best practice to drop or delete cases with missing information (e.g., </a:t>
            </a:r>
            <a:r>
              <a:rPr lang="en-US" sz="1200" kern="1200" dirty="0" err="1">
                <a:solidFill>
                  <a:schemeClr val="tx1"/>
                </a:solidFill>
                <a:effectLst/>
                <a:latin typeface="+mn-lt"/>
                <a:ea typeface="+mn-ea"/>
                <a:cs typeface="+mn-cs"/>
              </a:rPr>
              <a:t>casewise</a:t>
            </a:r>
            <a:r>
              <a:rPr lang="en-US" sz="1200" kern="1200" dirty="0">
                <a:solidFill>
                  <a:schemeClr val="tx1"/>
                </a:solidFill>
                <a:effectLst/>
                <a:latin typeface="+mn-lt"/>
                <a:ea typeface="+mn-ea"/>
                <a:cs typeface="+mn-cs"/>
              </a:rPr>
              <a:t> or listwise deletion).</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Modern missing data techniques that research teams should consider include the data-based procedure of multiple imputations or the model-based approach of  Full Information Maximum Likelihood estimation (FIML). Both approaches can be executed with commonly utilized statistical software (e.g., SPSS, SAS, R, Mplus, LISREL, Amos). The goal of either approach is to produce unbiased parameter estimates and standard errors. The validity of both approaches is contingent on non-missing data which helps.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Multiple imputation is a data-based approach that fills-in or replaces missing values with plausible estimates.  To capture the uncertainty in estimates of missing values, multiple datasets are imputed. The result is multiple data sets with identical values for all of the non-missing values and estimated values for the imputed data points in each data set. Analyses are performed separately for each dataset and the results are combined to estimate parameter estimates and standard errors. Imputation is done to preserve important characteristics of the whole data set, not the missing value itself.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FIML analyzes the full, incomplete data set using maximum likelihood estimation. FIML does not impute any data, but rather uses each cases’ available data to compute maximum likelihood estimates (unbiased parameter estimates and standard errors). FIML utilizes a structural equation and multilevel modeling statistical techniques. By using what is known from the non-missing data, FIML can infer what the whole model should look like without imputing missing values.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Regardless of the choice of missing data approach to use, the inclusion of auxiliary variables in statistical models can help reduce bias in an estimate due to attrition. Auxiliary variables are variables that were collected at a time point before the outcome being tested in the model. They usually are not the main interest of the model but they can help in the computation of parameter estimates when data are incomplete. Baseline performance on outcomes of interest would be an example of an auxiliary variable to include.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No matter, the approach chosen, it is essential to report missing data rates by variable, explain the reasons for missing data, and provide a detailed description of how missing data were handled.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21</a:t>
            </a:fld>
            <a:endParaRPr lang="en-US" dirty="0"/>
          </a:p>
        </p:txBody>
      </p:sp>
    </p:spTree>
    <p:extLst>
      <p:ext uri="{BB962C8B-B14F-4D97-AF65-F5344CB8AC3E}">
        <p14:creationId xmlns:p14="http://schemas.microsoft.com/office/powerpoint/2010/main" val="18692342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process of how best to analyze one’s data is dependent on the study's methodology. It is beyond the scope of this presentation to provide a detailed account of how to test for intervention effects. Instead, a summary of some considerations is provided and recommended readings on statistical approaches are provided at the end of the presentation. This is not an exhaustive list.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Sampling method: The sampling methods used will impact the precision of the estimate of the effects of an intervention and the statistical power of the model. To select the appropriate analysis method, one needs to consider how the sample is drawn from the larger population and what the inferential population is (inference to the study sample or a larger population).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Nested data: If data is nested (e.g., students within classrooms, patients within clinics) then analytic approaches should account for the hierarchical nature of data (e.g., multilevel models). This includes needing to properly account for the level at which the condition was assigned.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To add precision to estimates of effects, it is important to consider the inclusion of covariates; in particular, variables for which baseline equivalence was not established and auxiliary variables for which missing data limitations can be addressed.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Report all findings: The gold standard of reporting is ‘intention-to-treat’ analysis. Outcomes of all participants randomized to the intervention arm should be reported in that group even if some of the participants may not have received the intervention. All findings should be reported, not just positive, large, or statistically significant findings. When reporting findings include enough information necessary to replicate the findings, including but not limited to analytic sample sizes, means, standard deviations, parameter estimates with standard errors, test statistics, and p-values.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Effect sizes: As indicated in the American Psychological Association (APA) Publication Manual: “For the reader to fully understand the importance of your findings, it is almost always necessary to include some index of effect size or strength of the relationship in your Results section.” Effect sizes provide the magnitude and the practical significance of findings. They are also very helpful for research (metanalysis) that aims to combine effects across individual studies. It is also an important rule of thumb to provide the means and standard deviations of each outcome, as well as the analytic sample size for each study group separately, to allow the computation of effect sizes. </a:t>
            </a:r>
          </a:p>
        </p:txBody>
      </p:sp>
      <p:sp>
        <p:nvSpPr>
          <p:cNvPr id="4" name="Slide Number Placeholder 3"/>
          <p:cNvSpPr>
            <a:spLocks noGrp="1"/>
          </p:cNvSpPr>
          <p:nvPr>
            <p:ph type="sldNum" sz="quarter" idx="5"/>
          </p:nvPr>
        </p:nvSpPr>
        <p:spPr/>
        <p:txBody>
          <a:bodyPr/>
          <a:lstStyle/>
          <a:p>
            <a:fld id="{93D432A1-B43F-474F-8713-D001A571467A}" type="slidenum">
              <a:rPr lang="en-US" smtClean="0"/>
              <a:t>22</a:t>
            </a:fld>
            <a:endParaRPr lang="en-US" dirty="0"/>
          </a:p>
        </p:txBody>
      </p:sp>
    </p:spTree>
    <p:extLst>
      <p:ext uri="{BB962C8B-B14F-4D97-AF65-F5344CB8AC3E}">
        <p14:creationId xmlns:p14="http://schemas.microsoft.com/office/powerpoint/2010/main" val="39539100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detailed discussion of mediators and moderators is beyond the scope of this presentation. Please find a recommended text that covers these concepts in detail at the end of the presentation.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Moderation: </a:t>
            </a:r>
          </a:p>
          <a:p>
            <a:pPr marL="171450" lvl="0" indent="-171450">
              <a:buFontTx/>
              <a:buChar char="-"/>
            </a:pPr>
            <a:r>
              <a:rPr lang="en-US" sz="1200" kern="1200" dirty="0">
                <a:solidFill>
                  <a:schemeClr val="tx1"/>
                </a:solidFill>
                <a:effectLst/>
                <a:latin typeface="+mn-lt"/>
                <a:ea typeface="+mn-ea"/>
                <a:cs typeface="+mn-cs"/>
              </a:rPr>
              <a:t>Moderation allows us to know if some individuals may benefit more from the intervention than others. In other words, the treatment interacts with individual characteristics of participants (e.g., gender, minority status, baseline skills). </a:t>
            </a:r>
          </a:p>
          <a:p>
            <a:pPr marL="171450" lvl="0" indent="-171450">
              <a:buFontTx/>
              <a:buChar char="-"/>
            </a:pPr>
            <a:r>
              <a:rPr lang="en-US" sz="1200" kern="1200" dirty="0">
                <a:solidFill>
                  <a:schemeClr val="tx1"/>
                </a:solidFill>
                <a:effectLst/>
                <a:latin typeface="+mn-lt"/>
                <a:ea typeface="+mn-ea"/>
                <a:cs typeface="+mn-cs"/>
              </a:rPr>
              <a:t>The variable that interacts with the treatment is the moderator. </a:t>
            </a:r>
          </a:p>
          <a:p>
            <a:pPr marL="171450" lvl="0" indent="-171450">
              <a:buFontTx/>
              <a:buChar char="-"/>
            </a:pPr>
            <a:r>
              <a:rPr lang="en-US" sz="1200" kern="1200" dirty="0">
                <a:solidFill>
                  <a:schemeClr val="tx1"/>
                </a:solidFill>
                <a:effectLst/>
                <a:latin typeface="+mn-lt"/>
                <a:ea typeface="+mn-ea"/>
                <a:cs typeface="+mn-cs"/>
              </a:rPr>
              <a:t>Examination of moderators should be supported in the rationale for the study, including the theory of change. </a:t>
            </a:r>
          </a:p>
          <a:p>
            <a:pPr marL="171450" lvl="0" indent="-171450">
              <a:buFontTx/>
              <a:buChar char="-"/>
            </a:pPr>
            <a:r>
              <a:rPr lang="en-US" sz="1200" kern="1200" dirty="0">
                <a:solidFill>
                  <a:schemeClr val="tx1"/>
                </a:solidFill>
                <a:effectLst/>
                <a:latin typeface="+mn-lt"/>
                <a:ea typeface="+mn-ea"/>
                <a:cs typeface="+mn-cs"/>
              </a:rPr>
              <a:t>Also referred to as differential effects of the intervention. </a:t>
            </a:r>
          </a:p>
          <a:p>
            <a:pPr marL="171450" lvl="0" indent="-171450">
              <a:buFontTx/>
              <a:buChar char="-"/>
            </a:pPr>
            <a:r>
              <a:rPr lang="en-US" sz="1200" kern="1200" dirty="0">
                <a:solidFill>
                  <a:schemeClr val="tx1"/>
                </a:solidFill>
                <a:effectLst/>
                <a:latin typeface="+mn-lt"/>
                <a:ea typeface="+mn-ea"/>
                <a:cs typeface="+mn-cs"/>
              </a:rPr>
              <a:t>Moderation effects are modeled as the interaction between the moderator and treatment effect in analytic models.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Mediation:</a:t>
            </a:r>
          </a:p>
          <a:p>
            <a:pPr marL="171450" lvl="0" indent="-171450">
              <a:buFontTx/>
              <a:buChar char="-"/>
            </a:pPr>
            <a:r>
              <a:rPr lang="en-US" sz="1200" kern="1200" dirty="0">
                <a:solidFill>
                  <a:schemeClr val="tx1"/>
                </a:solidFill>
                <a:effectLst/>
                <a:latin typeface="+mn-lt"/>
                <a:ea typeface="+mn-ea"/>
                <a:cs typeface="+mn-cs"/>
              </a:rPr>
              <a:t>A mediator variable is a variable that is hypothesized to explain how or why the intervention had its observed effect. Mediators can include measures of the fidelity of implementation and those processes identify to differentiate the experience of the intervention condition from the control condition.</a:t>
            </a:r>
          </a:p>
          <a:p>
            <a:pPr marL="171450" lvl="0" indent="-171450">
              <a:buFontTx/>
              <a:buChar char="-"/>
            </a:pPr>
            <a:r>
              <a:rPr lang="en-US" sz="1200" kern="1200" dirty="0">
                <a:solidFill>
                  <a:schemeClr val="tx1"/>
                </a:solidFill>
                <a:effectLst/>
                <a:latin typeface="+mn-lt"/>
                <a:ea typeface="+mn-ea"/>
                <a:cs typeface="+mn-cs"/>
              </a:rPr>
              <a:t>Examination of meditators should be supported in the rationale for the study, including the theory of change. </a:t>
            </a:r>
          </a:p>
          <a:p>
            <a:pPr marL="171450" lvl="0" indent="-171450">
              <a:buFontTx/>
              <a:buChar char="-"/>
            </a:pPr>
            <a:r>
              <a:rPr lang="en-US" sz="1200" kern="1200" dirty="0">
                <a:solidFill>
                  <a:schemeClr val="tx1"/>
                </a:solidFill>
                <a:effectLst/>
                <a:latin typeface="+mn-lt"/>
                <a:ea typeface="+mn-ea"/>
                <a:cs typeface="+mn-cs"/>
              </a:rPr>
              <a:t>Assumption of temporal order. Assignment to intervention or control conditions influences the mediator which in turn influences the outcome. Helpful to consider when variables were collected to support the rationale for meditation. </a:t>
            </a:r>
          </a:p>
          <a:p>
            <a:pPr marL="171450" lvl="0" indent="-171450">
              <a:buFontTx/>
              <a:buChar char="-"/>
            </a:pPr>
            <a:r>
              <a:rPr lang="en-US" sz="1200" kern="1200" dirty="0">
                <a:solidFill>
                  <a:schemeClr val="tx1"/>
                </a:solidFill>
                <a:effectLst/>
                <a:latin typeface="+mn-lt"/>
                <a:ea typeface="+mn-ea"/>
                <a:cs typeface="+mn-cs"/>
              </a:rPr>
              <a:t>Mediation does </a:t>
            </a:r>
            <a:r>
              <a:rPr lang="en-US" sz="1200" i="1" kern="1200" dirty="0">
                <a:solidFill>
                  <a:schemeClr val="tx1"/>
                </a:solidFill>
                <a:effectLst/>
                <a:latin typeface="+mn-lt"/>
                <a:ea typeface="+mn-ea"/>
                <a:cs typeface="+mn-cs"/>
              </a:rPr>
              <a:t>not</a:t>
            </a:r>
            <a:r>
              <a:rPr lang="en-US" sz="1200" kern="1200" dirty="0">
                <a:solidFill>
                  <a:schemeClr val="tx1"/>
                </a:solidFill>
                <a:effectLst/>
                <a:latin typeface="+mn-lt"/>
                <a:ea typeface="+mn-ea"/>
                <a:cs typeface="+mn-cs"/>
              </a:rPr>
              <a:t> mean that the relationships are </a:t>
            </a:r>
            <a:r>
              <a:rPr lang="en-US" sz="1200" i="1" kern="1200" dirty="0">
                <a:solidFill>
                  <a:schemeClr val="tx1"/>
                </a:solidFill>
                <a:effectLst/>
                <a:latin typeface="+mn-lt"/>
                <a:ea typeface="+mn-ea"/>
                <a:cs typeface="+mn-cs"/>
              </a:rPr>
              <a:t>causal. </a:t>
            </a:r>
            <a:r>
              <a:rPr lang="en-US" sz="1200" kern="1200" dirty="0">
                <a:solidFill>
                  <a:schemeClr val="tx1"/>
                </a:solidFill>
                <a:effectLst/>
                <a:latin typeface="+mn-lt"/>
                <a:ea typeface="+mn-ea"/>
                <a:cs typeface="+mn-cs"/>
              </a:rPr>
              <a:t>Unless you manipulate the mediator, causal inferences are limited.</a:t>
            </a:r>
          </a:p>
          <a:p>
            <a:pPr marL="171450" lvl="0" indent="-171450">
              <a:buFontTx/>
              <a:buChar char="-"/>
            </a:pPr>
            <a:r>
              <a:rPr lang="en-US" sz="1200" kern="1200" dirty="0">
                <a:solidFill>
                  <a:schemeClr val="tx1"/>
                </a:solidFill>
                <a:effectLst/>
                <a:latin typeface="+mn-lt"/>
                <a:ea typeface="+mn-ea"/>
                <a:cs typeface="+mn-cs"/>
              </a:rPr>
              <a:t>Test of mediation provides important focal points for future interventions.</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93D432A1-B43F-474F-8713-D001A571467A}" type="slidenum">
              <a:rPr lang="en-US" smtClean="0"/>
              <a:t>23</a:t>
            </a:fld>
            <a:endParaRPr lang="en-US" dirty="0"/>
          </a:p>
        </p:txBody>
      </p:sp>
    </p:spTree>
    <p:extLst>
      <p:ext uri="{BB962C8B-B14F-4D97-AF65-F5344CB8AC3E}">
        <p14:creationId xmlns:p14="http://schemas.microsoft.com/office/powerpoint/2010/main" val="1823468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D432A1-B43F-474F-8713-D001A571467A}" type="slidenum">
              <a:rPr lang="en-US" smtClean="0"/>
              <a:t>24</a:t>
            </a:fld>
            <a:endParaRPr lang="en-US" dirty="0"/>
          </a:p>
        </p:txBody>
      </p:sp>
    </p:spTree>
    <p:extLst>
      <p:ext uri="{BB962C8B-B14F-4D97-AF65-F5344CB8AC3E}">
        <p14:creationId xmlns:p14="http://schemas.microsoft.com/office/powerpoint/2010/main" val="17080880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with any study, when reporting on an RCT, be considerate of the array of information needed to understand and interpret the study and its results.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Recommended resources: </a:t>
            </a:r>
          </a:p>
          <a:p>
            <a:pPr marL="171450" lvl="0" indent="-171450">
              <a:buFontTx/>
              <a:buChar char="-"/>
            </a:pPr>
            <a:r>
              <a:rPr lang="en-US" sz="1200" kern="1200" dirty="0">
                <a:solidFill>
                  <a:schemeClr val="tx1"/>
                </a:solidFill>
                <a:effectLst/>
                <a:latin typeface="+mn-lt"/>
                <a:ea typeface="+mn-ea"/>
                <a:cs typeface="+mn-cs"/>
              </a:rPr>
              <a:t>IES What Works Clearinghouse Procedures and Standards: https://ies.ed.gov/ncee/wwc/Handbooks </a:t>
            </a:r>
          </a:p>
          <a:p>
            <a:pPr marL="171450" lvl="0" indent="-171450">
              <a:buFontTx/>
              <a:buChar char="-"/>
            </a:pPr>
            <a:r>
              <a:rPr lang="en-US" sz="1200" kern="1200" dirty="0">
                <a:solidFill>
                  <a:schemeClr val="tx1"/>
                </a:solidFill>
                <a:effectLst/>
                <a:latin typeface="+mn-lt"/>
                <a:ea typeface="+mn-ea"/>
                <a:cs typeface="+mn-cs"/>
              </a:rPr>
              <a:t>Consolidated Standards of Reporting http://www.consort-statement.org/</a:t>
            </a:r>
          </a:p>
        </p:txBody>
      </p:sp>
      <p:sp>
        <p:nvSpPr>
          <p:cNvPr id="4" name="Slide Number Placeholder 3"/>
          <p:cNvSpPr>
            <a:spLocks noGrp="1"/>
          </p:cNvSpPr>
          <p:nvPr>
            <p:ph type="sldNum" sz="quarter" idx="5"/>
          </p:nvPr>
        </p:nvSpPr>
        <p:spPr/>
        <p:txBody>
          <a:bodyPr/>
          <a:lstStyle/>
          <a:p>
            <a:fld id="{93D432A1-B43F-474F-8713-D001A571467A}" type="slidenum">
              <a:rPr lang="en-US" smtClean="0"/>
              <a:t>25</a:t>
            </a:fld>
            <a:endParaRPr lang="en-US" dirty="0"/>
          </a:p>
        </p:txBody>
      </p:sp>
    </p:spTree>
    <p:extLst>
      <p:ext uri="{BB962C8B-B14F-4D97-AF65-F5344CB8AC3E}">
        <p14:creationId xmlns:p14="http://schemas.microsoft.com/office/powerpoint/2010/main" val="34539921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with any study, when reporting on an RCT, be considerate of the array of information needed to understand and interpret the study and its results.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Recommended resources: </a:t>
            </a:r>
          </a:p>
          <a:p>
            <a:pPr marL="171450" lvl="0" indent="-171450">
              <a:buFontTx/>
              <a:buChar char="-"/>
            </a:pPr>
            <a:r>
              <a:rPr lang="en-US" sz="1200" kern="1200" dirty="0">
                <a:solidFill>
                  <a:schemeClr val="tx1"/>
                </a:solidFill>
                <a:effectLst/>
                <a:latin typeface="+mn-lt"/>
                <a:ea typeface="+mn-ea"/>
                <a:cs typeface="+mn-cs"/>
              </a:rPr>
              <a:t>IES What Works Clearinghouse Procedures and Standards: https://ies.ed.gov/ncee/wwc/Handbooks </a:t>
            </a:r>
          </a:p>
          <a:p>
            <a:pPr marL="171450" lvl="0" indent="-171450">
              <a:buFontTx/>
              <a:buChar char="-"/>
            </a:pPr>
            <a:r>
              <a:rPr lang="en-US" sz="1200" kern="1200" dirty="0">
                <a:solidFill>
                  <a:schemeClr val="tx1"/>
                </a:solidFill>
                <a:effectLst/>
                <a:latin typeface="+mn-lt"/>
                <a:ea typeface="+mn-ea"/>
                <a:cs typeface="+mn-cs"/>
              </a:rPr>
              <a:t>Consolidated Standards of Reporting http://www.consort-statement.org/</a:t>
            </a:r>
          </a:p>
        </p:txBody>
      </p:sp>
      <p:sp>
        <p:nvSpPr>
          <p:cNvPr id="4" name="Slide Number Placeholder 3"/>
          <p:cNvSpPr>
            <a:spLocks noGrp="1"/>
          </p:cNvSpPr>
          <p:nvPr>
            <p:ph type="sldNum" sz="quarter" idx="5"/>
          </p:nvPr>
        </p:nvSpPr>
        <p:spPr/>
        <p:txBody>
          <a:bodyPr/>
          <a:lstStyle/>
          <a:p>
            <a:fld id="{93D432A1-B43F-474F-8713-D001A571467A}" type="slidenum">
              <a:rPr lang="en-US" smtClean="0"/>
              <a:t>26</a:t>
            </a:fld>
            <a:endParaRPr lang="en-US" dirty="0"/>
          </a:p>
        </p:txBody>
      </p:sp>
    </p:spTree>
    <p:extLst>
      <p:ext uri="{BB962C8B-B14F-4D97-AF65-F5344CB8AC3E}">
        <p14:creationId xmlns:p14="http://schemas.microsoft.com/office/powerpoint/2010/main" val="30448848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27</a:t>
            </a:fld>
            <a:endParaRPr lang="en-US" dirty="0"/>
          </a:p>
        </p:txBody>
      </p:sp>
    </p:spTree>
    <p:extLst>
      <p:ext uri="{BB962C8B-B14F-4D97-AF65-F5344CB8AC3E}">
        <p14:creationId xmlns:p14="http://schemas.microsoft.com/office/powerpoint/2010/main" val="36954633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28</a:t>
            </a:fld>
            <a:endParaRPr lang="en-US" dirty="0"/>
          </a:p>
        </p:txBody>
      </p:sp>
    </p:spTree>
    <p:extLst>
      <p:ext uri="{BB962C8B-B14F-4D97-AF65-F5344CB8AC3E}">
        <p14:creationId xmlns:p14="http://schemas.microsoft.com/office/powerpoint/2010/main" val="15480079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752600"/>
            <a:ext cx="9144000" cy="2057399"/>
          </a:xfrm>
        </p:spPr>
        <p:txBody>
          <a:bodyPr anchor="b">
            <a:normAutofit/>
          </a:bodyPr>
          <a:lstStyle>
            <a:lvl1pPr algn="ctr">
              <a:defRPr sz="4400">
                <a:solidFill>
                  <a:schemeClr val="bg1"/>
                </a:solidFill>
                <a:latin typeface="Futura Std Book" panose="020B0502020204020303"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40386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pic>
        <p:nvPicPr>
          <p:cNvPr id="5" name="Picture 4">
            <a:extLst>
              <a:ext uri="{FF2B5EF4-FFF2-40B4-BE49-F238E27FC236}">
                <a16:creationId xmlns:a16="http://schemas.microsoft.com/office/drawing/2014/main" id="{5DC8EE5C-F963-458A-A9C5-86732B605F87}"/>
              </a:ext>
            </a:extLst>
          </p:cNvPr>
          <p:cNvPicPr>
            <a:picLocks noChangeAspect="1"/>
          </p:cNvPicPr>
          <p:nvPr userDrawn="1"/>
        </p:nvPicPr>
        <p:blipFill>
          <a:blip r:embed="rId2"/>
          <a:stretch>
            <a:fillRect/>
          </a:stretch>
        </p:blipFill>
        <p:spPr>
          <a:xfrm>
            <a:off x="-1" y="0"/>
            <a:ext cx="12191999" cy="1434353"/>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8" name="Footer Placeholder 4">
            <a:extLst>
              <a:ext uri="{FF2B5EF4-FFF2-40B4-BE49-F238E27FC236}">
                <a16:creationId xmlns:a16="http://schemas.microsoft.com/office/drawing/2014/main" id="{64C2E617-3BA9-48FD-9DA4-BEE63B53FFA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chor="ctr" anchorCtr="0">
            <a:normAutofit/>
          </a:bodyPr>
          <a:lstStyle>
            <a:lvl1pPr marL="0" indent="0" algn="ctr">
              <a:buNone/>
              <a:defRPr sz="26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4D5F76DC-15D8-4C16-AE21-B46C61B2BC0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Std Book" panose="020B05020202040203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05886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694E570C-C238-45A0-83AE-249E2358C16B}"/>
              </a:ext>
            </a:extLst>
          </p:cNvPr>
          <p:cNvPicPr>
            <a:picLocks noChangeAspect="1"/>
          </p:cNvPicPr>
          <p:nvPr userDrawn="1"/>
        </p:nvPicPr>
        <p:blipFill>
          <a:blip r:embed="rId2"/>
          <a:stretch>
            <a:fillRect/>
          </a:stretch>
        </p:blipFill>
        <p:spPr>
          <a:xfrm>
            <a:off x="-1" y="0"/>
            <a:ext cx="12191999" cy="1434353"/>
          </a:xfrm>
          <a:prstGeom prst="rect">
            <a:avLst/>
          </a:prstGeom>
        </p:spPr>
      </p:pic>
      <p:sp>
        <p:nvSpPr>
          <p:cNvPr id="15" name="TextBox 14">
            <a:extLst>
              <a:ext uri="{FF2B5EF4-FFF2-40B4-BE49-F238E27FC236}">
                <a16:creationId xmlns:a16="http://schemas.microsoft.com/office/drawing/2014/main" id="{491FEF6E-6728-4246-9B7F-9AA99E9F6694}"/>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sp>
        <p:nvSpPr>
          <p:cNvPr id="16" name="Rectangle 15">
            <a:extLst>
              <a:ext uri="{FF2B5EF4-FFF2-40B4-BE49-F238E27FC236}">
                <a16:creationId xmlns:a16="http://schemas.microsoft.com/office/drawing/2014/main" id="{8CDEEA0E-87F0-4617-BEED-F45AE0538056}"/>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D997BB66-716E-4D3D-9495-BD1006C9DAD1}"/>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9" name="Footer Placeholder 4">
            <a:extLst>
              <a:ext uri="{FF2B5EF4-FFF2-40B4-BE49-F238E27FC236}">
                <a16:creationId xmlns:a16="http://schemas.microsoft.com/office/drawing/2014/main" id="{81DDFD53-4788-4765-ADEA-7F64D0441597}"/>
              </a:ext>
            </a:extLst>
          </p:cNvPr>
          <p:cNvSpPr>
            <a:spLocks noGrp="1"/>
          </p:cNvSpPr>
          <p:nvPr>
            <p:ph type="ftr" sz="quarter" idx="10"/>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5" name="Footer Placeholder 4">
            <a:extLst>
              <a:ext uri="{FF2B5EF4-FFF2-40B4-BE49-F238E27FC236}">
                <a16:creationId xmlns:a16="http://schemas.microsoft.com/office/drawing/2014/main" id="{2172105B-A3D3-4245-8ED0-B7AA8D96EEE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4" name="Footer Placeholder 4">
            <a:extLst>
              <a:ext uri="{FF2B5EF4-FFF2-40B4-BE49-F238E27FC236}">
                <a16:creationId xmlns:a16="http://schemas.microsoft.com/office/drawing/2014/main" id="{05EBC14F-5189-490A-9376-6CB90E8A7323}"/>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015782A1-3DC5-40FF-9151-04FCA111770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2E134803-723A-45C9-90E1-CF535A9279F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6" name="Footer Placeholder 4">
            <a:extLst>
              <a:ext uri="{FF2B5EF4-FFF2-40B4-BE49-F238E27FC236}">
                <a16:creationId xmlns:a16="http://schemas.microsoft.com/office/drawing/2014/main" id="{3D3D3902-2039-42D4-8FF2-C51365B8028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6" name="Footer Placeholder 4">
            <a:extLst>
              <a:ext uri="{FF2B5EF4-FFF2-40B4-BE49-F238E27FC236}">
                <a16:creationId xmlns:a16="http://schemas.microsoft.com/office/drawing/2014/main" id="{EAFCAC06-12A5-4E5B-A14F-CFE8C16FF06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a:extLst>
              <a:ext uri="{FF2B5EF4-FFF2-40B4-BE49-F238E27FC236}">
                <a16:creationId xmlns:a16="http://schemas.microsoft.com/office/drawing/2014/main" id="{18883E40-48AE-47D7-A5B6-BA94261A665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doi.org/10.1111/mono.12425"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jpg"/><Relationship Id="rId4" Type="http://schemas.openxmlformats.org/officeDocument/2006/relationships/hyperlink" Target="https://monographmatters.srcd.or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rcd.org/research/journals/child-development/registeredreports-author-guideline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clinicaltrials.gov/" TargetMode="External"/><Relationship Id="rId4" Type="http://schemas.openxmlformats.org/officeDocument/2006/relationships/hyperlink" Target="https://www.cos.io/initiatives/registered-reports"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s://doi.org/10.17226/10943" TargetMode="External"/><Relationship Id="rId3" Type="http://schemas.openxmlformats.org/officeDocument/2006/relationships/hyperlink" Target="https://doi.org/10.1177/1098214010366173" TargetMode="External"/><Relationship Id="rId7" Type="http://schemas.openxmlformats.org/officeDocument/2006/relationships/hyperlink" Target="https://doi.org/10.1111/mono.12425"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doi.org/10.3102/0013189X20912798" TargetMode="External"/><Relationship Id="rId5" Type="http://schemas.openxmlformats.org/officeDocument/2006/relationships/hyperlink" Target="https://ies.ed.gov/ncser/pubs/20103006/pdf/20103006.pdf" TargetMode="External"/><Relationship Id="rId4" Type="http://schemas.openxmlformats.org/officeDocument/2006/relationships/hyperlink" Target="https://doi.org/10.1146/annurev.psych.58.110405.085530"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mailto:Kimberly.Nesbitt@unh.edu"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jpg"/><Relationship Id="rId5" Type="http://schemas.openxmlformats.org/officeDocument/2006/relationships/hyperlink" Target="https://monographmatters.srcd.org/" TargetMode="External"/><Relationship Id="rId4" Type="http://schemas.openxmlformats.org/officeDocument/2006/relationships/hyperlink" Target="https://doi.org/10.1111/mono.124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2"/>
          </p:nvPr>
        </p:nvSpPr>
        <p:spPr>
          <a:xfrm>
            <a:off x="5334000" y="1760957"/>
            <a:ext cx="6400800" cy="4318883"/>
          </a:xfrm>
        </p:spPr>
        <p:txBody>
          <a:bodyPr/>
          <a:lstStyle/>
          <a:p>
            <a:pPr>
              <a:spcBef>
                <a:spcPts val="0"/>
              </a:spcBef>
            </a:pPr>
            <a:r>
              <a:rPr lang="en-US" dirty="0">
                <a:cs typeface="Futura Medium" panose="020B0602020204020303" pitchFamily="34" charset="-79"/>
              </a:rPr>
              <a:t>This PowerPoint is a companion teaching and research resource of issue 86(1) of the </a:t>
            </a:r>
            <a:r>
              <a:rPr lang="en-US" i="1" dirty="0">
                <a:cs typeface="Futura Medium" panose="020B0602020204020303" pitchFamily="34" charset="-79"/>
              </a:rPr>
              <a:t>Monographs of the Society for Research in Child Development</a:t>
            </a:r>
            <a:r>
              <a:rPr lang="en-US" dirty="0">
                <a:cs typeface="Futura Medium" panose="020B0602020204020303" pitchFamily="34" charset="-79"/>
              </a:rPr>
              <a:t>.</a:t>
            </a:r>
          </a:p>
          <a:p>
            <a:pPr algn="ctr">
              <a:spcBef>
                <a:spcPts val="0"/>
              </a:spcBef>
            </a:pPr>
            <a:endParaRPr lang="en-US" dirty="0">
              <a:cs typeface="Futura Medium" panose="020B0602020204020303" pitchFamily="34" charset="-79"/>
            </a:endParaRPr>
          </a:p>
          <a:p>
            <a:pPr algn="ctr">
              <a:spcBef>
                <a:spcPts val="0"/>
              </a:spcBef>
            </a:pPr>
            <a:r>
              <a:rPr lang="en-US" dirty="0">
                <a:cs typeface="Futura Medium" panose="020B0602020204020303" pitchFamily="34" charset="-79"/>
              </a:rPr>
              <a:t>For this issue, visit</a:t>
            </a:r>
          </a:p>
          <a:p>
            <a:pPr>
              <a:spcBef>
                <a:spcPts val="0"/>
              </a:spcBef>
            </a:pPr>
            <a:r>
              <a:rPr lang="en-US" dirty="0">
                <a:hlinkClick r:id="rId3"/>
              </a:rPr>
              <a:t>https://doi.org/10.1111/mono.12425</a:t>
            </a:r>
            <a:endParaRPr lang="en-US" dirty="0"/>
          </a:p>
          <a:p>
            <a:pPr>
              <a:spcBef>
                <a:spcPts val="0"/>
              </a:spcBef>
            </a:pPr>
            <a:endParaRPr lang="en-US" dirty="0">
              <a:cs typeface="Futura Medium" panose="020B0602020204020303" pitchFamily="34" charset="-79"/>
            </a:endParaRPr>
          </a:p>
          <a:p>
            <a:pPr algn="ctr"/>
            <a:r>
              <a:rPr lang="en-US" dirty="0">
                <a:cs typeface="Futura Medium" panose="020B0602020204020303" pitchFamily="34" charset="-79"/>
              </a:rPr>
              <a:t>For videos, commentaries, and</a:t>
            </a:r>
            <a:br>
              <a:rPr lang="en-US" dirty="0">
                <a:cs typeface="Futura Medium" panose="020B0602020204020303" pitchFamily="34" charset="-79"/>
              </a:rPr>
            </a:br>
            <a:r>
              <a:rPr lang="en-US" dirty="0">
                <a:cs typeface="Futura Medium" panose="020B0602020204020303" pitchFamily="34" charset="-79"/>
              </a:rPr>
              <a:t>teaching materials, visit </a:t>
            </a:r>
            <a:br>
              <a:rPr lang="en-US" dirty="0">
                <a:cs typeface="Futura Medium" panose="020B0602020204020303" pitchFamily="34" charset="-79"/>
              </a:rPr>
            </a:br>
            <a:r>
              <a:rPr lang="en-US" dirty="0">
                <a:cs typeface="Futura Medium" panose="020B0602020204020303" pitchFamily="34" charset="-79"/>
                <a:hlinkClick r:id="rId4"/>
              </a:rPr>
              <a:t>monographmatters.srcd.org</a:t>
            </a:r>
            <a:endParaRPr lang="en-US" dirty="0">
              <a:cs typeface="Futura Medium" panose="020B0602020204020303" pitchFamily="34" charset="-79"/>
            </a:endParaRPr>
          </a:p>
        </p:txBody>
      </p:sp>
      <p:sp>
        <p:nvSpPr>
          <p:cNvPr id="4" name="Footer Placeholder 3">
            <a:extLst>
              <a:ext uri="{FF2B5EF4-FFF2-40B4-BE49-F238E27FC236}">
                <a16:creationId xmlns:a16="http://schemas.microsoft.com/office/drawing/2014/main" id="{7AD52CE2-92B2-4E1A-A4BA-055676459891}"/>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6" name="Picture Placeholder 5" descr="Graphical user interface, text&#10;&#10;Description automatically generated">
            <a:extLst>
              <a:ext uri="{FF2B5EF4-FFF2-40B4-BE49-F238E27FC236}">
                <a16:creationId xmlns:a16="http://schemas.microsoft.com/office/drawing/2014/main" id="{C1381D68-6BBA-4E53-B07A-90A298767BF2}"/>
              </a:ext>
            </a:extLst>
          </p:cNvPr>
          <p:cNvPicPr>
            <a:picLocks noGrp="1" noChangeAspect="1"/>
          </p:cNvPicPr>
          <p:nvPr>
            <p:ph type="pic" idx="1"/>
          </p:nvPr>
        </p:nvPicPr>
        <p:blipFill rotWithShape="1">
          <a:blip r:embed="rId5"/>
          <a:srcRect l="1091" t="1000" r="1942" b="1000"/>
          <a:stretch/>
        </p:blipFill>
        <p:spPr>
          <a:xfrm>
            <a:off x="914400" y="1645920"/>
            <a:ext cx="3108960" cy="4480560"/>
          </a:xfrm>
          <a:ln>
            <a:solidFill>
              <a:schemeClr val="bg2">
                <a:lumMod val="90000"/>
              </a:schemeClr>
            </a:solidFill>
          </a:ln>
        </p:spPr>
      </p:pic>
    </p:spTree>
    <p:extLst>
      <p:ext uri="{BB962C8B-B14F-4D97-AF65-F5344CB8AC3E}">
        <p14:creationId xmlns:p14="http://schemas.microsoft.com/office/powerpoint/2010/main" val="3941775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p:txBody>
          <a:bodyPr/>
          <a:lstStyle/>
          <a:p>
            <a:r>
              <a:rPr lang="en-US" dirty="0">
                <a:latin typeface="Futura Medium" panose="020B0602020204020303" pitchFamily="34" charset="-79"/>
                <a:cs typeface="Futura Medium"/>
              </a:rPr>
              <a:t>Randomized Controlled Trials in Field-Based Settings</a:t>
            </a:r>
            <a:endParaRPr lang="en-US" b="0" dirty="0">
              <a:latin typeface="Futura Medium" panose="020B0602020204020303" pitchFamily="34" charset="-79"/>
              <a:cs typeface="Futura Medium"/>
            </a:endParaRPr>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p:txBody>
          <a:bodyPr/>
          <a:lstStyle/>
          <a:p>
            <a:r>
              <a:rPr lang="en-US" dirty="0">
                <a:latin typeface="Futura Medium" panose="020B0602020204020303" pitchFamily="34" charset="-79"/>
                <a:cs typeface="Futura Medium" panose="020B0602020204020303" pitchFamily="34" charset="-79"/>
              </a:rPr>
              <a:t>Kimberly T. Nesbitt &amp; Dale C. Farran</a:t>
            </a:r>
          </a:p>
          <a:p>
            <a:endParaRPr lang="en-US" dirty="0">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2764036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Topics</a:t>
            </a:r>
          </a:p>
        </p:txBody>
      </p:sp>
      <p:sp>
        <p:nvSpPr>
          <p:cNvPr id="3" name="Content Placeholder 2"/>
          <p:cNvSpPr>
            <a:spLocks noGrp="1"/>
          </p:cNvSpPr>
          <p:nvPr>
            <p:ph idx="1"/>
          </p:nvPr>
        </p:nvSpPr>
        <p:spPr>
          <a:xfrm>
            <a:off x="838200" y="2362200"/>
            <a:ext cx="10515600" cy="3962400"/>
          </a:xfrm>
        </p:spPr>
        <p:txBody>
          <a:bodyPr vert="horz" lIns="91440" tIns="45720" rIns="91440" bIns="45720" rtlCol="0" anchor="t">
            <a:normAutofit/>
          </a:bodyPr>
          <a:lstStyle/>
          <a:p>
            <a:pPr marL="571500" indent="-571500">
              <a:lnSpc>
                <a:spcPct val="100000"/>
              </a:lnSpc>
              <a:spcBef>
                <a:spcPts val="600"/>
              </a:spcBef>
              <a:buFont typeface="+mj-lt"/>
              <a:buAutoNum type="romanUcPeriod"/>
            </a:pPr>
            <a:r>
              <a:rPr lang="en-US" b="0" dirty="0"/>
              <a:t>Introduction to Randomized Controlled Trials (RCT)</a:t>
            </a:r>
          </a:p>
          <a:p>
            <a:pPr marL="571500" indent="-571500">
              <a:lnSpc>
                <a:spcPct val="100000"/>
              </a:lnSpc>
              <a:spcBef>
                <a:spcPts val="600"/>
              </a:spcBef>
              <a:buFont typeface="+mj-lt"/>
              <a:buAutoNum type="romanUcPeriod"/>
            </a:pPr>
            <a:r>
              <a:rPr lang="en-US" b="0" dirty="0"/>
              <a:t>Theory of Change</a:t>
            </a:r>
          </a:p>
          <a:p>
            <a:pPr marL="571500" indent="-571500">
              <a:lnSpc>
                <a:spcPct val="100000"/>
              </a:lnSpc>
              <a:spcBef>
                <a:spcPts val="600"/>
              </a:spcBef>
              <a:buFont typeface="+mj-lt"/>
              <a:buAutoNum type="romanUcPeriod"/>
            </a:pPr>
            <a:r>
              <a:rPr lang="en-US" b="0" dirty="0"/>
              <a:t>Data Collection</a:t>
            </a:r>
          </a:p>
          <a:p>
            <a:pPr marL="571500" indent="-571500">
              <a:lnSpc>
                <a:spcPct val="100000"/>
              </a:lnSpc>
              <a:spcBef>
                <a:spcPts val="600"/>
              </a:spcBef>
              <a:buFont typeface="+mj-lt"/>
              <a:buAutoNum type="romanUcPeriod"/>
            </a:pPr>
            <a:r>
              <a:rPr lang="en-US" b="0" dirty="0"/>
              <a:t>Data Analysis Procedures</a:t>
            </a:r>
          </a:p>
          <a:p>
            <a:pPr marL="571500" indent="-571500">
              <a:lnSpc>
                <a:spcPct val="100000"/>
              </a:lnSpc>
              <a:spcBef>
                <a:spcPts val="600"/>
              </a:spcBef>
              <a:buFont typeface="+mj-lt"/>
              <a:buAutoNum type="romanUcPeriod"/>
            </a:pPr>
            <a:r>
              <a:rPr lang="en-US" b="0" dirty="0"/>
              <a:t>Reporting RCT Findings</a:t>
            </a:r>
          </a:p>
          <a:p>
            <a:pPr marL="571500" indent="-571500">
              <a:lnSpc>
                <a:spcPct val="100000"/>
              </a:lnSpc>
              <a:spcBef>
                <a:spcPts val="600"/>
              </a:spcBef>
              <a:buFont typeface="+mj-lt"/>
              <a:buAutoNum type="romanUcPeriod"/>
            </a:pPr>
            <a:endParaRPr lang="en-US" b="0" dirty="0"/>
          </a:p>
          <a:p>
            <a:endParaRPr lang="en-US" b="0" dirty="0"/>
          </a:p>
        </p:txBody>
      </p:sp>
      <p:sp>
        <p:nvSpPr>
          <p:cNvPr id="4" name="Footer Placeholder 3"/>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670439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22C33-54DF-4132-9ADA-40B2903175A7}"/>
              </a:ext>
            </a:extLst>
          </p:cNvPr>
          <p:cNvSpPr>
            <a:spLocks noGrp="1"/>
          </p:cNvSpPr>
          <p:nvPr>
            <p:ph type="title"/>
          </p:nvPr>
        </p:nvSpPr>
        <p:spPr>
          <a:xfrm>
            <a:off x="934427" y="1709739"/>
            <a:ext cx="10530253" cy="1719261"/>
          </a:xfrm>
        </p:spPr>
        <p:txBody>
          <a:bodyPr/>
          <a:lstStyle/>
          <a:p>
            <a:r>
              <a:rPr lang="en-US" b="0" dirty="0">
                <a:latin typeface="Futura Std Book"/>
              </a:rPr>
              <a:t>I. Introduction to Randomized Controlled Trials  </a:t>
            </a:r>
            <a:endParaRPr lang="en-US" b="0" dirty="0"/>
          </a:p>
        </p:txBody>
      </p:sp>
    </p:spTree>
    <p:extLst>
      <p:ext uri="{BB962C8B-B14F-4D97-AF65-F5344CB8AC3E}">
        <p14:creationId xmlns:p14="http://schemas.microsoft.com/office/powerpoint/2010/main" val="211664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5C616-6696-43CE-BC85-09667CF222E9}"/>
              </a:ext>
            </a:extLst>
          </p:cNvPr>
          <p:cNvSpPr>
            <a:spLocks noGrp="1"/>
          </p:cNvSpPr>
          <p:nvPr>
            <p:ph type="title"/>
          </p:nvPr>
        </p:nvSpPr>
        <p:spPr>
          <a:xfrm>
            <a:off x="838200" y="1524000"/>
            <a:ext cx="10750061" cy="762000"/>
          </a:xfrm>
        </p:spPr>
        <p:txBody>
          <a:bodyPr>
            <a:normAutofit/>
          </a:bodyPr>
          <a:lstStyle/>
          <a:p>
            <a:r>
              <a:rPr lang="en-US" dirty="0">
                <a:latin typeface="Futura Std Medium"/>
              </a:rPr>
              <a:t>Field-Based Randomized Controlled Trials (RCT)</a:t>
            </a:r>
          </a:p>
        </p:txBody>
      </p:sp>
      <p:sp>
        <p:nvSpPr>
          <p:cNvPr id="3" name="Content Placeholder 2">
            <a:extLst>
              <a:ext uri="{FF2B5EF4-FFF2-40B4-BE49-F238E27FC236}">
                <a16:creationId xmlns:a16="http://schemas.microsoft.com/office/drawing/2014/main" id="{8DEA4DC3-71FB-4362-A9E4-98B432C8F32F}"/>
              </a:ext>
            </a:extLst>
          </p:cNvPr>
          <p:cNvSpPr>
            <a:spLocks noGrp="1"/>
          </p:cNvSpPr>
          <p:nvPr>
            <p:ph idx="1"/>
          </p:nvPr>
        </p:nvSpPr>
        <p:spPr>
          <a:xfrm>
            <a:off x="838200" y="2438400"/>
            <a:ext cx="10515600" cy="3886200"/>
          </a:xfrm>
        </p:spPr>
        <p:txBody>
          <a:bodyPr>
            <a:normAutofit/>
          </a:bodyPr>
          <a:lstStyle/>
          <a:p>
            <a:pPr marL="457200" indent="-457200">
              <a:spcBef>
                <a:spcPts val="1200"/>
              </a:spcBef>
              <a:buFont typeface="Arial" panose="020B0604020202020204" pitchFamily="34" charset="0"/>
              <a:buChar char="•"/>
            </a:pPr>
            <a:r>
              <a:rPr lang="en-US" b="0" dirty="0"/>
              <a:t>Often the best, and sometimes the only, way to draw conclusions about an </a:t>
            </a:r>
            <a:r>
              <a:rPr lang="en-US" b="0" dirty="0">
                <a:solidFill>
                  <a:srgbClr val="C00000"/>
                </a:solidFill>
              </a:rPr>
              <a:t>intervention’s causal impact</a:t>
            </a:r>
            <a:r>
              <a:rPr lang="en-US" b="0" dirty="0"/>
              <a:t>.</a:t>
            </a:r>
          </a:p>
          <a:p>
            <a:pPr marL="457200" indent="-457200">
              <a:spcBef>
                <a:spcPts val="1200"/>
              </a:spcBef>
              <a:buFont typeface="Arial" panose="020B0604020202020204" pitchFamily="34" charset="0"/>
              <a:buChar char="•"/>
            </a:pPr>
            <a:r>
              <a:rPr lang="en-US" b="0" dirty="0"/>
              <a:t>Can be used </a:t>
            </a:r>
            <a:r>
              <a:rPr lang="en-US" b="0" dirty="0">
                <a:solidFill>
                  <a:srgbClr val="C00000"/>
                </a:solidFill>
              </a:rPr>
              <a:t>explore questions of causation</a:t>
            </a:r>
            <a:r>
              <a:rPr lang="en-US" b="0" dirty="0"/>
              <a:t> in social sciences, education, and social policy research.</a:t>
            </a:r>
            <a:endParaRPr lang="en-US" dirty="0"/>
          </a:p>
          <a:p>
            <a:pPr marL="457200" indent="-457200">
              <a:spcBef>
                <a:spcPts val="1200"/>
              </a:spcBef>
              <a:buFont typeface="Arial" panose="020B0604020202020204" pitchFamily="34" charset="0"/>
              <a:buChar char="•"/>
            </a:pPr>
            <a:r>
              <a:rPr lang="en-US" b="0" dirty="0">
                <a:solidFill>
                  <a:srgbClr val="C00000"/>
                </a:solidFill>
              </a:rPr>
              <a:t>Quantitative, controlled experiments</a:t>
            </a:r>
            <a:r>
              <a:rPr lang="en-US" b="0" dirty="0"/>
              <a:t> to determine the average effect of an intervention on targeted outcomes.</a:t>
            </a:r>
          </a:p>
          <a:p>
            <a:pPr marL="457200" indent="-457200">
              <a:spcBef>
                <a:spcPts val="1200"/>
              </a:spcBef>
              <a:buFont typeface="Arial" panose="020B0604020202020204" pitchFamily="34" charset="0"/>
              <a:buChar char="•"/>
            </a:pPr>
            <a:r>
              <a:rPr lang="en-US" b="0" dirty="0">
                <a:solidFill>
                  <a:srgbClr val="C00000"/>
                </a:solidFill>
              </a:rPr>
              <a:t>Randomization to condition </a:t>
            </a:r>
            <a:r>
              <a:rPr lang="en-US" b="0" dirty="0"/>
              <a:t>reduces the likelihood of bias that could otherwise explain differences in outcomes. </a:t>
            </a:r>
          </a:p>
        </p:txBody>
      </p:sp>
    </p:spTree>
    <p:extLst>
      <p:ext uri="{BB962C8B-B14F-4D97-AF65-F5344CB8AC3E}">
        <p14:creationId xmlns:p14="http://schemas.microsoft.com/office/powerpoint/2010/main" val="1855887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114D7-039E-4769-9786-C2EB52DB5DAE}"/>
              </a:ext>
            </a:extLst>
          </p:cNvPr>
          <p:cNvSpPr>
            <a:spLocks noGrp="1"/>
          </p:cNvSpPr>
          <p:nvPr>
            <p:ph type="title"/>
          </p:nvPr>
        </p:nvSpPr>
        <p:spPr/>
        <p:txBody>
          <a:bodyPr/>
          <a:lstStyle/>
          <a:p>
            <a:r>
              <a:rPr lang="en-US" dirty="0"/>
              <a:t>Limitations of RCTs</a:t>
            </a:r>
          </a:p>
        </p:txBody>
      </p:sp>
      <p:sp>
        <p:nvSpPr>
          <p:cNvPr id="3" name="Content Placeholder 2">
            <a:extLst>
              <a:ext uri="{FF2B5EF4-FFF2-40B4-BE49-F238E27FC236}">
                <a16:creationId xmlns:a16="http://schemas.microsoft.com/office/drawing/2014/main" id="{2827C516-BE85-4755-B98B-D2D89B8927F9}"/>
              </a:ext>
            </a:extLst>
          </p:cNvPr>
          <p:cNvSpPr>
            <a:spLocks noGrp="1"/>
          </p:cNvSpPr>
          <p:nvPr>
            <p:ph idx="1"/>
          </p:nvPr>
        </p:nvSpPr>
        <p:spPr/>
        <p:txBody>
          <a:bodyPr vert="horz" lIns="91440" tIns="45720" rIns="91440" bIns="45720" rtlCol="0" anchor="t">
            <a:normAutofit/>
          </a:bodyPr>
          <a:lstStyle/>
          <a:p>
            <a:pPr marL="457200" indent="-457200">
              <a:buFont typeface="Arial" panose="020B0604020202020204" pitchFamily="34" charset="0"/>
              <a:buChar char="•"/>
            </a:pPr>
            <a:r>
              <a:rPr lang="en-US" b="0" dirty="0"/>
              <a:t>Require </a:t>
            </a:r>
            <a:r>
              <a:rPr lang="en-US" b="0" dirty="0">
                <a:solidFill>
                  <a:srgbClr val="C00000"/>
                </a:solidFill>
              </a:rPr>
              <a:t>larger samples sizes </a:t>
            </a:r>
            <a:r>
              <a:rPr lang="en-US" b="0" dirty="0"/>
              <a:t>compared to matching or statistical adjustments (e.g., propensity scores, covariate controls) .  </a:t>
            </a:r>
          </a:p>
          <a:p>
            <a:pPr marL="457200" indent="-457200">
              <a:buFont typeface="Arial" panose="020B0604020202020204" pitchFamily="34" charset="0"/>
              <a:buChar char="•"/>
            </a:pPr>
            <a:r>
              <a:rPr lang="en-US" b="0" dirty="0"/>
              <a:t>Can be </a:t>
            </a:r>
            <a:r>
              <a:rPr lang="en-US" b="0" dirty="0">
                <a:solidFill>
                  <a:srgbClr val="C00000"/>
                </a:solidFill>
              </a:rPr>
              <a:t>time-intensive</a:t>
            </a:r>
            <a:r>
              <a:rPr lang="en-US" b="0" dirty="0"/>
              <a:t> as one must wait for the completion of the intervention to evaluate effects on outcomes.</a:t>
            </a:r>
          </a:p>
          <a:p>
            <a:pPr marL="457200" indent="-457200">
              <a:buFont typeface="Arial" panose="020B0604020202020204" pitchFamily="34" charset="0"/>
              <a:buChar char="•"/>
            </a:pPr>
            <a:r>
              <a:rPr lang="en-US" b="0" dirty="0"/>
              <a:t>Can be </a:t>
            </a:r>
            <a:r>
              <a:rPr lang="en-US" b="0" dirty="0">
                <a:solidFill>
                  <a:srgbClr val="C00000"/>
                </a:solidFill>
              </a:rPr>
              <a:t>expensive </a:t>
            </a:r>
            <a:r>
              <a:rPr lang="en-US" b="0" dirty="0"/>
              <a:t>to conduct large RCTs with longitudinal evaluation of intervention effects. </a:t>
            </a:r>
          </a:p>
          <a:p>
            <a:pPr marL="457200" indent="-457200">
              <a:buFont typeface="Arial" panose="020B0604020202020204" pitchFamily="34" charset="0"/>
              <a:buChar char="•"/>
            </a:pPr>
            <a:r>
              <a:rPr lang="en-US" b="0" dirty="0"/>
              <a:t>Internal control of the research design does not ensure </a:t>
            </a:r>
            <a:r>
              <a:rPr lang="en-US" b="0" dirty="0">
                <a:solidFill>
                  <a:srgbClr val="C00000"/>
                </a:solidFill>
              </a:rPr>
              <a:t>generalizability</a:t>
            </a:r>
            <a:r>
              <a:rPr lang="en-US" b="0" dirty="0"/>
              <a:t> to other populations and settings. </a:t>
            </a:r>
          </a:p>
        </p:txBody>
      </p:sp>
    </p:spTree>
    <p:extLst>
      <p:ext uri="{BB962C8B-B14F-4D97-AF65-F5344CB8AC3E}">
        <p14:creationId xmlns:p14="http://schemas.microsoft.com/office/powerpoint/2010/main" val="1708717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B7186-B01C-4039-934A-2AD5CC004F0C}"/>
              </a:ext>
            </a:extLst>
          </p:cNvPr>
          <p:cNvSpPr>
            <a:spLocks noGrp="1"/>
          </p:cNvSpPr>
          <p:nvPr>
            <p:ph type="title"/>
          </p:nvPr>
        </p:nvSpPr>
        <p:spPr/>
        <p:txBody>
          <a:bodyPr/>
          <a:lstStyle/>
          <a:p>
            <a:r>
              <a:rPr lang="en-US" dirty="0"/>
              <a:t>Field-Based RCTs</a:t>
            </a:r>
          </a:p>
        </p:txBody>
      </p:sp>
      <p:sp>
        <p:nvSpPr>
          <p:cNvPr id="3" name="Content Placeholder 2">
            <a:extLst>
              <a:ext uri="{FF2B5EF4-FFF2-40B4-BE49-F238E27FC236}">
                <a16:creationId xmlns:a16="http://schemas.microsoft.com/office/drawing/2014/main" id="{F78989B3-CD36-4F6D-995F-41FF336209D3}"/>
              </a:ext>
            </a:extLst>
          </p:cNvPr>
          <p:cNvSpPr>
            <a:spLocks noGrp="1"/>
          </p:cNvSpPr>
          <p:nvPr>
            <p:ph idx="1"/>
          </p:nvPr>
        </p:nvSpPr>
        <p:spPr/>
        <p:txBody>
          <a:bodyPr>
            <a:normAutofit/>
          </a:bodyPr>
          <a:lstStyle/>
          <a:p>
            <a:pPr marL="457200" indent="-457200">
              <a:buFont typeface="Arial" panose="020B0604020202020204" pitchFamily="34" charset="0"/>
              <a:buChar char="•"/>
            </a:pPr>
            <a:r>
              <a:rPr lang="en-US" b="0" dirty="0"/>
              <a:t>Evaluation of intervention effects often cannot be undertaken in a controlled laboratory thus </a:t>
            </a:r>
            <a:r>
              <a:rPr lang="en-US" b="0" dirty="0">
                <a:solidFill>
                  <a:srgbClr val="C00000"/>
                </a:solidFill>
              </a:rPr>
              <a:t>many RCTs occur in naturalistic, field settings </a:t>
            </a:r>
            <a:r>
              <a:rPr lang="en-US" b="0" dirty="0"/>
              <a:t>(e.g., schools, clinics, programs).  </a:t>
            </a:r>
          </a:p>
          <a:p>
            <a:pPr marL="457200" indent="-457200">
              <a:buFont typeface="Arial" panose="020B0604020202020204" pitchFamily="34" charset="0"/>
              <a:buChar char="•"/>
            </a:pPr>
            <a:r>
              <a:rPr lang="en-US" b="0" dirty="0"/>
              <a:t>The </a:t>
            </a:r>
            <a:r>
              <a:rPr lang="en-US" b="0" dirty="0">
                <a:solidFill>
                  <a:srgbClr val="C00000"/>
                </a:solidFill>
              </a:rPr>
              <a:t>real world creates challenges </a:t>
            </a:r>
            <a:r>
              <a:rPr lang="en-US" b="0" dirty="0"/>
              <a:t>that must be addressed and accounted for, including unique financial, logistic, and process-related challenges. </a:t>
            </a:r>
          </a:p>
          <a:p>
            <a:pPr marL="457200" indent="-457200">
              <a:buFont typeface="Arial" panose="020B0604020202020204" pitchFamily="34" charset="0"/>
              <a:buChar char="•"/>
            </a:pPr>
            <a:r>
              <a:rPr lang="en-US" b="0" dirty="0"/>
              <a:t>To be effective it is essential to develop </a:t>
            </a:r>
            <a:r>
              <a:rPr lang="en-US" b="0" dirty="0">
                <a:solidFill>
                  <a:srgbClr val="C00000"/>
                </a:solidFill>
              </a:rPr>
              <a:t>committed partnerships</a:t>
            </a:r>
            <a:r>
              <a:rPr lang="en-US" b="0" dirty="0"/>
              <a:t> that equitably involve necessary stakeholders in the research process.</a:t>
            </a:r>
          </a:p>
        </p:txBody>
      </p:sp>
    </p:spTree>
    <p:extLst>
      <p:ext uri="{BB962C8B-B14F-4D97-AF65-F5344CB8AC3E}">
        <p14:creationId xmlns:p14="http://schemas.microsoft.com/office/powerpoint/2010/main" val="3857603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8B451-E77A-4F9B-A978-B2BF94223974}"/>
              </a:ext>
            </a:extLst>
          </p:cNvPr>
          <p:cNvSpPr>
            <a:spLocks noGrp="1"/>
          </p:cNvSpPr>
          <p:nvPr>
            <p:ph type="title"/>
          </p:nvPr>
        </p:nvSpPr>
        <p:spPr/>
        <p:txBody>
          <a:bodyPr/>
          <a:lstStyle/>
          <a:p>
            <a:r>
              <a:rPr lang="en-US" dirty="0"/>
              <a:t>Effective RCTs Implementation</a:t>
            </a:r>
          </a:p>
        </p:txBody>
      </p:sp>
      <p:sp>
        <p:nvSpPr>
          <p:cNvPr id="3" name="Content Placeholder 2">
            <a:extLst>
              <a:ext uri="{FF2B5EF4-FFF2-40B4-BE49-F238E27FC236}">
                <a16:creationId xmlns:a16="http://schemas.microsoft.com/office/drawing/2014/main" id="{60259226-296B-489E-8C23-F54192723B1A}"/>
              </a:ext>
            </a:extLst>
          </p:cNvPr>
          <p:cNvSpPr>
            <a:spLocks noGrp="1"/>
          </p:cNvSpPr>
          <p:nvPr>
            <p:ph idx="1"/>
          </p:nvPr>
        </p:nvSpPr>
        <p:spPr>
          <a:xfrm>
            <a:off x="838200" y="2667000"/>
            <a:ext cx="10515600" cy="3496514"/>
          </a:xfrm>
        </p:spPr>
        <p:txBody>
          <a:bodyPr>
            <a:normAutofit fontScale="70000" lnSpcReduction="20000"/>
          </a:bodyPr>
          <a:lstStyle/>
          <a:p>
            <a:r>
              <a:rPr lang="en-US" sz="4600" b="0" dirty="0"/>
              <a:t>Must have appropriate alignments among:</a:t>
            </a:r>
          </a:p>
          <a:p>
            <a:pPr marL="457200" indent="-457200">
              <a:buFont typeface="Arial" panose="020B0604020202020204" pitchFamily="34" charset="0"/>
              <a:buChar char="•"/>
            </a:pPr>
            <a:r>
              <a:rPr lang="en-US" sz="3400" b="0" dirty="0"/>
              <a:t>Theoretical rationale for how the intervention works</a:t>
            </a:r>
          </a:p>
          <a:p>
            <a:pPr marL="457200" indent="-457200">
              <a:buFont typeface="Arial" panose="020B0604020202020204" pitchFamily="34" charset="0"/>
              <a:buChar char="•"/>
            </a:pPr>
            <a:r>
              <a:rPr lang="en-US" sz="3400" b="0" dirty="0"/>
              <a:t>Data collection strategies (methodological approach)</a:t>
            </a:r>
          </a:p>
          <a:p>
            <a:pPr marL="457200" indent="-457200">
              <a:buFont typeface="Arial" panose="020B0604020202020204" pitchFamily="34" charset="0"/>
              <a:buChar char="•"/>
            </a:pPr>
            <a:r>
              <a:rPr lang="en-US" sz="3400" b="0" dirty="0"/>
              <a:t>Data analysis procedures (statistical approach)</a:t>
            </a:r>
          </a:p>
          <a:p>
            <a:endParaRPr lang="en-US" sz="3200" b="0" dirty="0"/>
          </a:p>
          <a:p>
            <a:r>
              <a:rPr lang="en-US" sz="4000" b="0" dirty="0"/>
              <a:t>Preregistration of the research study </a:t>
            </a:r>
          </a:p>
          <a:p>
            <a:pPr marL="457200" indent="-457200">
              <a:lnSpc>
                <a:spcPct val="120000"/>
              </a:lnSpc>
              <a:spcBef>
                <a:spcPts val="0"/>
              </a:spcBef>
              <a:buFont typeface="Arial" panose="020B0604020202020204" pitchFamily="34" charset="0"/>
              <a:buChar char="•"/>
            </a:pPr>
            <a:r>
              <a:rPr lang="en-US" sz="3200" b="0" dirty="0"/>
              <a:t>Child Development Registered Reports:  </a:t>
            </a:r>
            <a:r>
              <a:rPr lang="en-US" sz="3200" b="0" dirty="0">
                <a:hlinkClick r:id="rId3"/>
              </a:rPr>
              <a:t>https://www.srcd.org/research/journals/child-development/registeredreports-author-guidelines</a:t>
            </a:r>
            <a:r>
              <a:rPr lang="en-US" sz="3200" b="0" dirty="0"/>
              <a:t> </a:t>
            </a:r>
          </a:p>
          <a:p>
            <a:pPr marL="457200" indent="-457200">
              <a:lnSpc>
                <a:spcPct val="120000"/>
              </a:lnSpc>
              <a:spcBef>
                <a:spcPts val="0"/>
              </a:spcBef>
              <a:buFont typeface="Arial" panose="020B0604020202020204" pitchFamily="34" charset="0"/>
              <a:buChar char="•"/>
            </a:pPr>
            <a:r>
              <a:rPr lang="en-US" sz="3200" b="0" dirty="0"/>
              <a:t>Center for Open Science: </a:t>
            </a:r>
            <a:r>
              <a:rPr lang="en-US" sz="3200" b="0" dirty="0">
                <a:hlinkClick r:id="rId4"/>
              </a:rPr>
              <a:t>https://www.cos.io/initiatives/registered-reports</a:t>
            </a:r>
            <a:r>
              <a:rPr lang="en-US" sz="3200" b="0" dirty="0"/>
              <a:t> </a:t>
            </a:r>
            <a:endParaRPr lang="en-US" sz="3200" b="0" dirty="0">
              <a:hlinkClick r:id="rId5"/>
            </a:endParaRPr>
          </a:p>
        </p:txBody>
      </p:sp>
    </p:spTree>
    <p:extLst>
      <p:ext uri="{BB962C8B-B14F-4D97-AF65-F5344CB8AC3E}">
        <p14:creationId xmlns:p14="http://schemas.microsoft.com/office/powerpoint/2010/main" val="29210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a:xfrm>
            <a:off x="831850" y="1709739"/>
            <a:ext cx="10515600" cy="1719261"/>
          </a:xfrm>
        </p:spPr>
        <p:txBody>
          <a:bodyPr/>
          <a:lstStyle/>
          <a:p>
            <a:r>
              <a:rPr lang="en-US" dirty="0"/>
              <a:t>II. Theory of Change</a:t>
            </a:r>
          </a:p>
        </p:txBody>
      </p:sp>
    </p:spTree>
    <p:extLst>
      <p:ext uri="{BB962C8B-B14F-4D97-AF65-F5344CB8AC3E}">
        <p14:creationId xmlns:p14="http://schemas.microsoft.com/office/powerpoint/2010/main" val="178694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8B451-E77A-4F9B-A978-B2BF94223974}"/>
              </a:ext>
            </a:extLst>
          </p:cNvPr>
          <p:cNvSpPr>
            <a:spLocks noGrp="1"/>
          </p:cNvSpPr>
          <p:nvPr>
            <p:ph type="title"/>
          </p:nvPr>
        </p:nvSpPr>
        <p:spPr/>
        <p:txBody>
          <a:bodyPr/>
          <a:lstStyle/>
          <a:p>
            <a:r>
              <a:rPr lang="en-US" dirty="0"/>
              <a:t>Theory of Change</a:t>
            </a:r>
          </a:p>
        </p:txBody>
      </p:sp>
      <p:sp>
        <p:nvSpPr>
          <p:cNvPr id="3" name="Content Placeholder 2">
            <a:extLst>
              <a:ext uri="{FF2B5EF4-FFF2-40B4-BE49-F238E27FC236}">
                <a16:creationId xmlns:a16="http://schemas.microsoft.com/office/drawing/2014/main" id="{60259226-296B-489E-8C23-F54192723B1A}"/>
              </a:ext>
            </a:extLst>
          </p:cNvPr>
          <p:cNvSpPr>
            <a:spLocks noGrp="1"/>
          </p:cNvSpPr>
          <p:nvPr>
            <p:ph idx="1"/>
          </p:nvPr>
        </p:nvSpPr>
        <p:spPr>
          <a:xfrm>
            <a:off x="838200" y="2362200"/>
            <a:ext cx="10515600" cy="3801314"/>
          </a:xfrm>
        </p:spPr>
        <p:txBody>
          <a:bodyPr>
            <a:normAutofit fontScale="92500" lnSpcReduction="10000"/>
          </a:bodyPr>
          <a:lstStyle/>
          <a:p>
            <a:r>
              <a:rPr lang="en-US" b="0" dirty="0"/>
              <a:t>Prior to conducting an RCT, it is necessary to </a:t>
            </a:r>
            <a:r>
              <a:rPr lang="en-US" b="0" dirty="0">
                <a:solidFill>
                  <a:srgbClr val="C00000"/>
                </a:solidFill>
              </a:rPr>
              <a:t>articulate how the intervention is expected to yield expected outcomes</a:t>
            </a:r>
            <a:r>
              <a:rPr lang="en-US" b="0" dirty="0"/>
              <a:t>. </a:t>
            </a:r>
          </a:p>
          <a:p>
            <a:pPr>
              <a:spcBef>
                <a:spcPts val="2400"/>
              </a:spcBef>
            </a:pPr>
            <a:r>
              <a:rPr lang="en-US" b="0" dirty="0"/>
              <a:t>The theory of change identifies:</a:t>
            </a:r>
          </a:p>
          <a:p>
            <a:pPr marL="457200" indent="-457200">
              <a:buFont typeface="Arial" panose="020B0604020202020204" pitchFamily="34" charset="0"/>
              <a:buChar char="•"/>
            </a:pPr>
            <a:r>
              <a:rPr lang="en-US" sz="2400" b="0" dirty="0"/>
              <a:t>Target population</a:t>
            </a:r>
          </a:p>
          <a:p>
            <a:pPr marL="457200" indent="-457200">
              <a:buFont typeface="Arial" panose="020B0604020202020204" pitchFamily="34" charset="0"/>
              <a:buChar char="•"/>
            </a:pPr>
            <a:r>
              <a:rPr lang="en-US" sz="2400" b="0" dirty="0"/>
              <a:t>Main components of the intervention</a:t>
            </a:r>
          </a:p>
          <a:p>
            <a:pPr marL="457200" indent="-457200">
              <a:buFont typeface="Arial" panose="020B0604020202020204" pitchFamily="34" charset="0"/>
              <a:buChar char="•"/>
            </a:pPr>
            <a:r>
              <a:rPr lang="en-US" sz="2400" b="0" dirty="0"/>
              <a:t>Proximal and distal outcomes</a:t>
            </a:r>
          </a:p>
          <a:p>
            <a:pPr marL="457200" indent="-457200">
              <a:buFont typeface="Arial" panose="020B0604020202020204" pitchFamily="34" charset="0"/>
              <a:buChar char="•"/>
            </a:pPr>
            <a:r>
              <a:rPr lang="en-US" sz="2400" b="0" dirty="0"/>
              <a:t>Contextual moderators of intervention effects</a:t>
            </a:r>
          </a:p>
          <a:p>
            <a:pPr marL="457200" indent="-457200">
              <a:buFont typeface="Arial" panose="020B0604020202020204" pitchFamily="34" charset="0"/>
              <a:buChar char="•"/>
            </a:pPr>
            <a:r>
              <a:rPr lang="en-US" sz="2400" b="0" dirty="0"/>
              <a:t>Mechanisms or underlying processes facilitating intervention effects</a:t>
            </a:r>
          </a:p>
          <a:p>
            <a:pPr marL="457200" indent="-457200">
              <a:buFont typeface="Arial" panose="020B0604020202020204" pitchFamily="34" charset="0"/>
              <a:buChar char="•"/>
            </a:pPr>
            <a:r>
              <a:rPr lang="en-US" sz="2400" b="0" dirty="0"/>
              <a:t>Conceptual associations among all elements</a:t>
            </a:r>
          </a:p>
          <a:p>
            <a:endParaRPr lang="en-US" b="0" dirty="0"/>
          </a:p>
          <a:p>
            <a:endParaRPr lang="en-US" dirty="0"/>
          </a:p>
        </p:txBody>
      </p:sp>
    </p:spTree>
    <p:extLst>
      <p:ext uri="{BB962C8B-B14F-4D97-AF65-F5344CB8AC3E}">
        <p14:creationId xmlns:p14="http://schemas.microsoft.com/office/powerpoint/2010/main" val="2229762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55764DFD-E661-480C-85D6-D3A800A3471B}"/>
              </a:ext>
            </a:extLst>
          </p:cNvPr>
          <p:cNvGrpSpPr/>
          <p:nvPr/>
        </p:nvGrpSpPr>
        <p:grpSpPr>
          <a:xfrm>
            <a:off x="3642650" y="1613145"/>
            <a:ext cx="3477092" cy="4875497"/>
            <a:chOff x="839483" y="2362200"/>
            <a:chExt cx="3337470" cy="3893963"/>
          </a:xfrm>
        </p:grpSpPr>
        <p:sp>
          <p:nvSpPr>
            <p:cNvPr id="13" name="Freeform: Shape 12">
              <a:extLst>
                <a:ext uri="{FF2B5EF4-FFF2-40B4-BE49-F238E27FC236}">
                  <a16:creationId xmlns:a16="http://schemas.microsoft.com/office/drawing/2014/main" id="{4A3B992E-9314-4D81-956A-0A4B1BCA25B6}"/>
                </a:ext>
              </a:extLst>
            </p:cNvPr>
            <p:cNvSpPr/>
            <p:nvPr/>
          </p:nvSpPr>
          <p:spPr>
            <a:xfrm>
              <a:off x="839483" y="2362200"/>
              <a:ext cx="3337470" cy="3893963"/>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a:solidFill>
              <a:schemeClr val="accent6">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b="1" kern="1200" dirty="0"/>
                <a:t>Elements Differentiating Intervention/Control Classrooms</a:t>
              </a:r>
            </a:p>
          </p:txBody>
        </p:sp>
        <p:sp>
          <p:nvSpPr>
            <p:cNvPr id="14" name="Freeform: Shape 13">
              <a:extLst>
                <a:ext uri="{FF2B5EF4-FFF2-40B4-BE49-F238E27FC236}">
                  <a16:creationId xmlns:a16="http://schemas.microsoft.com/office/drawing/2014/main" id="{60BF6525-4743-482F-99E9-51F18A15B167}"/>
                </a:ext>
              </a:extLst>
            </p:cNvPr>
            <p:cNvSpPr/>
            <p:nvPr/>
          </p:nvSpPr>
          <p:spPr>
            <a:xfrm>
              <a:off x="914400" y="2931899"/>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Increased frequency of children talking and less frequency of teacher talking</a:t>
              </a:r>
            </a:p>
          </p:txBody>
        </p:sp>
        <p:sp>
          <p:nvSpPr>
            <p:cNvPr id="15" name="Freeform: Shape 14">
              <a:extLst>
                <a:ext uri="{FF2B5EF4-FFF2-40B4-BE49-F238E27FC236}">
                  <a16:creationId xmlns:a16="http://schemas.microsoft.com/office/drawing/2014/main" id="{06702956-8B46-44F8-A19B-D3DB37C0A43A}"/>
                </a:ext>
              </a:extLst>
            </p:cNvPr>
            <p:cNvSpPr/>
            <p:nvPr/>
          </p:nvSpPr>
          <p:spPr>
            <a:xfrm>
              <a:off x="914400" y="3351413"/>
              <a:ext cx="3200400" cy="446804"/>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Greater occurrence of associative and cooperative interactions and less parallel interactions among children</a:t>
              </a:r>
            </a:p>
          </p:txBody>
        </p:sp>
        <p:sp>
          <p:nvSpPr>
            <p:cNvPr id="16" name="Freeform: Shape 15">
              <a:extLst>
                <a:ext uri="{FF2B5EF4-FFF2-40B4-BE49-F238E27FC236}">
                  <a16:creationId xmlns:a16="http://schemas.microsoft.com/office/drawing/2014/main" id="{75018B15-D624-4774-AF4D-A7D580A21FE9}"/>
                </a:ext>
              </a:extLst>
            </p:cNvPr>
            <p:cNvSpPr/>
            <p:nvPr/>
          </p:nvSpPr>
          <p:spPr>
            <a:xfrm>
              <a:off x="914400" y="3858503"/>
              <a:ext cx="3200400" cy="446804"/>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algn="ctr" defTabSz="355600">
                <a:lnSpc>
                  <a:spcPct val="90000"/>
                </a:lnSpc>
                <a:spcBef>
                  <a:spcPct val="0"/>
                </a:spcBef>
                <a:spcAft>
                  <a:spcPct val="35000"/>
                </a:spcAft>
              </a:pPr>
              <a:r>
                <a:rPr lang="en-US" sz="1200" dirty="0"/>
                <a:t>More</a:t>
              </a:r>
              <a:r>
                <a:rPr lang="en-US" sz="1200" kern="1200" dirty="0"/>
                <a:t> involvement among children, with </a:t>
              </a:r>
              <a:r>
                <a:rPr lang="en-US" sz="1200" dirty="0"/>
                <a:t>fewer </a:t>
              </a:r>
              <a:r>
                <a:rPr lang="en-US" sz="1200" kern="1200" dirty="0"/>
                <a:t>observations of unoccupied and disruptive behaviors</a:t>
              </a:r>
            </a:p>
          </p:txBody>
        </p:sp>
        <p:sp>
          <p:nvSpPr>
            <p:cNvPr id="17" name="Freeform: Shape 16">
              <a:extLst>
                <a:ext uri="{FF2B5EF4-FFF2-40B4-BE49-F238E27FC236}">
                  <a16:creationId xmlns:a16="http://schemas.microsoft.com/office/drawing/2014/main" id="{C1E26FF2-BE0A-4B94-A602-C79FD7FE6B1A}"/>
                </a:ext>
              </a:extLst>
            </p:cNvPr>
            <p:cNvSpPr/>
            <p:nvPr/>
          </p:nvSpPr>
          <p:spPr>
            <a:xfrm>
              <a:off x="914400" y="4365593"/>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More positive emotional tone exhibited by teachers</a:t>
              </a:r>
            </a:p>
          </p:txBody>
        </p:sp>
        <p:sp>
          <p:nvSpPr>
            <p:cNvPr id="18" name="Freeform: Shape 17">
              <a:extLst>
                <a:ext uri="{FF2B5EF4-FFF2-40B4-BE49-F238E27FC236}">
                  <a16:creationId xmlns:a16="http://schemas.microsoft.com/office/drawing/2014/main" id="{9E8D0555-20C1-43EF-91ED-A635BBF71705}"/>
                </a:ext>
              </a:extLst>
            </p:cNvPr>
            <p:cNvSpPr/>
            <p:nvPr/>
          </p:nvSpPr>
          <p:spPr>
            <a:xfrm>
              <a:off x="914400" y="4785107"/>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Higher level of instructional quality exhibited by teachers</a:t>
              </a:r>
            </a:p>
          </p:txBody>
        </p:sp>
        <p:sp>
          <p:nvSpPr>
            <p:cNvPr id="19" name="Freeform: Shape 18">
              <a:extLst>
                <a:ext uri="{FF2B5EF4-FFF2-40B4-BE49-F238E27FC236}">
                  <a16:creationId xmlns:a16="http://schemas.microsoft.com/office/drawing/2014/main" id="{D5F73239-200A-4DE3-B8CD-8D667839A8E2}"/>
                </a:ext>
              </a:extLst>
            </p:cNvPr>
            <p:cNvSpPr/>
            <p:nvPr/>
          </p:nvSpPr>
          <p:spPr>
            <a:xfrm>
              <a:off x="914400" y="5204621"/>
              <a:ext cx="3200400" cy="417611"/>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More approving behavior by teachers and less disapproving behavior and behavior management</a:t>
              </a:r>
            </a:p>
          </p:txBody>
        </p:sp>
        <p:sp>
          <p:nvSpPr>
            <p:cNvPr id="20" name="Freeform: Shape 19">
              <a:extLst>
                <a:ext uri="{FF2B5EF4-FFF2-40B4-BE49-F238E27FC236}">
                  <a16:creationId xmlns:a16="http://schemas.microsoft.com/office/drawing/2014/main" id="{E9B578FE-9E42-4966-BC12-2E473200399D}"/>
                </a:ext>
              </a:extLst>
            </p:cNvPr>
            <p:cNvSpPr/>
            <p:nvPr/>
          </p:nvSpPr>
          <p:spPr>
            <a:xfrm>
              <a:off x="914400" y="5682518"/>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More time in centers and less time spent in teacher-led activities and transitions</a:t>
              </a:r>
            </a:p>
          </p:txBody>
        </p:sp>
      </p:grpSp>
      <p:grpSp>
        <p:nvGrpSpPr>
          <p:cNvPr id="47" name="Group 46">
            <a:extLst>
              <a:ext uri="{FF2B5EF4-FFF2-40B4-BE49-F238E27FC236}">
                <a16:creationId xmlns:a16="http://schemas.microsoft.com/office/drawing/2014/main" id="{71D07466-3457-46C1-BF24-5F535F3C6CB9}"/>
              </a:ext>
            </a:extLst>
          </p:cNvPr>
          <p:cNvGrpSpPr/>
          <p:nvPr/>
        </p:nvGrpSpPr>
        <p:grpSpPr>
          <a:xfrm>
            <a:off x="76199" y="1614544"/>
            <a:ext cx="3444437" cy="4875498"/>
            <a:chOff x="1032880" y="1600201"/>
            <a:chExt cx="3124200" cy="5029024"/>
          </a:xfrm>
        </p:grpSpPr>
        <p:grpSp>
          <p:nvGrpSpPr>
            <p:cNvPr id="46" name="Group 45">
              <a:extLst>
                <a:ext uri="{FF2B5EF4-FFF2-40B4-BE49-F238E27FC236}">
                  <a16:creationId xmlns:a16="http://schemas.microsoft.com/office/drawing/2014/main" id="{631E5659-71EB-4287-804F-F79224C02555}"/>
                </a:ext>
              </a:extLst>
            </p:cNvPr>
            <p:cNvGrpSpPr/>
            <p:nvPr/>
          </p:nvGrpSpPr>
          <p:grpSpPr>
            <a:xfrm>
              <a:off x="1032880" y="1600201"/>
              <a:ext cx="3124200" cy="5029024"/>
              <a:chOff x="1032880" y="1600201"/>
              <a:chExt cx="3124200" cy="5029024"/>
            </a:xfrm>
          </p:grpSpPr>
          <p:grpSp>
            <p:nvGrpSpPr>
              <p:cNvPr id="32" name="Group 31">
                <a:extLst>
                  <a:ext uri="{FF2B5EF4-FFF2-40B4-BE49-F238E27FC236}">
                    <a16:creationId xmlns:a16="http://schemas.microsoft.com/office/drawing/2014/main" id="{0B549B68-FD94-4E64-9CD8-D5DF6B926BC1}"/>
                  </a:ext>
                </a:extLst>
              </p:cNvPr>
              <p:cNvGrpSpPr/>
              <p:nvPr/>
            </p:nvGrpSpPr>
            <p:grpSpPr>
              <a:xfrm>
                <a:off x="1032880" y="1600201"/>
                <a:ext cx="3124200" cy="5029024"/>
                <a:chOff x="839483" y="2420336"/>
                <a:chExt cx="3337470" cy="3836810"/>
              </a:xfrm>
            </p:grpSpPr>
            <p:sp>
              <p:nvSpPr>
                <p:cNvPr id="33" name="Freeform: Shape 32">
                  <a:extLst>
                    <a:ext uri="{FF2B5EF4-FFF2-40B4-BE49-F238E27FC236}">
                      <a16:creationId xmlns:a16="http://schemas.microsoft.com/office/drawing/2014/main" id="{76F1688C-2E46-4E06-9FEF-5A6A8FE94F13}"/>
                    </a:ext>
                  </a:extLst>
                </p:cNvPr>
                <p:cNvSpPr/>
                <p:nvPr/>
              </p:nvSpPr>
              <p:spPr>
                <a:xfrm>
                  <a:off x="839483" y="2420336"/>
                  <a:ext cx="3337470" cy="3836810"/>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b="1" dirty="0"/>
                    <a:t>Intervention Approach</a:t>
                  </a:r>
                  <a:endParaRPr lang="en-US" b="1" kern="1200" dirty="0"/>
                </a:p>
              </p:txBody>
            </p:sp>
            <p:sp>
              <p:nvSpPr>
                <p:cNvPr id="34" name="Freeform: Shape 33">
                  <a:extLst>
                    <a:ext uri="{FF2B5EF4-FFF2-40B4-BE49-F238E27FC236}">
                      <a16:creationId xmlns:a16="http://schemas.microsoft.com/office/drawing/2014/main" id="{D074B47A-564F-4085-9A1B-29AEE5156663}"/>
                    </a:ext>
                  </a:extLst>
                </p:cNvPr>
                <p:cNvSpPr/>
                <p:nvPr/>
              </p:nvSpPr>
              <p:spPr>
                <a:xfrm>
                  <a:off x="918045" y="2706417"/>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dirty="0"/>
                    <a:t>Concrete mediators to guide instruction (e.g., pictures and symbols)</a:t>
                  </a:r>
                  <a:endParaRPr lang="en-US" sz="1200" kern="1200" dirty="0"/>
                </a:p>
              </p:txBody>
            </p:sp>
            <p:sp>
              <p:nvSpPr>
                <p:cNvPr id="35" name="Freeform: Shape 34">
                  <a:extLst>
                    <a:ext uri="{FF2B5EF4-FFF2-40B4-BE49-F238E27FC236}">
                      <a16:creationId xmlns:a16="http://schemas.microsoft.com/office/drawing/2014/main" id="{EF94F919-DFF5-40E6-8492-B9A765608F24}"/>
                    </a:ext>
                  </a:extLst>
                </p:cNvPr>
                <p:cNvSpPr/>
                <p:nvPr/>
              </p:nvSpPr>
              <p:spPr>
                <a:xfrm>
                  <a:off x="914400" y="3091531"/>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Focus on language development integrated throughout curriculum (oral and written)</a:t>
                  </a:r>
                </a:p>
              </p:txBody>
            </p:sp>
            <p:sp>
              <p:nvSpPr>
                <p:cNvPr id="36" name="Freeform: Shape 35">
                  <a:extLst>
                    <a:ext uri="{FF2B5EF4-FFF2-40B4-BE49-F238E27FC236}">
                      <a16:creationId xmlns:a16="http://schemas.microsoft.com/office/drawing/2014/main" id="{10EF8B16-4F19-4302-B08D-78A4110FADB7}"/>
                    </a:ext>
                  </a:extLst>
                </p:cNvPr>
                <p:cNvSpPr/>
                <p:nvPr/>
              </p:nvSpPr>
              <p:spPr>
                <a:xfrm>
                  <a:off x="908017" y="3476644"/>
                  <a:ext cx="3200400" cy="446804"/>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algn="ctr" defTabSz="355600">
                    <a:lnSpc>
                      <a:spcPct val="90000"/>
                    </a:lnSpc>
                    <a:spcBef>
                      <a:spcPct val="0"/>
                    </a:spcBef>
                    <a:spcAft>
                      <a:spcPct val="35000"/>
                    </a:spcAft>
                  </a:pPr>
                  <a:r>
                    <a:rPr lang="en-US" sz="1200" dirty="0"/>
                    <a:t>Mature pretend  play that includes development of play plans and adherence to  play roles.</a:t>
                  </a:r>
                </a:p>
              </p:txBody>
            </p:sp>
            <p:sp>
              <p:nvSpPr>
                <p:cNvPr id="37" name="Freeform: Shape 36">
                  <a:extLst>
                    <a:ext uri="{FF2B5EF4-FFF2-40B4-BE49-F238E27FC236}">
                      <a16:creationId xmlns:a16="http://schemas.microsoft.com/office/drawing/2014/main" id="{D44CD0CA-F6F8-470A-A27F-BF09B9217107}"/>
                    </a:ext>
                  </a:extLst>
                </p:cNvPr>
                <p:cNvSpPr/>
                <p:nvPr/>
              </p:nvSpPr>
              <p:spPr>
                <a:xfrm>
                  <a:off x="922905" y="3949334"/>
                  <a:ext cx="3200400" cy="35922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Teacher scaffolding to help children internalize learning</a:t>
                  </a:r>
                </a:p>
              </p:txBody>
            </p:sp>
            <p:sp>
              <p:nvSpPr>
                <p:cNvPr id="39" name="Freeform: Shape 38">
                  <a:extLst>
                    <a:ext uri="{FF2B5EF4-FFF2-40B4-BE49-F238E27FC236}">
                      <a16:creationId xmlns:a16="http://schemas.microsoft.com/office/drawing/2014/main" id="{A4D47F4F-C889-4434-8F8B-E3B19A7FC383}"/>
                    </a:ext>
                  </a:extLst>
                </p:cNvPr>
                <p:cNvSpPr/>
                <p:nvPr/>
              </p:nvSpPr>
              <p:spPr>
                <a:xfrm>
                  <a:off x="921075" y="4719561"/>
                  <a:ext cx="3200400" cy="417611"/>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lvl="0" algn="ctr" defTabSz="355600">
                    <a:lnSpc>
                      <a:spcPct val="90000"/>
                    </a:lnSpc>
                    <a:spcBef>
                      <a:spcPct val="0"/>
                    </a:spcBef>
                    <a:spcAft>
                      <a:spcPct val="35000"/>
                    </a:spcAft>
                  </a:pPr>
                  <a:r>
                    <a:rPr lang="en-US" sz="1200" dirty="0"/>
                    <a:t>Literacy activities (buddy reading, drawing shapes and graphemes, array of storybook reading approaches)</a:t>
                  </a:r>
                </a:p>
              </p:txBody>
            </p:sp>
            <p:sp>
              <p:nvSpPr>
                <p:cNvPr id="40" name="Freeform: Shape 39">
                  <a:extLst>
                    <a:ext uri="{FF2B5EF4-FFF2-40B4-BE49-F238E27FC236}">
                      <a16:creationId xmlns:a16="http://schemas.microsoft.com/office/drawing/2014/main" id="{76801616-9416-4D57-9AD9-729BF49AC454}"/>
                    </a:ext>
                  </a:extLst>
                </p:cNvPr>
                <p:cNvSpPr/>
                <p:nvPr/>
              </p:nvSpPr>
              <p:spPr>
                <a:xfrm>
                  <a:off x="933224" y="5163057"/>
                  <a:ext cx="3200400" cy="42640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algn="ctr" defTabSz="355600"/>
                  <a:endParaRPr lang="en-US" sz="1200" dirty="0">
                    <a:ea typeface="+mn-lt"/>
                    <a:cs typeface="+mn-lt"/>
                  </a:endParaRPr>
                </a:p>
                <a:p>
                  <a:pPr algn="ctr" defTabSz="355600"/>
                  <a:endParaRPr lang="en-US" sz="1200" dirty="0">
                    <a:ea typeface="+mn-lt"/>
                    <a:cs typeface="+mn-lt"/>
                  </a:endParaRPr>
                </a:p>
                <a:p>
                  <a:pPr algn="ctr" defTabSz="355600"/>
                  <a:r>
                    <a:rPr lang="en-US" sz="1200" dirty="0">
                      <a:ea typeface="+mn-lt"/>
                      <a:cs typeface="+mn-lt"/>
                    </a:rPr>
                    <a:t>Math and science activities (calendar, weather, puzzles, manipulatives, patterning, collections, games to foster numbers, colors, shapes, science</a:t>
                  </a:r>
                  <a:endParaRPr lang="en-US" dirty="0">
                    <a:ea typeface="+mn-lt"/>
                    <a:cs typeface="+mn-lt"/>
                  </a:endParaRPr>
                </a:p>
              </p:txBody>
            </p:sp>
          </p:grpSp>
          <p:sp>
            <p:nvSpPr>
              <p:cNvPr id="45" name="Freeform: Shape 44">
                <a:extLst>
                  <a:ext uri="{FF2B5EF4-FFF2-40B4-BE49-F238E27FC236}">
                    <a16:creationId xmlns:a16="http://schemas.microsoft.com/office/drawing/2014/main" id="{94944AA7-5F38-4AFD-891D-DE3A6251BA44}"/>
                  </a:ext>
                </a:extLst>
              </p:cNvPr>
              <p:cNvSpPr/>
              <p:nvPr/>
            </p:nvSpPr>
            <p:spPr>
              <a:xfrm>
                <a:off x="1106422" y="5805574"/>
                <a:ext cx="2995889" cy="54737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lvl="0" algn="ctr" defTabSz="355600">
                  <a:lnSpc>
                    <a:spcPct val="90000"/>
                  </a:lnSpc>
                  <a:spcBef>
                    <a:spcPct val="0"/>
                  </a:spcBef>
                  <a:spcAft>
                    <a:spcPct val="35000"/>
                  </a:spcAft>
                </a:pPr>
                <a:r>
                  <a:rPr lang="en-US" sz="1200" dirty="0"/>
                  <a:t>Self-regulation activities (checking other’s work, attention focusing and behavioral regulation games) </a:t>
                </a:r>
              </a:p>
            </p:txBody>
          </p:sp>
        </p:grpSp>
        <p:sp>
          <p:nvSpPr>
            <p:cNvPr id="43" name="Freeform: Shape 42">
              <a:extLst>
                <a:ext uri="{FF2B5EF4-FFF2-40B4-BE49-F238E27FC236}">
                  <a16:creationId xmlns:a16="http://schemas.microsoft.com/office/drawing/2014/main" id="{1487EDAC-2C6D-4DFC-A3D1-BC5D212EE732}"/>
                </a:ext>
              </a:extLst>
            </p:cNvPr>
            <p:cNvSpPr/>
            <p:nvPr/>
          </p:nvSpPr>
          <p:spPr>
            <a:xfrm>
              <a:off x="1110971" y="4109085"/>
              <a:ext cx="2995889" cy="470851"/>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lvl="0" algn="ctr" defTabSz="355600">
                <a:lnSpc>
                  <a:spcPct val="90000"/>
                </a:lnSpc>
                <a:spcBef>
                  <a:spcPct val="0"/>
                </a:spcBef>
                <a:spcAft>
                  <a:spcPct val="35000"/>
                </a:spcAft>
              </a:pPr>
              <a:r>
                <a:rPr lang="en-US" sz="1200" dirty="0"/>
                <a:t>Curriculum activities focus on  collaboration and shared participation</a:t>
              </a:r>
            </a:p>
          </p:txBody>
        </p:sp>
      </p:grpSp>
      <p:grpSp>
        <p:nvGrpSpPr>
          <p:cNvPr id="48" name="Group 47">
            <a:extLst>
              <a:ext uri="{FF2B5EF4-FFF2-40B4-BE49-F238E27FC236}">
                <a16:creationId xmlns:a16="http://schemas.microsoft.com/office/drawing/2014/main" id="{4918E4FB-8ED6-4035-891B-8988402995A8}"/>
              </a:ext>
            </a:extLst>
          </p:cNvPr>
          <p:cNvGrpSpPr/>
          <p:nvPr/>
        </p:nvGrpSpPr>
        <p:grpSpPr>
          <a:xfrm>
            <a:off x="7261570" y="3443549"/>
            <a:ext cx="2279854" cy="3013053"/>
            <a:chOff x="839483" y="2362201"/>
            <a:chExt cx="3337470" cy="2298759"/>
          </a:xfrm>
        </p:grpSpPr>
        <p:sp>
          <p:nvSpPr>
            <p:cNvPr id="49" name="Freeform: Shape 48">
              <a:extLst>
                <a:ext uri="{FF2B5EF4-FFF2-40B4-BE49-F238E27FC236}">
                  <a16:creationId xmlns:a16="http://schemas.microsoft.com/office/drawing/2014/main" id="{293309C2-0AD3-43EF-9166-A9539E3E6DD7}"/>
                </a:ext>
              </a:extLst>
            </p:cNvPr>
            <p:cNvSpPr/>
            <p:nvPr/>
          </p:nvSpPr>
          <p:spPr>
            <a:xfrm>
              <a:off x="839483" y="2362201"/>
              <a:ext cx="3337470" cy="2298759"/>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a:solidFill>
              <a:schemeClr val="accent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b="1" dirty="0"/>
                <a:t>Executive Function &amp; Self-Regulation Skills</a:t>
              </a:r>
              <a:endParaRPr lang="en-US" b="1" kern="1200" dirty="0"/>
            </a:p>
          </p:txBody>
        </p:sp>
        <p:sp>
          <p:nvSpPr>
            <p:cNvPr id="50" name="Freeform: Shape 49">
              <a:extLst>
                <a:ext uri="{FF2B5EF4-FFF2-40B4-BE49-F238E27FC236}">
                  <a16:creationId xmlns:a16="http://schemas.microsoft.com/office/drawing/2014/main" id="{E568B5F4-417A-47BD-862F-D895F3CA6F60}"/>
                </a:ext>
              </a:extLst>
            </p:cNvPr>
            <p:cNvSpPr/>
            <p:nvPr/>
          </p:nvSpPr>
          <p:spPr>
            <a:xfrm>
              <a:off x="898465" y="2881800"/>
              <a:ext cx="3200401" cy="20690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Working memory</a:t>
              </a:r>
            </a:p>
          </p:txBody>
        </p:sp>
        <p:sp>
          <p:nvSpPr>
            <p:cNvPr id="51" name="Freeform: Shape 50">
              <a:extLst>
                <a:ext uri="{FF2B5EF4-FFF2-40B4-BE49-F238E27FC236}">
                  <a16:creationId xmlns:a16="http://schemas.microsoft.com/office/drawing/2014/main" id="{10F613C3-D49A-4053-A5BC-0060D6298D92}"/>
                </a:ext>
              </a:extLst>
            </p:cNvPr>
            <p:cNvSpPr/>
            <p:nvPr/>
          </p:nvSpPr>
          <p:spPr>
            <a:xfrm>
              <a:off x="885713" y="3128472"/>
              <a:ext cx="3200401" cy="257347"/>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Attention shifting</a:t>
              </a:r>
            </a:p>
          </p:txBody>
        </p:sp>
        <p:sp>
          <p:nvSpPr>
            <p:cNvPr id="52" name="Freeform: Shape 51">
              <a:extLst>
                <a:ext uri="{FF2B5EF4-FFF2-40B4-BE49-F238E27FC236}">
                  <a16:creationId xmlns:a16="http://schemas.microsoft.com/office/drawing/2014/main" id="{2FB6CB50-0473-4D64-AE22-9DCB5ED37CC5}"/>
                </a:ext>
              </a:extLst>
            </p:cNvPr>
            <p:cNvSpPr/>
            <p:nvPr/>
          </p:nvSpPr>
          <p:spPr>
            <a:xfrm>
              <a:off x="892088" y="3429529"/>
              <a:ext cx="3200401" cy="22678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Inhibitory control</a:t>
              </a:r>
            </a:p>
          </p:txBody>
        </p:sp>
        <p:sp>
          <p:nvSpPr>
            <p:cNvPr id="53" name="Freeform: Shape 52">
              <a:extLst>
                <a:ext uri="{FF2B5EF4-FFF2-40B4-BE49-F238E27FC236}">
                  <a16:creationId xmlns:a16="http://schemas.microsoft.com/office/drawing/2014/main" id="{D4CD252E-2063-476A-980B-54C4D2519ECE}"/>
                </a:ext>
              </a:extLst>
            </p:cNvPr>
            <p:cNvSpPr/>
            <p:nvPr/>
          </p:nvSpPr>
          <p:spPr>
            <a:xfrm>
              <a:off x="872965" y="3696082"/>
              <a:ext cx="3200400" cy="20690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Behavioral regulation</a:t>
              </a:r>
            </a:p>
          </p:txBody>
        </p:sp>
        <p:sp>
          <p:nvSpPr>
            <p:cNvPr id="54" name="Freeform: Shape 53">
              <a:extLst>
                <a:ext uri="{FF2B5EF4-FFF2-40B4-BE49-F238E27FC236}">
                  <a16:creationId xmlns:a16="http://schemas.microsoft.com/office/drawing/2014/main" id="{663A06A6-DE71-406C-855C-B03A71C24A33}"/>
                </a:ext>
              </a:extLst>
            </p:cNvPr>
            <p:cNvSpPr/>
            <p:nvPr/>
          </p:nvSpPr>
          <p:spPr>
            <a:xfrm>
              <a:off x="866591" y="3942753"/>
              <a:ext cx="3200400" cy="20690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Social skills</a:t>
              </a:r>
            </a:p>
          </p:txBody>
        </p:sp>
        <p:sp>
          <p:nvSpPr>
            <p:cNvPr id="55" name="Freeform: Shape 54">
              <a:extLst>
                <a:ext uri="{FF2B5EF4-FFF2-40B4-BE49-F238E27FC236}">
                  <a16:creationId xmlns:a16="http://schemas.microsoft.com/office/drawing/2014/main" id="{5BE3DFA0-02B8-4585-B783-ECF7FB268D35}"/>
                </a:ext>
              </a:extLst>
            </p:cNvPr>
            <p:cNvSpPr/>
            <p:nvPr/>
          </p:nvSpPr>
          <p:spPr>
            <a:xfrm>
              <a:off x="879339" y="4189427"/>
              <a:ext cx="3200400" cy="29866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dirty="0"/>
                <a:t>Classroom behavioral competencies</a:t>
              </a:r>
              <a:endParaRPr lang="en-US" sz="1200" kern="1200" dirty="0"/>
            </a:p>
          </p:txBody>
        </p:sp>
      </p:grpSp>
      <p:grpSp>
        <p:nvGrpSpPr>
          <p:cNvPr id="75" name="Group 74">
            <a:extLst>
              <a:ext uri="{FF2B5EF4-FFF2-40B4-BE49-F238E27FC236}">
                <a16:creationId xmlns:a16="http://schemas.microsoft.com/office/drawing/2014/main" id="{5FC5E799-0793-44B3-A740-CD42378A637A}"/>
              </a:ext>
            </a:extLst>
          </p:cNvPr>
          <p:cNvGrpSpPr/>
          <p:nvPr/>
        </p:nvGrpSpPr>
        <p:grpSpPr>
          <a:xfrm>
            <a:off x="9683252" y="3194217"/>
            <a:ext cx="2279854" cy="3214643"/>
            <a:chOff x="9748195" y="2688169"/>
            <a:chExt cx="2279854" cy="3214643"/>
          </a:xfrm>
        </p:grpSpPr>
        <p:grpSp>
          <p:nvGrpSpPr>
            <p:cNvPr id="66" name="Group 65">
              <a:extLst>
                <a:ext uri="{FF2B5EF4-FFF2-40B4-BE49-F238E27FC236}">
                  <a16:creationId xmlns:a16="http://schemas.microsoft.com/office/drawing/2014/main" id="{70227031-8489-489F-B533-2B35F39222CE}"/>
                </a:ext>
              </a:extLst>
            </p:cNvPr>
            <p:cNvGrpSpPr/>
            <p:nvPr/>
          </p:nvGrpSpPr>
          <p:grpSpPr>
            <a:xfrm>
              <a:off x="9748195" y="2688169"/>
              <a:ext cx="2279854" cy="3214643"/>
              <a:chOff x="829927" y="2371691"/>
              <a:chExt cx="3337470" cy="2452559"/>
            </a:xfrm>
          </p:grpSpPr>
          <p:sp>
            <p:nvSpPr>
              <p:cNvPr id="67" name="Freeform: Shape 66">
                <a:extLst>
                  <a:ext uri="{FF2B5EF4-FFF2-40B4-BE49-F238E27FC236}">
                    <a16:creationId xmlns:a16="http://schemas.microsoft.com/office/drawing/2014/main" id="{0FF88DBE-3FD8-49DD-9683-A28270A0C2BF}"/>
                  </a:ext>
                </a:extLst>
              </p:cNvPr>
              <p:cNvSpPr/>
              <p:nvPr/>
            </p:nvSpPr>
            <p:spPr>
              <a:xfrm>
                <a:off x="829927" y="2371691"/>
                <a:ext cx="3337470" cy="2452559"/>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a:solidFill>
                <a:schemeClr val="accent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b="1" dirty="0"/>
                  <a:t>Academic Skills</a:t>
                </a:r>
                <a:endParaRPr lang="en-US" b="1" kern="1200" dirty="0"/>
              </a:p>
            </p:txBody>
          </p:sp>
          <p:sp>
            <p:nvSpPr>
              <p:cNvPr id="68" name="Freeform: Shape 67">
                <a:extLst>
                  <a:ext uri="{FF2B5EF4-FFF2-40B4-BE49-F238E27FC236}">
                    <a16:creationId xmlns:a16="http://schemas.microsoft.com/office/drawing/2014/main" id="{83A784C6-9F69-4EE4-8F10-8FF8974FF785}"/>
                  </a:ext>
                </a:extLst>
              </p:cNvPr>
              <p:cNvSpPr/>
              <p:nvPr/>
            </p:nvSpPr>
            <p:spPr>
              <a:xfrm>
                <a:off x="898465" y="2643789"/>
                <a:ext cx="3200401" cy="19824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Letter and </a:t>
                </a:r>
                <a:r>
                  <a:rPr lang="en-US" sz="1200" dirty="0"/>
                  <a:t>Word</a:t>
                </a:r>
                <a:r>
                  <a:rPr lang="en-US" sz="1200" kern="1200" dirty="0"/>
                  <a:t> Identifi</a:t>
                </a:r>
                <a:r>
                  <a:rPr lang="en-US" sz="1200" dirty="0"/>
                  <a:t>cation</a:t>
                </a:r>
                <a:endParaRPr lang="en-US" sz="1200" kern="1200" dirty="0"/>
              </a:p>
            </p:txBody>
          </p:sp>
          <p:sp>
            <p:nvSpPr>
              <p:cNvPr id="69" name="Freeform: Shape 68">
                <a:extLst>
                  <a:ext uri="{FF2B5EF4-FFF2-40B4-BE49-F238E27FC236}">
                    <a16:creationId xmlns:a16="http://schemas.microsoft.com/office/drawing/2014/main" id="{D4D63E49-B58B-4EC5-ADD1-6E63232AAB4A}"/>
                  </a:ext>
                </a:extLst>
              </p:cNvPr>
              <p:cNvSpPr/>
              <p:nvPr/>
            </p:nvSpPr>
            <p:spPr>
              <a:xfrm>
                <a:off x="898462" y="2872184"/>
                <a:ext cx="3200401" cy="19824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Prewriting, letter writing, spelling</a:t>
                </a:r>
              </a:p>
            </p:txBody>
          </p:sp>
          <p:sp>
            <p:nvSpPr>
              <p:cNvPr id="70" name="Freeform: Shape 69">
                <a:extLst>
                  <a:ext uri="{FF2B5EF4-FFF2-40B4-BE49-F238E27FC236}">
                    <a16:creationId xmlns:a16="http://schemas.microsoft.com/office/drawing/2014/main" id="{1691DC10-F80C-44CD-BE00-FC9FDDE16BF8}"/>
                  </a:ext>
                </a:extLst>
              </p:cNvPr>
              <p:cNvSpPr/>
              <p:nvPr/>
            </p:nvSpPr>
            <p:spPr>
              <a:xfrm>
                <a:off x="882526" y="3100579"/>
                <a:ext cx="3200401" cy="214475"/>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Listening comprehension</a:t>
                </a:r>
              </a:p>
            </p:txBody>
          </p:sp>
          <p:sp>
            <p:nvSpPr>
              <p:cNvPr id="71" name="Freeform: Shape 70">
                <a:extLst>
                  <a:ext uri="{FF2B5EF4-FFF2-40B4-BE49-F238E27FC236}">
                    <a16:creationId xmlns:a16="http://schemas.microsoft.com/office/drawing/2014/main" id="{683007EF-2D3C-4984-8D52-C3D3CF71B7A6}"/>
                  </a:ext>
                </a:extLst>
              </p:cNvPr>
              <p:cNvSpPr/>
              <p:nvPr/>
            </p:nvSpPr>
            <p:spPr>
              <a:xfrm>
                <a:off x="866590" y="3345203"/>
                <a:ext cx="3200400" cy="298668"/>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kern="1200" dirty="0"/>
                  <a:t>Receptive and expressive vocabulary</a:t>
                </a:r>
              </a:p>
            </p:txBody>
          </p:sp>
          <p:sp>
            <p:nvSpPr>
              <p:cNvPr id="72" name="Freeform: Shape 71">
                <a:extLst>
                  <a:ext uri="{FF2B5EF4-FFF2-40B4-BE49-F238E27FC236}">
                    <a16:creationId xmlns:a16="http://schemas.microsoft.com/office/drawing/2014/main" id="{7CD582AB-672B-472A-9B81-E1E96C49598E}"/>
                  </a:ext>
                </a:extLst>
              </p:cNvPr>
              <p:cNvSpPr/>
              <p:nvPr/>
            </p:nvSpPr>
            <p:spPr>
              <a:xfrm>
                <a:off x="882526" y="3674021"/>
                <a:ext cx="3200400" cy="289890"/>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dirty="0"/>
                  <a:t>Factual knowledge of science, social studies, and humanities</a:t>
                </a:r>
                <a:endParaRPr lang="en-US" sz="1200" kern="1200" dirty="0"/>
              </a:p>
            </p:txBody>
          </p:sp>
          <p:sp>
            <p:nvSpPr>
              <p:cNvPr id="73" name="Freeform: Shape 72">
                <a:extLst>
                  <a:ext uri="{FF2B5EF4-FFF2-40B4-BE49-F238E27FC236}">
                    <a16:creationId xmlns:a16="http://schemas.microsoft.com/office/drawing/2014/main" id="{03D67CBA-0EB5-454E-8B57-8BC684A034EC}"/>
                  </a:ext>
                </a:extLst>
              </p:cNvPr>
              <p:cNvSpPr/>
              <p:nvPr/>
            </p:nvSpPr>
            <p:spPr>
              <a:xfrm>
                <a:off x="882526" y="4322879"/>
                <a:ext cx="3200400" cy="358082"/>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dirty="0"/>
                  <a:t>Quantitative knowledge (number identification, number line, shapes, symbols)</a:t>
                </a:r>
                <a:endParaRPr lang="en-US" sz="1200" kern="1200" dirty="0"/>
              </a:p>
            </p:txBody>
          </p:sp>
        </p:grpSp>
        <p:sp>
          <p:nvSpPr>
            <p:cNvPr id="74" name="Freeform: Shape 73">
              <a:extLst>
                <a:ext uri="{FF2B5EF4-FFF2-40B4-BE49-F238E27FC236}">
                  <a16:creationId xmlns:a16="http://schemas.microsoft.com/office/drawing/2014/main" id="{62C132D0-DD6B-498F-806B-D83C7121094F}"/>
                </a:ext>
              </a:extLst>
            </p:cNvPr>
            <p:cNvSpPr/>
            <p:nvPr/>
          </p:nvSpPr>
          <p:spPr>
            <a:xfrm>
              <a:off x="9790951" y="4814658"/>
              <a:ext cx="2186220" cy="391473"/>
            </a:xfrm>
            <a:custGeom>
              <a:avLst/>
              <a:gdLst>
                <a:gd name="connsiteX0" fmla="*/ 0 w 2669976"/>
                <a:gd name="connsiteY0" fmla="*/ 31133 h 311331"/>
                <a:gd name="connsiteX1" fmla="*/ 31133 w 2669976"/>
                <a:gd name="connsiteY1" fmla="*/ 0 h 311331"/>
                <a:gd name="connsiteX2" fmla="*/ 2638843 w 2669976"/>
                <a:gd name="connsiteY2" fmla="*/ 0 h 311331"/>
                <a:gd name="connsiteX3" fmla="*/ 2669976 w 2669976"/>
                <a:gd name="connsiteY3" fmla="*/ 31133 h 311331"/>
                <a:gd name="connsiteX4" fmla="*/ 2669976 w 2669976"/>
                <a:gd name="connsiteY4" fmla="*/ 280198 h 311331"/>
                <a:gd name="connsiteX5" fmla="*/ 2638843 w 2669976"/>
                <a:gd name="connsiteY5" fmla="*/ 311331 h 311331"/>
                <a:gd name="connsiteX6" fmla="*/ 31133 w 2669976"/>
                <a:gd name="connsiteY6" fmla="*/ 311331 h 311331"/>
                <a:gd name="connsiteX7" fmla="*/ 0 w 2669976"/>
                <a:gd name="connsiteY7" fmla="*/ 280198 h 311331"/>
                <a:gd name="connsiteX8" fmla="*/ 0 w 2669976"/>
                <a:gd name="connsiteY8" fmla="*/ 31133 h 31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9976" h="311331">
                  <a:moveTo>
                    <a:pt x="0" y="31133"/>
                  </a:moveTo>
                  <a:cubicBezTo>
                    <a:pt x="0" y="13939"/>
                    <a:pt x="13939" y="0"/>
                    <a:pt x="31133" y="0"/>
                  </a:cubicBezTo>
                  <a:lnTo>
                    <a:pt x="2638843" y="0"/>
                  </a:lnTo>
                  <a:cubicBezTo>
                    <a:pt x="2656037" y="0"/>
                    <a:pt x="2669976" y="13939"/>
                    <a:pt x="2669976" y="31133"/>
                  </a:cubicBezTo>
                  <a:lnTo>
                    <a:pt x="2669976" y="280198"/>
                  </a:lnTo>
                  <a:cubicBezTo>
                    <a:pt x="2669976" y="297392"/>
                    <a:pt x="2656037" y="311331"/>
                    <a:pt x="2638843" y="311331"/>
                  </a:cubicBezTo>
                  <a:lnTo>
                    <a:pt x="31133" y="311331"/>
                  </a:lnTo>
                  <a:cubicBezTo>
                    <a:pt x="13939" y="311331"/>
                    <a:pt x="0" y="297392"/>
                    <a:pt x="0" y="280198"/>
                  </a:cubicBezTo>
                  <a:lnTo>
                    <a:pt x="0" y="31133"/>
                  </a:ln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439" tIns="24359" rIns="29439" bIns="24359" numCol="1" spcCol="1270" anchor="ctr" anchorCtr="0">
              <a:noAutofit/>
            </a:bodyPr>
            <a:lstStyle/>
            <a:p>
              <a:pPr marL="0" lvl="0" indent="0" algn="ctr" defTabSz="355600">
                <a:lnSpc>
                  <a:spcPct val="90000"/>
                </a:lnSpc>
                <a:spcBef>
                  <a:spcPct val="0"/>
                </a:spcBef>
                <a:spcAft>
                  <a:spcPct val="35000"/>
                </a:spcAft>
                <a:buNone/>
              </a:pPr>
              <a:r>
                <a:rPr lang="en-US" sz="1200" dirty="0"/>
                <a:t>Applied mathematical knowledge (numeric and spatial problems)</a:t>
              </a:r>
              <a:endParaRPr lang="en-US" sz="1200" kern="1200" dirty="0"/>
            </a:p>
          </p:txBody>
        </p:sp>
      </p:grpSp>
      <p:sp>
        <p:nvSpPr>
          <p:cNvPr id="77" name="Freeform: Shape 76">
            <a:extLst>
              <a:ext uri="{FF2B5EF4-FFF2-40B4-BE49-F238E27FC236}">
                <a16:creationId xmlns:a16="http://schemas.microsoft.com/office/drawing/2014/main" id="{C5F393BF-97DE-4EAD-9C02-55578A9A42B7}"/>
              </a:ext>
            </a:extLst>
          </p:cNvPr>
          <p:cNvSpPr/>
          <p:nvPr/>
        </p:nvSpPr>
        <p:spPr>
          <a:xfrm>
            <a:off x="7241756" y="2484341"/>
            <a:ext cx="4755166" cy="583763"/>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a:solidFill>
            <a:schemeClr val="accent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sz="1600" b="1" dirty="0"/>
              <a:t>Student Proximal Outcomes at End of Prekindergarten</a:t>
            </a:r>
            <a:br>
              <a:rPr lang="en-US" sz="1600" b="1" dirty="0"/>
            </a:br>
            <a:r>
              <a:rPr lang="en-US" sz="1600" b="1" dirty="0"/>
              <a:t>Distal Outcomes at End of Kindergarten and Grade 1</a:t>
            </a:r>
          </a:p>
        </p:txBody>
      </p:sp>
      <p:sp>
        <p:nvSpPr>
          <p:cNvPr id="84" name="Freeform: Shape 83">
            <a:extLst>
              <a:ext uri="{FF2B5EF4-FFF2-40B4-BE49-F238E27FC236}">
                <a16:creationId xmlns:a16="http://schemas.microsoft.com/office/drawing/2014/main" id="{C305614A-4C64-44F7-B3C0-F9E7AD71EBA3}"/>
              </a:ext>
            </a:extLst>
          </p:cNvPr>
          <p:cNvSpPr/>
          <p:nvPr/>
        </p:nvSpPr>
        <p:spPr>
          <a:xfrm>
            <a:off x="7261570" y="1745731"/>
            <a:ext cx="4755166" cy="583763"/>
          </a:xfrm>
          <a:custGeom>
            <a:avLst/>
            <a:gdLst>
              <a:gd name="connsiteX0" fmla="*/ 0 w 3337470"/>
              <a:gd name="connsiteY0" fmla="*/ 333747 h 3802063"/>
              <a:gd name="connsiteX1" fmla="*/ 333747 w 3337470"/>
              <a:gd name="connsiteY1" fmla="*/ 0 h 3802063"/>
              <a:gd name="connsiteX2" fmla="*/ 3003723 w 3337470"/>
              <a:gd name="connsiteY2" fmla="*/ 0 h 3802063"/>
              <a:gd name="connsiteX3" fmla="*/ 3337470 w 3337470"/>
              <a:gd name="connsiteY3" fmla="*/ 333747 h 3802063"/>
              <a:gd name="connsiteX4" fmla="*/ 3337470 w 3337470"/>
              <a:gd name="connsiteY4" fmla="*/ 3468316 h 3802063"/>
              <a:gd name="connsiteX5" fmla="*/ 3003723 w 3337470"/>
              <a:gd name="connsiteY5" fmla="*/ 3802063 h 3802063"/>
              <a:gd name="connsiteX6" fmla="*/ 333747 w 3337470"/>
              <a:gd name="connsiteY6" fmla="*/ 3802063 h 3802063"/>
              <a:gd name="connsiteX7" fmla="*/ 0 w 3337470"/>
              <a:gd name="connsiteY7" fmla="*/ 3468316 h 3802063"/>
              <a:gd name="connsiteX8" fmla="*/ 0 w 3337470"/>
              <a:gd name="connsiteY8" fmla="*/ 333747 h 380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7470" h="3802063">
                <a:moveTo>
                  <a:pt x="0" y="333747"/>
                </a:moveTo>
                <a:cubicBezTo>
                  <a:pt x="0" y="149424"/>
                  <a:pt x="149424" y="0"/>
                  <a:pt x="333747" y="0"/>
                </a:cubicBezTo>
                <a:lnTo>
                  <a:pt x="3003723" y="0"/>
                </a:lnTo>
                <a:cubicBezTo>
                  <a:pt x="3188046" y="0"/>
                  <a:pt x="3337470" y="149424"/>
                  <a:pt x="3337470" y="333747"/>
                </a:cubicBezTo>
                <a:lnTo>
                  <a:pt x="3337470" y="3468316"/>
                </a:lnTo>
                <a:cubicBezTo>
                  <a:pt x="3337470" y="3652639"/>
                  <a:pt x="3188046" y="3802063"/>
                  <a:pt x="3003723" y="3802063"/>
                </a:cubicBezTo>
                <a:lnTo>
                  <a:pt x="333747" y="3802063"/>
                </a:lnTo>
                <a:cubicBezTo>
                  <a:pt x="149424" y="3802063"/>
                  <a:pt x="0" y="3652639"/>
                  <a:pt x="0" y="3468316"/>
                </a:cubicBezTo>
                <a:lnTo>
                  <a:pt x="0" y="333747"/>
                </a:lnTo>
                <a:close/>
              </a:path>
            </a:pathLst>
          </a:custGeom>
          <a:solidFill>
            <a:schemeClr val="bg2">
              <a:lumMod val="9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0" tIns="91440" rIns="0" bIns="0" numCol="1" spcCol="1270" anchor="t" anchorCtr="0">
            <a:noAutofit/>
          </a:bodyPr>
          <a:lstStyle/>
          <a:p>
            <a:pPr marL="0" lvl="0" indent="0" algn="ctr" defTabSz="977900">
              <a:lnSpc>
                <a:spcPct val="90000"/>
              </a:lnSpc>
              <a:spcBef>
                <a:spcPts val="1200"/>
              </a:spcBef>
              <a:spcAft>
                <a:spcPct val="35000"/>
              </a:spcAft>
              <a:buNone/>
            </a:pPr>
            <a:r>
              <a:rPr lang="en-US" sz="1600" b="1" dirty="0"/>
              <a:t>Target Population: </a:t>
            </a:r>
            <a:br>
              <a:rPr lang="en-US" sz="1600" b="1" dirty="0"/>
            </a:br>
            <a:r>
              <a:rPr lang="en-US" sz="1600" b="1" dirty="0"/>
              <a:t>Prekindergarten teachers and their students.</a:t>
            </a:r>
          </a:p>
        </p:txBody>
      </p:sp>
    </p:spTree>
    <p:extLst>
      <p:ext uri="{BB962C8B-B14F-4D97-AF65-F5344CB8AC3E}">
        <p14:creationId xmlns:p14="http://schemas.microsoft.com/office/powerpoint/2010/main" val="1158712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a:xfrm>
            <a:off x="831850" y="1709739"/>
            <a:ext cx="10515600" cy="1719261"/>
          </a:xfrm>
        </p:spPr>
        <p:txBody>
          <a:bodyPr/>
          <a:lstStyle/>
          <a:p>
            <a:r>
              <a:rPr lang="en-US" dirty="0"/>
              <a:t>III. Data Collection</a:t>
            </a:r>
          </a:p>
        </p:txBody>
      </p:sp>
    </p:spTree>
    <p:extLst>
      <p:ext uri="{BB962C8B-B14F-4D97-AF65-F5344CB8AC3E}">
        <p14:creationId xmlns:p14="http://schemas.microsoft.com/office/powerpoint/2010/main" val="416439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FD4907-DBB5-4036-A5B2-14DBB0A0FC48}"/>
              </a:ext>
            </a:extLst>
          </p:cNvPr>
          <p:cNvSpPr>
            <a:spLocks noGrp="1"/>
          </p:cNvSpPr>
          <p:nvPr>
            <p:ph type="title"/>
          </p:nvPr>
        </p:nvSpPr>
        <p:spPr/>
        <p:txBody>
          <a:bodyPr/>
          <a:lstStyle/>
          <a:p>
            <a:r>
              <a:rPr lang="en-US" dirty="0"/>
              <a:t>Sample Selection</a:t>
            </a:r>
          </a:p>
        </p:txBody>
      </p:sp>
      <p:sp>
        <p:nvSpPr>
          <p:cNvPr id="5" name="Content Placeholder 4">
            <a:extLst>
              <a:ext uri="{FF2B5EF4-FFF2-40B4-BE49-F238E27FC236}">
                <a16:creationId xmlns:a16="http://schemas.microsoft.com/office/drawing/2014/main" id="{DD2081A2-58EC-46BE-BD20-07A3799D7A9F}"/>
              </a:ext>
            </a:extLst>
          </p:cNvPr>
          <p:cNvSpPr>
            <a:spLocks noGrp="1"/>
          </p:cNvSpPr>
          <p:nvPr>
            <p:ph idx="1"/>
          </p:nvPr>
        </p:nvSpPr>
        <p:spPr>
          <a:xfrm>
            <a:off x="838200" y="2514600"/>
            <a:ext cx="10515600" cy="3962400"/>
          </a:xfrm>
        </p:spPr>
        <p:txBody>
          <a:bodyPr>
            <a:normAutofit/>
          </a:bodyPr>
          <a:lstStyle/>
          <a:p>
            <a:r>
              <a:rPr lang="en-US" b="0" dirty="0"/>
              <a:t>Need to clearly </a:t>
            </a:r>
            <a:r>
              <a:rPr lang="en-US" b="0" dirty="0">
                <a:solidFill>
                  <a:srgbClr val="C00000"/>
                </a:solidFill>
              </a:rPr>
              <a:t>define the study sample</a:t>
            </a:r>
          </a:p>
          <a:p>
            <a:pPr marL="457200" indent="-457200">
              <a:buFont typeface="Arial" panose="020B0604020202020204" pitchFamily="34" charset="0"/>
              <a:buChar char="•"/>
            </a:pPr>
            <a:r>
              <a:rPr lang="en-US" b="0" dirty="0"/>
              <a:t>Recruitment of study sample to reflect target population </a:t>
            </a:r>
          </a:p>
          <a:p>
            <a:pPr marL="457200" indent="-457200">
              <a:buFont typeface="Arial" panose="020B0604020202020204" pitchFamily="34" charset="0"/>
              <a:buChar char="•"/>
            </a:pPr>
            <a:r>
              <a:rPr lang="en-US" b="0" dirty="0"/>
              <a:t>Inclusion and exclusion criteria</a:t>
            </a:r>
          </a:p>
          <a:p>
            <a:pPr>
              <a:spcBef>
                <a:spcPts val="2400"/>
              </a:spcBef>
            </a:pPr>
            <a:r>
              <a:rPr lang="en-US" b="0" dirty="0"/>
              <a:t>Need to consider</a:t>
            </a:r>
          </a:p>
          <a:p>
            <a:pPr marL="457200" indent="-457200">
              <a:buFont typeface="Arial" panose="020B0604020202020204" pitchFamily="34" charset="0"/>
              <a:buChar char="•"/>
            </a:pPr>
            <a:r>
              <a:rPr lang="en-US" b="0" dirty="0">
                <a:solidFill>
                  <a:srgbClr val="C00000"/>
                </a:solidFill>
              </a:rPr>
              <a:t>Sample size </a:t>
            </a:r>
            <a:r>
              <a:rPr lang="en-US" b="0" dirty="0"/>
              <a:t>needed to detect expected effects (statistical power)</a:t>
            </a:r>
          </a:p>
          <a:p>
            <a:pPr marL="457200" indent="-457200">
              <a:buFont typeface="Arial" panose="020B0604020202020204" pitchFamily="34" charset="0"/>
              <a:buChar char="•"/>
            </a:pPr>
            <a:r>
              <a:rPr lang="en-US" b="0" dirty="0"/>
              <a:t>Human subject and </a:t>
            </a:r>
            <a:r>
              <a:rPr lang="en-US" b="0" dirty="0">
                <a:solidFill>
                  <a:srgbClr val="C00000"/>
                </a:solidFill>
              </a:rPr>
              <a:t>ethical treatment </a:t>
            </a:r>
            <a:r>
              <a:rPr lang="en-US" b="0" dirty="0"/>
              <a:t>of participants</a:t>
            </a:r>
          </a:p>
          <a:p>
            <a:pPr marL="457200" indent="-457200">
              <a:buFont typeface="Arial" panose="020B0604020202020204" pitchFamily="34" charset="0"/>
              <a:buChar char="•"/>
            </a:pPr>
            <a:r>
              <a:rPr lang="en-US" b="0" dirty="0"/>
              <a:t>Potential bias attributed to </a:t>
            </a:r>
            <a:r>
              <a:rPr lang="en-US" b="0" dirty="0">
                <a:solidFill>
                  <a:srgbClr val="C00000"/>
                </a:solidFill>
              </a:rPr>
              <a:t>consent rates</a:t>
            </a:r>
          </a:p>
        </p:txBody>
      </p:sp>
    </p:spTree>
    <p:extLst>
      <p:ext uri="{BB962C8B-B14F-4D97-AF65-F5344CB8AC3E}">
        <p14:creationId xmlns:p14="http://schemas.microsoft.com/office/powerpoint/2010/main" val="3723129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D6AB9-173C-4316-876F-1C426E801AC2}"/>
              </a:ext>
            </a:extLst>
          </p:cNvPr>
          <p:cNvSpPr>
            <a:spLocks noGrp="1"/>
          </p:cNvSpPr>
          <p:nvPr>
            <p:ph type="title"/>
          </p:nvPr>
        </p:nvSpPr>
        <p:spPr/>
        <p:txBody>
          <a:bodyPr/>
          <a:lstStyle/>
          <a:p>
            <a:r>
              <a:rPr lang="en-US" dirty="0"/>
              <a:t>Control by Randomization</a:t>
            </a:r>
          </a:p>
        </p:txBody>
      </p:sp>
      <p:sp>
        <p:nvSpPr>
          <p:cNvPr id="3" name="Content Placeholder 2">
            <a:extLst>
              <a:ext uri="{FF2B5EF4-FFF2-40B4-BE49-F238E27FC236}">
                <a16:creationId xmlns:a16="http://schemas.microsoft.com/office/drawing/2014/main" id="{DEADE94D-5752-4C16-A471-07B01117AC0F}"/>
              </a:ext>
            </a:extLst>
          </p:cNvPr>
          <p:cNvSpPr>
            <a:spLocks noGrp="1"/>
          </p:cNvSpPr>
          <p:nvPr>
            <p:ph idx="1"/>
          </p:nvPr>
        </p:nvSpPr>
        <p:spPr>
          <a:xfrm>
            <a:off x="838200" y="2514600"/>
            <a:ext cx="10515600" cy="3648914"/>
          </a:xfrm>
        </p:spPr>
        <p:txBody>
          <a:bodyPr/>
          <a:lstStyle/>
          <a:p>
            <a:pPr marL="457200" indent="-457200">
              <a:spcBef>
                <a:spcPts val="1800"/>
              </a:spcBef>
              <a:buFont typeface="Arial" panose="020B0604020202020204" pitchFamily="34" charset="0"/>
              <a:buChar char="•"/>
            </a:pPr>
            <a:r>
              <a:rPr lang="en-US" b="0" dirty="0"/>
              <a:t>RCTs compare the average outcome for individuals randomly assigned to the </a:t>
            </a:r>
            <a:r>
              <a:rPr lang="en-US" b="0" dirty="0">
                <a:solidFill>
                  <a:srgbClr val="C00000"/>
                </a:solidFill>
              </a:rPr>
              <a:t>intervention condition </a:t>
            </a:r>
            <a:r>
              <a:rPr lang="en-US" b="0" dirty="0"/>
              <a:t>with the average outcome for individuals randomly assigned to be in a </a:t>
            </a:r>
            <a:r>
              <a:rPr lang="en-US" b="0" dirty="0">
                <a:solidFill>
                  <a:srgbClr val="C00000"/>
                </a:solidFill>
              </a:rPr>
              <a:t>control condition</a:t>
            </a:r>
            <a:r>
              <a:rPr lang="en-US" b="0" dirty="0"/>
              <a:t>. </a:t>
            </a:r>
          </a:p>
          <a:p>
            <a:pPr marL="457200" indent="-457200">
              <a:spcBef>
                <a:spcPts val="1800"/>
              </a:spcBef>
              <a:buFont typeface="Arial" panose="020B0604020202020204" pitchFamily="34" charset="0"/>
              <a:buChar char="•"/>
            </a:pPr>
            <a:r>
              <a:rPr lang="en-US" b="0" dirty="0"/>
              <a:t>Randomization is a </a:t>
            </a:r>
            <a:r>
              <a:rPr lang="en-US" b="0" dirty="0">
                <a:solidFill>
                  <a:srgbClr val="C00000"/>
                </a:solidFill>
              </a:rPr>
              <a:t>purposeful, explicit</a:t>
            </a:r>
            <a:r>
              <a:rPr lang="en-US" b="0" dirty="0"/>
              <a:t> process to ensure an equal chance of being in the intervention. </a:t>
            </a:r>
          </a:p>
          <a:p>
            <a:pPr marL="457200" indent="-457200">
              <a:spcBef>
                <a:spcPts val="1800"/>
              </a:spcBef>
              <a:buFont typeface="Arial" panose="020B0604020202020204" pitchFamily="34" charset="0"/>
              <a:buChar char="•"/>
            </a:pPr>
            <a:r>
              <a:rPr lang="en-US" b="0" dirty="0">
                <a:solidFill>
                  <a:srgbClr val="C00000"/>
                </a:solidFill>
              </a:rPr>
              <a:t>Randomization can occur at different levels or blocks </a:t>
            </a:r>
            <a:r>
              <a:rPr lang="en-US" b="0" dirty="0"/>
              <a:t>which become the level at which the intervention is analyzed (e.g., individuals, teachers, classrooms, schools, clinics, programs, cities).</a:t>
            </a:r>
          </a:p>
          <a:p>
            <a:endParaRPr lang="en-US" dirty="0"/>
          </a:p>
        </p:txBody>
      </p:sp>
    </p:spTree>
    <p:extLst>
      <p:ext uri="{BB962C8B-B14F-4D97-AF65-F5344CB8AC3E}">
        <p14:creationId xmlns:p14="http://schemas.microsoft.com/office/powerpoint/2010/main" val="2675757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6617F-317B-4ED4-BACF-75A41552CDC2}"/>
              </a:ext>
            </a:extLst>
          </p:cNvPr>
          <p:cNvSpPr>
            <a:spLocks noGrp="1"/>
          </p:cNvSpPr>
          <p:nvPr>
            <p:ph type="title"/>
          </p:nvPr>
        </p:nvSpPr>
        <p:spPr/>
        <p:txBody>
          <a:bodyPr/>
          <a:lstStyle/>
          <a:p>
            <a:r>
              <a:rPr lang="en-US" dirty="0"/>
              <a:t>Randomization Designs</a:t>
            </a:r>
          </a:p>
        </p:txBody>
      </p:sp>
      <p:sp>
        <p:nvSpPr>
          <p:cNvPr id="3" name="Content Placeholder 2">
            <a:extLst>
              <a:ext uri="{FF2B5EF4-FFF2-40B4-BE49-F238E27FC236}">
                <a16:creationId xmlns:a16="http://schemas.microsoft.com/office/drawing/2014/main" id="{4593BFB2-1940-4802-BDB6-D37404D35E7E}"/>
              </a:ext>
            </a:extLst>
          </p:cNvPr>
          <p:cNvSpPr>
            <a:spLocks noGrp="1"/>
          </p:cNvSpPr>
          <p:nvPr>
            <p:ph idx="1"/>
          </p:nvPr>
        </p:nvSpPr>
        <p:spPr>
          <a:xfrm>
            <a:off x="838200" y="2667000"/>
            <a:ext cx="10515600" cy="3496514"/>
          </a:xfrm>
        </p:spPr>
        <p:txBody>
          <a:bodyPr/>
          <a:lstStyle/>
          <a:p>
            <a:pPr>
              <a:spcBef>
                <a:spcPts val="2400"/>
              </a:spcBef>
            </a:pPr>
            <a:r>
              <a:rPr lang="en-US" dirty="0">
                <a:solidFill>
                  <a:srgbClr val="C00000"/>
                </a:solidFill>
              </a:rPr>
              <a:t>Completely Randomized</a:t>
            </a:r>
            <a:r>
              <a:rPr lang="en-US" dirty="0"/>
              <a:t>: </a:t>
            </a:r>
            <a:r>
              <a:rPr lang="en-US" b="0" dirty="0"/>
              <a:t>Condition is assigned at the level of the individual.</a:t>
            </a:r>
            <a:endParaRPr lang="en-US" dirty="0"/>
          </a:p>
          <a:p>
            <a:pPr>
              <a:spcBef>
                <a:spcPts val="2400"/>
              </a:spcBef>
            </a:pPr>
            <a:r>
              <a:rPr lang="en-US" dirty="0">
                <a:solidFill>
                  <a:srgbClr val="C00000"/>
                </a:solidFill>
              </a:rPr>
              <a:t>Randomized Block Design</a:t>
            </a:r>
            <a:r>
              <a:rPr lang="en-US" dirty="0"/>
              <a:t>: </a:t>
            </a:r>
            <a:r>
              <a:rPr lang="en-US" b="0" dirty="0"/>
              <a:t>Condition is assigned to individual within a natural structure or blocks (e.g., schools, districts, states, regions). </a:t>
            </a:r>
            <a:endParaRPr lang="en-US" dirty="0"/>
          </a:p>
          <a:p>
            <a:pPr>
              <a:spcBef>
                <a:spcPts val="2400"/>
              </a:spcBef>
            </a:pPr>
            <a:r>
              <a:rPr lang="en-US" dirty="0">
                <a:solidFill>
                  <a:srgbClr val="C00000"/>
                </a:solidFill>
              </a:rPr>
              <a:t>Hierarchical Design</a:t>
            </a:r>
            <a:r>
              <a:rPr lang="en-US" dirty="0"/>
              <a:t>: </a:t>
            </a:r>
            <a:r>
              <a:rPr lang="en-US" b="0" dirty="0"/>
              <a:t>Condition is assigned to blocks with each individual in the block being in the same condition.</a:t>
            </a:r>
          </a:p>
          <a:p>
            <a:endParaRPr lang="en-US" dirty="0"/>
          </a:p>
        </p:txBody>
      </p:sp>
    </p:spTree>
    <p:extLst>
      <p:ext uri="{BB962C8B-B14F-4D97-AF65-F5344CB8AC3E}">
        <p14:creationId xmlns:p14="http://schemas.microsoft.com/office/powerpoint/2010/main" val="3374299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C60B-1FCF-43B8-912A-799524C49BDB}"/>
              </a:ext>
            </a:extLst>
          </p:cNvPr>
          <p:cNvSpPr>
            <a:spLocks noGrp="1"/>
          </p:cNvSpPr>
          <p:nvPr>
            <p:ph type="title"/>
          </p:nvPr>
        </p:nvSpPr>
        <p:spPr/>
        <p:txBody>
          <a:bodyPr/>
          <a:lstStyle/>
          <a:p>
            <a:r>
              <a:rPr lang="en-US" dirty="0"/>
              <a:t>Data Collection</a:t>
            </a:r>
          </a:p>
        </p:txBody>
      </p:sp>
      <p:sp>
        <p:nvSpPr>
          <p:cNvPr id="3" name="Content Placeholder 2">
            <a:extLst>
              <a:ext uri="{FF2B5EF4-FFF2-40B4-BE49-F238E27FC236}">
                <a16:creationId xmlns:a16="http://schemas.microsoft.com/office/drawing/2014/main" id="{50E1696F-14FA-4C1D-ADDA-DA67C2E03C47}"/>
              </a:ext>
            </a:extLst>
          </p:cNvPr>
          <p:cNvSpPr>
            <a:spLocks noGrp="1"/>
          </p:cNvSpPr>
          <p:nvPr>
            <p:ph idx="1"/>
          </p:nvPr>
        </p:nvSpPr>
        <p:spPr>
          <a:xfrm>
            <a:off x="762000" y="2288059"/>
            <a:ext cx="10515600" cy="3801314"/>
          </a:xfrm>
        </p:spPr>
        <p:txBody>
          <a:bodyPr vert="horz" lIns="91440" tIns="45720" rIns="91440" bIns="45720" rtlCol="0" anchor="t">
            <a:normAutofit fontScale="85000" lnSpcReduction="20000"/>
          </a:bodyPr>
          <a:lstStyle/>
          <a:p>
            <a:r>
              <a:rPr lang="en-US" dirty="0">
                <a:solidFill>
                  <a:srgbClr val="C00000"/>
                </a:solidFill>
              </a:rPr>
              <a:t>Timing </a:t>
            </a:r>
          </a:p>
          <a:p>
            <a:pPr marL="457200" indent="-457200">
              <a:buFont typeface="Arial" panose="020B0604020202020204" pitchFamily="34" charset="0"/>
              <a:buChar char="•"/>
            </a:pPr>
            <a:r>
              <a:rPr lang="en-US" b="0" dirty="0"/>
              <a:t>Baseline, immediate post-intervention, delayed follow-up </a:t>
            </a:r>
          </a:p>
          <a:p>
            <a:pPr>
              <a:spcBef>
                <a:spcPts val="1800"/>
              </a:spcBef>
            </a:pPr>
            <a:r>
              <a:rPr lang="en-US" dirty="0">
                <a:solidFill>
                  <a:srgbClr val="C00000"/>
                </a:solidFill>
              </a:rPr>
              <a:t>Modality </a:t>
            </a:r>
          </a:p>
          <a:p>
            <a:pPr marL="457200" indent="-457200">
              <a:buFont typeface="Arial" panose="020B0604020202020204" pitchFamily="34" charset="0"/>
              <a:buChar char="•"/>
            </a:pPr>
            <a:r>
              <a:rPr lang="en-US" b="0" dirty="0"/>
              <a:t>Direct assessment, survey, existing records, observation, interviews</a:t>
            </a:r>
          </a:p>
          <a:p>
            <a:pPr>
              <a:spcBef>
                <a:spcPts val="1800"/>
              </a:spcBef>
            </a:pPr>
            <a:r>
              <a:rPr lang="en-US" dirty="0">
                <a:solidFill>
                  <a:srgbClr val="C00000"/>
                </a:solidFill>
              </a:rPr>
              <a:t>Informant</a:t>
            </a:r>
          </a:p>
          <a:p>
            <a:pPr marL="457200" indent="-457200">
              <a:buFont typeface="Arial" panose="020B0604020202020204" pitchFamily="34" charset="0"/>
              <a:buChar char="•"/>
            </a:pPr>
            <a:r>
              <a:rPr lang="en-US" b="0" dirty="0"/>
              <a:t>Self-report, knowledgeable informer, independent assessors</a:t>
            </a:r>
            <a:endParaRPr lang="en-US" b="0" dirty="0">
              <a:cs typeface="Calibri"/>
            </a:endParaRPr>
          </a:p>
          <a:p>
            <a:pPr>
              <a:spcBef>
                <a:spcPts val="1800"/>
              </a:spcBef>
            </a:pPr>
            <a:r>
              <a:rPr lang="en-US" dirty="0">
                <a:solidFill>
                  <a:srgbClr val="C00000"/>
                </a:solidFill>
              </a:rPr>
              <a:t>Reliability and Validity </a:t>
            </a:r>
          </a:p>
          <a:p>
            <a:pPr marL="457200" indent="-457200">
              <a:lnSpc>
                <a:spcPct val="120000"/>
              </a:lnSpc>
              <a:spcBef>
                <a:spcPts val="0"/>
              </a:spcBef>
              <a:buFont typeface="Arial" panose="020B0604020202020204" pitchFamily="34" charset="0"/>
              <a:buChar char="•"/>
            </a:pPr>
            <a:r>
              <a:rPr lang="en-US" b="0" dirty="0"/>
              <a:t>Accurate, unbiased data that is a valid measure of the outcomes and processes targets by the intervention</a:t>
            </a:r>
          </a:p>
        </p:txBody>
      </p:sp>
    </p:spTree>
    <p:extLst>
      <p:ext uri="{BB962C8B-B14F-4D97-AF65-F5344CB8AC3E}">
        <p14:creationId xmlns:p14="http://schemas.microsoft.com/office/powerpoint/2010/main" val="3633413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C60B-1FCF-43B8-912A-799524C49BDB}"/>
              </a:ext>
            </a:extLst>
          </p:cNvPr>
          <p:cNvSpPr>
            <a:spLocks noGrp="1"/>
          </p:cNvSpPr>
          <p:nvPr>
            <p:ph type="title"/>
          </p:nvPr>
        </p:nvSpPr>
        <p:spPr/>
        <p:txBody>
          <a:bodyPr/>
          <a:lstStyle/>
          <a:p>
            <a:r>
              <a:rPr lang="en-US" dirty="0"/>
              <a:t>Fidelity of Implementation</a:t>
            </a:r>
          </a:p>
        </p:txBody>
      </p:sp>
      <p:sp>
        <p:nvSpPr>
          <p:cNvPr id="3" name="Content Placeholder 2">
            <a:extLst>
              <a:ext uri="{FF2B5EF4-FFF2-40B4-BE49-F238E27FC236}">
                <a16:creationId xmlns:a16="http://schemas.microsoft.com/office/drawing/2014/main" id="{50E1696F-14FA-4C1D-ADDA-DA67C2E03C47}"/>
              </a:ext>
            </a:extLst>
          </p:cNvPr>
          <p:cNvSpPr>
            <a:spLocks noGrp="1"/>
          </p:cNvSpPr>
          <p:nvPr>
            <p:ph idx="1"/>
          </p:nvPr>
        </p:nvSpPr>
        <p:spPr/>
        <p:txBody>
          <a:bodyPr>
            <a:normAutofit fontScale="92500" lnSpcReduction="10000"/>
          </a:bodyPr>
          <a:lstStyle/>
          <a:p>
            <a:r>
              <a:rPr lang="en-US" b="0" dirty="0"/>
              <a:t>The </a:t>
            </a:r>
            <a:r>
              <a:rPr lang="en-US" b="0" dirty="0">
                <a:solidFill>
                  <a:srgbClr val="C00000"/>
                </a:solidFill>
              </a:rPr>
              <a:t>fidelity with which the intervention is implemented</a:t>
            </a:r>
            <a:r>
              <a:rPr lang="en-US" b="0" dirty="0"/>
              <a:t> is a special consideration of field-based RCTs.</a:t>
            </a:r>
          </a:p>
          <a:p>
            <a:pPr marL="457200" indent="-457200">
              <a:buFont typeface="Arial" panose="020B0604020202020204" pitchFamily="34" charset="0"/>
              <a:buChar char="•"/>
            </a:pPr>
            <a:r>
              <a:rPr lang="en-US" sz="2600" b="0" dirty="0"/>
              <a:t>Intervention is commonly implemented by multiple practitioners, and </a:t>
            </a:r>
            <a:r>
              <a:rPr lang="en-US" sz="2600" b="0" dirty="0">
                <a:solidFill>
                  <a:srgbClr val="C00000"/>
                </a:solidFill>
              </a:rPr>
              <a:t>variability in implementation is expected.</a:t>
            </a:r>
          </a:p>
          <a:p>
            <a:pPr marL="457200" indent="-457200">
              <a:buFont typeface="Arial" panose="020B0604020202020204" pitchFamily="34" charset="0"/>
              <a:buChar char="•"/>
            </a:pPr>
            <a:r>
              <a:rPr lang="en-US" sz="2600" b="0" dirty="0"/>
              <a:t>When an intervention has </a:t>
            </a:r>
            <a:r>
              <a:rPr lang="en-US" sz="2600" b="0" dirty="0">
                <a:solidFill>
                  <a:srgbClr val="C00000"/>
                </a:solidFill>
              </a:rPr>
              <a:t>null effects</a:t>
            </a:r>
            <a:r>
              <a:rPr lang="en-US" sz="2600" b="0" dirty="0"/>
              <a:t>, it is often not clear whether it was poor implementation or because the intervention was ineffective.</a:t>
            </a:r>
          </a:p>
          <a:p>
            <a:pPr marL="457200" indent="-457200">
              <a:buFont typeface="Arial" panose="020B0604020202020204" pitchFamily="34" charset="0"/>
              <a:buChar char="•"/>
            </a:pPr>
            <a:r>
              <a:rPr lang="en-US" sz="2600" b="0" dirty="0"/>
              <a:t>Even if an intervention has significant effects, there is likely </a:t>
            </a:r>
            <a:r>
              <a:rPr lang="en-US" sz="2600" b="0" dirty="0">
                <a:solidFill>
                  <a:srgbClr val="C00000"/>
                </a:solidFill>
              </a:rPr>
              <a:t>variability in the effects</a:t>
            </a:r>
            <a:r>
              <a:rPr lang="en-US" sz="2600" b="0" dirty="0"/>
              <a:t> across individuals.</a:t>
            </a:r>
          </a:p>
          <a:p>
            <a:pPr algn="ctr">
              <a:spcBef>
                <a:spcPts val="1800"/>
              </a:spcBef>
            </a:pPr>
            <a:r>
              <a:rPr lang="en-US" b="0" dirty="0"/>
              <a:t>Fidelity of implementation can help </a:t>
            </a:r>
            <a:r>
              <a:rPr lang="en-US" b="0" dirty="0">
                <a:solidFill>
                  <a:srgbClr val="C00000"/>
                </a:solidFill>
              </a:rPr>
              <a:t>illuminate how and why </a:t>
            </a:r>
            <a:br>
              <a:rPr lang="en-US" b="0" dirty="0">
                <a:solidFill>
                  <a:srgbClr val="C00000"/>
                </a:solidFill>
              </a:rPr>
            </a:br>
            <a:r>
              <a:rPr lang="en-US" b="0" dirty="0"/>
              <a:t>an intervention had the effects it did.</a:t>
            </a:r>
          </a:p>
          <a:p>
            <a:pPr marL="457200" indent="-457200">
              <a:buFont typeface="Arial" panose="020B0604020202020204" pitchFamily="34" charset="0"/>
              <a:buChar char="•"/>
            </a:pPr>
            <a:endParaRPr lang="en-US" b="0" dirty="0"/>
          </a:p>
          <a:p>
            <a:endParaRPr lang="en-US" dirty="0"/>
          </a:p>
        </p:txBody>
      </p:sp>
    </p:spTree>
    <p:extLst>
      <p:ext uri="{BB962C8B-B14F-4D97-AF65-F5344CB8AC3E}">
        <p14:creationId xmlns:p14="http://schemas.microsoft.com/office/powerpoint/2010/main" val="3810127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8DECD-26CB-4D14-AC36-286CD81D3E46}"/>
              </a:ext>
            </a:extLst>
          </p:cNvPr>
          <p:cNvSpPr>
            <a:spLocks noGrp="1"/>
          </p:cNvSpPr>
          <p:nvPr>
            <p:ph type="title"/>
          </p:nvPr>
        </p:nvSpPr>
        <p:spPr>
          <a:xfrm>
            <a:off x="831850" y="1709739"/>
            <a:ext cx="10515600" cy="1719261"/>
          </a:xfrm>
        </p:spPr>
        <p:txBody>
          <a:bodyPr/>
          <a:lstStyle/>
          <a:p>
            <a:r>
              <a:rPr lang="en-US" dirty="0"/>
              <a:t>IV. Data Analysis Procedures </a:t>
            </a:r>
          </a:p>
        </p:txBody>
      </p:sp>
    </p:spTree>
    <p:extLst>
      <p:ext uri="{BB962C8B-B14F-4D97-AF65-F5344CB8AC3E}">
        <p14:creationId xmlns:p14="http://schemas.microsoft.com/office/powerpoint/2010/main" val="3513224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2A038C-E0DE-4E51-B986-331E1AD2BD76}"/>
              </a:ext>
            </a:extLst>
          </p:cNvPr>
          <p:cNvSpPr>
            <a:spLocks noGrp="1"/>
          </p:cNvSpPr>
          <p:nvPr>
            <p:ph type="title"/>
          </p:nvPr>
        </p:nvSpPr>
        <p:spPr/>
        <p:txBody>
          <a:bodyPr/>
          <a:lstStyle/>
          <a:p>
            <a:r>
              <a:rPr lang="en-US" dirty="0"/>
              <a:t>Baseline Equivalence</a:t>
            </a:r>
          </a:p>
        </p:txBody>
      </p:sp>
      <p:sp>
        <p:nvSpPr>
          <p:cNvPr id="5" name="Content Placeholder 4">
            <a:extLst>
              <a:ext uri="{FF2B5EF4-FFF2-40B4-BE49-F238E27FC236}">
                <a16:creationId xmlns:a16="http://schemas.microsoft.com/office/drawing/2014/main" id="{D529BF4C-560B-46A9-9971-95CC5565AD50}"/>
              </a:ext>
            </a:extLst>
          </p:cNvPr>
          <p:cNvSpPr>
            <a:spLocks noGrp="1"/>
          </p:cNvSpPr>
          <p:nvPr>
            <p:ph idx="1"/>
          </p:nvPr>
        </p:nvSpPr>
        <p:spPr>
          <a:xfrm>
            <a:off x="838200" y="2533134"/>
            <a:ext cx="10515600" cy="3630379"/>
          </a:xfrm>
        </p:spPr>
        <p:txBody>
          <a:bodyPr/>
          <a:lstStyle/>
          <a:p>
            <a:pPr marL="457200" indent="-457200">
              <a:buFont typeface="Arial" panose="020B0604020202020204" pitchFamily="34" charset="0"/>
              <a:buChar char="•"/>
            </a:pPr>
            <a:r>
              <a:rPr lang="en-US" b="0" dirty="0"/>
              <a:t>Randomization should result in equivalence across conditions for all study variables, yet it is beneficial to </a:t>
            </a:r>
            <a:r>
              <a:rPr lang="en-US" b="0" dirty="0">
                <a:solidFill>
                  <a:srgbClr val="C00000"/>
                </a:solidFill>
              </a:rPr>
              <a:t>check the degree to which the randomization process created equivalent groups </a:t>
            </a:r>
            <a:r>
              <a:rPr lang="en-US" b="0" dirty="0"/>
              <a:t>at the start of the study. </a:t>
            </a:r>
          </a:p>
          <a:p>
            <a:pPr marL="457200" indent="-457200">
              <a:buFont typeface="Arial" panose="020B0604020202020204" pitchFamily="34" charset="0"/>
              <a:buChar char="•"/>
            </a:pPr>
            <a:r>
              <a:rPr lang="en-US" b="0" dirty="0"/>
              <a:t>Any differences at baseline could bias estimates of the impact of the intervention. </a:t>
            </a:r>
          </a:p>
          <a:p>
            <a:pPr marL="457200" indent="-457200">
              <a:buFont typeface="Arial" panose="020B0604020202020204" pitchFamily="34" charset="0"/>
              <a:buChar char="•"/>
            </a:pPr>
            <a:r>
              <a:rPr lang="en-US" b="0" dirty="0"/>
              <a:t>Identified differences should be controlled for in analytic models testing intervention effects. </a:t>
            </a:r>
          </a:p>
          <a:p>
            <a:pPr marL="457200" indent="-457200">
              <a:buFont typeface="Arial" panose="020B0604020202020204" pitchFamily="34" charset="0"/>
              <a:buChar char="•"/>
            </a:pPr>
            <a:endParaRPr lang="en-US" b="0" dirty="0"/>
          </a:p>
        </p:txBody>
      </p:sp>
    </p:spTree>
    <p:extLst>
      <p:ext uri="{BB962C8B-B14F-4D97-AF65-F5344CB8AC3E}">
        <p14:creationId xmlns:p14="http://schemas.microsoft.com/office/powerpoint/2010/main" val="634702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2A038C-E0DE-4E51-B986-331E1AD2BD76}"/>
              </a:ext>
            </a:extLst>
          </p:cNvPr>
          <p:cNvSpPr>
            <a:spLocks noGrp="1"/>
          </p:cNvSpPr>
          <p:nvPr>
            <p:ph type="title"/>
          </p:nvPr>
        </p:nvSpPr>
        <p:spPr/>
        <p:txBody>
          <a:bodyPr/>
          <a:lstStyle/>
          <a:p>
            <a:r>
              <a:rPr lang="en-US" dirty="0"/>
              <a:t>Missing Data</a:t>
            </a:r>
          </a:p>
        </p:txBody>
      </p:sp>
      <p:sp>
        <p:nvSpPr>
          <p:cNvPr id="5" name="Content Placeholder 4">
            <a:extLst>
              <a:ext uri="{FF2B5EF4-FFF2-40B4-BE49-F238E27FC236}">
                <a16:creationId xmlns:a16="http://schemas.microsoft.com/office/drawing/2014/main" id="{D529BF4C-560B-46A9-9971-95CC5565AD50}"/>
              </a:ext>
            </a:extLst>
          </p:cNvPr>
          <p:cNvSpPr>
            <a:spLocks noGrp="1"/>
          </p:cNvSpPr>
          <p:nvPr>
            <p:ph idx="1"/>
          </p:nvPr>
        </p:nvSpPr>
        <p:spPr/>
        <p:txBody>
          <a:bodyPr vert="horz" lIns="91440" tIns="45720" rIns="91440" bIns="45720" rtlCol="0" anchor="t">
            <a:normAutofit lnSpcReduction="10000"/>
          </a:bodyPr>
          <a:lstStyle/>
          <a:p>
            <a:pPr marL="457200" indent="-457200">
              <a:spcBef>
                <a:spcPts val="1800"/>
              </a:spcBef>
              <a:buFont typeface="Arial" panose="020B0604020202020204" pitchFamily="34" charset="0"/>
              <a:buChar char="•"/>
            </a:pPr>
            <a:r>
              <a:rPr lang="en-US" b="0" dirty="0">
                <a:solidFill>
                  <a:srgbClr val="C00000"/>
                </a:solidFill>
              </a:rPr>
              <a:t>Attrition and missing data are common</a:t>
            </a:r>
            <a:r>
              <a:rPr lang="en-US" b="0" dirty="0"/>
              <a:t>, in particular in studies that have longitudinal follow-ups. </a:t>
            </a:r>
          </a:p>
          <a:p>
            <a:pPr marL="457200" indent="-457200">
              <a:spcBef>
                <a:spcPts val="1800"/>
              </a:spcBef>
              <a:buFont typeface="Arial" panose="020B0604020202020204" pitchFamily="34" charset="0"/>
              <a:buChar char="•"/>
            </a:pPr>
            <a:r>
              <a:rPr lang="en-US" b="0" dirty="0"/>
              <a:t>Unbiased estimates of intervention effects </a:t>
            </a:r>
            <a:r>
              <a:rPr lang="en-US" b="0" dirty="0">
                <a:solidFill>
                  <a:srgbClr val="C00000"/>
                </a:solidFill>
              </a:rPr>
              <a:t>require equivalence not just at baseline but also at follow-up timepoints</a:t>
            </a:r>
            <a:r>
              <a:rPr lang="en-US" b="0" dirty="0"/>
              <a:t>. </a:t>
            </a:r>
          </a:p>
          <a:p>
            <a:pPr marL="457200" indent="-457200">
              <a:spcBef>
                <a:spcPts val="1800"/>
              </a:spcBef>
              <a:buFont typeface="Arial" panose="020B0604020202020204" pitchFamily="34" charset="0"/>
              <a:buChar char="•"/>
            </a:pPr>
            <a:r>
              <a:rPr lang="en-US" b="0" dirty="0"/>
              <a:t>Need to consider the </a:t>
            </a:r>
            <a:r>
              <a:rPr lang="en-US" b="0" dirty="0">
                <a:solidFill>
                  <a:srgbClr val="C00000"/>
                </a:solidFill>
              </a:rPr>
              <a:t>overall magnitude </a:t>
            </a:r>
            <a:r>
              <a:rPr lang="en-US" b="0" dirty="0"/>
              <a:t>of the missing data rate and the degree to which missing data </a:t>
            </a:r>
            <a:r>
              <a:rPr lang="en-US" b="0" dirty="0">
                <a:solidFill>
                  <a:srgbClr val="C00000"/>
                </a:solidFill>
              </a:rPr>
              <a:t>differs between conditions</a:t>
            </a:r>
            <a:r>
              <a:rPr lang="en-US" b="0" dirty="0"/>
              <a:t>.</a:t>
            </a:r>
          </a:p>
          <a:p>
            <a:pPr marL="514350" indent="-514350">
              <a:spcBef>
                <a:spcPts val="1800"/>
              </a:spcBef>
              <a:buClr>
                <a:schemeClr val="tx1"/>
              </a:buClr>
              <a:buFont typeface="Arial" panose="020B0604020202020204" pitchFamily="34" charset="0"/>
              <a:buChar char="•"/>
            </a:pPr>
            <a:r>
              <a:rPr lang="en-US" b="0" dirty="0">
                <a:solidFill>
                  <a:srgbClr val="C00000"/>
                </a:solidFill>
              </a:rPr>
              <a:t>Baseline and longitudinal data </a:t>
            </a:r>
            <a:r>
              <a:rPr lang="en-US" b="0" dirty="0"/>
              <a:t>are valuable resources for understanding and accounting for missing data. </a:t>
            </a:r>
          </a:p>
        </p:txBody>
      </p:sp>
    </p:spTree>
    <p:extLst>
      <p:ext uri="{BB962C8B-B14F-4D97-AF65-F5344CB8AC3E}">
        <p14:creationId xmlns:p14="http://schemas.microsoft.com/office/powerpoint/2010/main" val="3325776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2A038C-E0DE-4E51-B986-331E1AD2BD76}"/>
              </a:ext>
            </a:extLst>
          </p:cNvPr>
          <p:cNvSpPr>
            <a:spLocks noGrp="1"/>
          </p:cNvSpPr>
          <p:nvPr>
            <p:ph type="title"/>
          </p:nvPr>
        </p:nvSpPr>
        <p:spPr/>
        <p:txBody>
          <a:bodyPr/>
          <a:lstStyle/>
          <a:p>
            <a:r>
              <a:rPr lang="en-US" dirty="0"/>
              <a:t>Missing Data</a:t>
            </a:r>
          </a:p>
        </p:txBody>
      </p:sp>
      <p:sp>
        <p:nvSpPr>
          <p:cNvPr id="5" name="Content Placeholder 4">
            <a:extLst>
              <a:ext uri="{FF2B5EF4-FFF2-40B4-BE49-F238E27FC236}">
                <a16:creationId xmlns:a16="http://schemas.microsoft.com/office/drawing/2014/main" id="{D529BF4C-560B-46A9-9971-95CC5565AD50}"/>
              </a:ext>
            </a:extLst>
          </p:cNvPr>
          <p:cNvSpPr>
            <a:spLocks noGrp="1"/>
          </p:cNvSpPr>
          <p:nvPr>
            <p:ph idx="1"/>
          </p:nvPr>
        </p:nvSpPr>
        <p:spPr/>
        <p:txBody>
          <a:bodyPr vert="horz" lIns="91440" tIns="45720" rIns="91440" bIns="45720" rtlCol="0" anchor="t">
            <a:normAutofit/>
          </a:bodyPr>
          <a:lstStyle/>
          <a:p>
            <a:pPr marL="457200" indent="-457200">
              <a:spcBef>
                <a:spcPts val="1800"/>
              </a:spcBef>
              <a:buClr>
                <a:schemeClr val="tx1"/>
              </a:buClr>
              <a:buFont typeface="Arial" panose="020B0604020202020204" pitchFamily="34" charset="0"/>
              <a:buChar char="•"/>
            </a:pPr>
            <a:r>
              <a:rPr lang="en-US" b="0" dirty="0"/>
              <a:t>Unless there are minimal missing data, </a:t>
            </a:r>
            <a:r>
              <a:rPr lang="en-US" b="0" dirty="0">
                <a:solidFill>
                  <a:srgbClr val="C00000"/>
                </a:solidFill>
              </a:rPr>
              <a:t>avoid dropping cases </a:t>
            </a:r>
            <a:r>
              <a:rPr lang="en-US" b="0" dirty="0"/>
              <a:t>with missing values as it may lead to systematic differences between conditions and reduce power to detect effects. </a:t>
            </a:r>
          </a:p>
          <a:p>
            <a:pPr marL="457200" indent="-457200">
              <a:spcBef>
                <a:spcPts val="1800"/>
              </a:spcBef>
              <a:buClr>
                <a:schemeClr val="tx1"/>
              </a:buClr>
              <a:buFont typeface="Arial" panose="020B0604020202020204" pitchFamily="34" charset="0"/>
              <a:buChar char="•"/>
            </a:pPr>
            <a:r>
              <a:rPr lang="en-US" b="0" dirty="0"/>
              <a:t>Missing Data Approaches:</a:t>
            </a:r>
          </a:p>
          <a:p>
            <a:pPr marL="1143000" lvl="1" indent="-457200">
              <a:spcBef>
                <a:spcPts val="600"/>
              </a:spcBef>
              <a:buClr>
                <a:schemeClr val="tx1"/>
              </a:buClr>
            </a:pPr>
            <a:r>
              <a:rPr lang="en-US" sz="2800" dirty="0">
                <a:solidFill>
                  <a:srgbClr val="C00000"/>
                </a:solidFill>
              </a:rPr>
              <a:t>Multiple Imputation </a:t>
            </a:r>
            <a:r>
              <a:rPr lang="en-US" sz="2800" dirty="0"/>
              <a:t>(MI)</a:t>
            </a:r>
            <a:endParaRPr lang="en-US" sz="2800" b="0" dirty="0">
              <a:solidFill>
                <a:srgbClr val="C00000"/>
              </a:solidFill>
            </a:endParaRPr>
          </a:p>
          <a:p>
            <a:pPr marL="1143000" lvl="1" indent="-457200">
              <a:spcBef>
                <a:spcPts val="600"/>
              </a:spcBef>
              <a:buClr>
                <a:schemeClr val="tx1"/>
              </a:buClr>
            </a:pPr>
            <a:r>
              <a:rPr lang="en-US" sz="2800" b="0" dirty="0">
                <a:solidFill>
                  <a:srgbClr val="C00000"/>
                </a:solidFill>
              </a:rPr>
              <a:t>Full Information Maximum Likelihood </a:t>
            </a:r>
            <a:r>
              <a:rPr lang="en-US" sz="2800" b="0" dirty="0"/>
              <a:t>(FIML)</a:t>
            </a:r>
          </a:p>
          <a:p>
            <a:pPr marL="457200" indent="-457200">
              <a:spcBef>
                <a:spcPts val="1800"/>
              </a:spcBef>
              <a:buClr>
                <a:schemeClr val="tx1"/>
              </a:buClr>
              <a:buFont typeface="Arial" panose="020B0604020202020204" pitchFamily="34" charset="0"/>
              <a:buChar char="•"/>
            </a:pPr>
            <a:r>
              <a:rPr lang="en-US" b="0" dirty="0"/>
              <a:t>Inclusion of </a:t>
            </a:r>
            <a:r>
              <a:rPr lang="en-US" b="0" dirty="0">
                <a:solidFill>
                  <a:srgbClr val="C00000"/>
                </a:solidFill>
              </a:rPr>
              <a:t>auxiliary variables </a:t>
            </a:r>
            <a:r>
              <a:rPr lang="en-US" b="0" dirty="0"/>
              <a:t>in analytic models can help reduce potential attrition bias (e.g., controlling for baseline performance)</a:t>
            </a:r>
          </a:p>
        </p:txBody>
      </p:sp>
    </p:spTree>
    <p:extLst>
      <p:ext uri="{BB962C8B-B14F-4D97-AF65-F5344CB8AC3E}">
        <p14:creationId xmlns:p14="http://schemas.microsoft.com/office/powerpoint/2010/main" val="2506010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C60B-1FCF-43B8-912A-799524C49BDB}"/>
              </a:ext>
            </a:extLst>
          </p:cNvPr>
          <p:cNvSpPr>
            <a:spLocks noGrp="1"/>
          </p:cNvSpPr>
          <p:nvPr>
            <p:ph type="title"/>
          </p:nvPr>
        </p:nvSpPr>
        <p:spPr/>
        <p:txBody>
          <a:bodyPr/>
          <a:lstStyle/>
          <a:p>
            <a:r>
              <a:rPr lang="en-US" dirty="0"/>
              <a:t>Intervention Effects</a:t>
            </a:r>
          </a:p>
        </p:txBody>
      </p:sp>
      <p:sp>
        <p:nvSpPr>
          <p:cNvPr id="3" name="Content Placeholder 2">
            <a:extLst>
              <a:ext uri="{FF2B5EF4-FFF2-40B4-BE49-F238E27FC236}">
                <a16:creationId xmlns:a16="http://schemas.microsoft.com/office/drawing/2014/main" id="{50E1696F-14FA-4C1D-ADDA-DA67C2E03C47}"/>
              </a:ext>
            </a:extLst>
          </p:cNvPr>
          <p:cNvSpPr>
            <a:spLocks noGrp="1"/>
          </p:cNvSpPr>
          <p:nvPr>
            <p:ph idx="1"/>
          </p:nvPr>
        </p:nvSpPr>
        <p:spPr/>
        <p:txBody>
          <a:bodyPr vert="horz" lIns="91440" tIns="45720" rIns="91440" bIns="45720" rtlCol="0" anchor="t">
            <a:normAutofit lnSpcReduction="10000"/>
          </a:bodyPr>
          <a:lstStyle/>
          <a:p>
            <a:r>
              <a:rPr lang="en-US" b="0" dirty="0"/>
              <a:t>Intervention effects in RCTs are the </a:t>
            </a:r>
            <a:r>
              <a:rPr lang="en-US" b="0" dirty="0">
                <a:solidFill>
                  <a:srgbClr val="C00000"/>
                </a:solidFill>
              </a:rPr>
              <a:t>mean differences </a:t>
            </a:r>
            <a:r>
              <a:rPr lang="en-US" b="0" dirty="0"/>
              <a:t>between the intervention and control conditions’ outcomes. </a:t>
            </a:r>
          </a:p>
          <a:p>
            <a:pPr>
              <a:spcBef>
                <a:spcPts val="1800"/>
              </a:spcBef>
            </a:pPr>
            <a:r>
              <a:rPr lang="en-US" b="0" dirty="0"/>
              <a:t>Considerations</a:t>
            </a:r>
          </a:p>
          <a:p>
            <a:pPr marL="457200" indent="-457200">
              <a:spcBef>
                <a:spcPts val="600"/>
              </a:spcBef>
              <a:buFont typeface="Arial" panose="020B0604020202020204" pitchFamily="34" charset="0"/>
              <a:buChar char="•"/>
            </a:pPr>
            <a:r>
              <a:rPr lang="en-US" sz="2400" b="0" dirty="0"/>
              <a:t>Sampling method</a:t>
            </a:r>
          </a:p>
          <a:p>
            <a:pPr marL="457200" indent="-457200">
              <a:spcBef>
                <a:spcPts val="600"/>
              </a:spcBef>
              <a:buFont typeface="Arial" panose="020B0604020202020204" pitchFamily="34" charset="0"/>
              <a:buChar char="•"/>
            </a:pPr>
            <a:r>
              <a:rPr lang="en-US" sz="2400" b="0" dirty="0"/>
              <a:t>Hierarchical or nested data</a:t>
            </a:r>
          </a:p>
          <a:p>
            <a:pPr marL="457200" indent="-457200">
              <a:spcBef>
                <a:spcPts val="600"/>
              </a:spcBef>
              <a:buFont typeface="Arial" panose="020B0604020202020204" pitchFamily="34" charset="0"/>
              <a:buChar char="•"/>
            </a:pPr>
            <a:r>
              <a:rPr lang="en-US" sz="2400" b="0" dirty="0"/>
              <a:t>Randomization method</a:t>
            </a:r>
          </a:p>
          <a:p>
            <a:pPr marL="457200" indent="-457200">
              <a:spcBef>
                <a:spcPts val="600"/>
              </a:spcBef>
              <a:buFont typeface="Arial" panose="020B0604020202020204" pitchFamily="34" charset="0"/>
              <a:buChar char="•"/>
            </a:pPr>
            <a:r>
              <a:rPr lang="en-US" sz="2400" b="0" dirty="0"/>
              <a:t>Covariates, including auxiliary and baseline variables</a:t>
            </a:r>
          </a:p>
          <a:p>
            <a:pPr marL="457200" indent="-457200">
              <a:spcBef>
                <a:spcPts val="600"/>
              </a:spcBef>
              <a:buFont typeface="Arial" panose="020B0604020202020204" pitchFamily="34" charset="0"/>
              <a:buChar char="•"/>
            </a:pPr>
            <a:r>
              <a:rPr lang="en-US" sz="2400" b="0" dirty="0"/>
              <a:t>Reporting of all intention-to-treat findings</a:t>
            </a:r>
          </a:p>
          <a:p>
            <a:pPr marL="457200" indent="-457200">
              <a:spcBef>
                <a:spcPts val="600"/>
              </a:spcBef>
              <a:buFont typeface="Arial" panose="020B0604020202020204" pitchFamily="34" charset="0"/>
              <a:buChar char="•"/>
            </a:pPr>
            <a:r>
              <a:rPr lang="en-US" sz="2400" b="0" dirty="0"/>
              <a:t>Effect sizes (both standardized and practical)</a:t>
            </a:r>
            <a:endParaRPr lang="en-US" sz="2400" dirty="0"/>
          </a:p>
        </p:txBody>
      </p:sp>
    </p:spTree>
    <p:extLst>
      <p:ext uri="{BB962C8B-B14F-4D97-AF65-F5344CB8AC3E}">
        <p14:creationId xmlns:p14="http://schemas.microsoft.com/office/powerpoint/2010/main" val="2126545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C60B-1FCF-43B8-912A-799524C49BDB}"/>
              </a:ext>
            </a:extLst>
          </p:cNvPr>
          <p:cNvSpPr>
            <a:spLocks noGrp="1"/>
          </p:cNvSpPr>
          <p:nvPr>
            <p:ph type="title"/>
          </p:nvPr>
        </p:nvSpPr>
        <p:spPr/>
        <p:txBody>
          <a:bodyPr/>
          <a:lstStyle/>
          <a:p>
            <a:r>
              <a:rPr lang="en-US" dirty="0"/>
              <a:t>Ancillary Data Analysis</a:t>
            </a:r>
          </a:p>
        </p:txBody>
      </p:sp>
      <p:sp>
        <p:nvSpPr>
          <p:cNvPr id="3" name="Content Placeholder 2">
            <a:extLst>
              <a:ext uri="{FF2B5EF4-FFF2-40B4-BE49-F238E27FC236}">
                <a16:creationId xmlns:a16="http://schemas.microsoft.com/office/drawing/2014/main" id="{50E1696F-14FA-4C1D-ADDA-DA67C2E03C47}"/>
              </a:ext>
            </a:extLst>
          </p:cNvPr>
          <p:cNvSpPr>
            <a:spLocks noGrp="1"/>
          </p:cNvSpPr>
          <p:nvPr>
            <p:ph idx="1"/>
          </p:nvPr>
        </p:nvSpPr>
        <p:spPr/>
        <p:txBody>
          <a:bodyPr>
            <a:noAutofit/>
          </a:bodyPr>
          <a:lstStyle/>
          <a:p>
            <a:pPr>
              <a:lnSpc>
                <a:spcPct val="100000"/>
              </a:lnSpc>
              <a:spcBef>
                <a:spcPts val="600"/>
              </a:spcBef>
            </a:pPr>
            <a:r>
              <a:rPr lang="en-US" sz="2400" dirty="0">
                <a:solidFill>
                  <a:srgbClr val="C00000"/>
                </a:solidFill>
              </a:rPr>
              <a:t>Moderation Analysis</a:t>
            </a:r>
          </a:p>
          <a:p>
            <a:pPr marL="457200" indent="-457200">
              <a:lnSpc>
                <a:spcPct val="100000"/>
              </a:lnSpc>
              <a:spcBef>
                <a:spcPts val="0"/>
              </a:spcBef>
              <a:buFont typeface="Arial" panose="020B0604020202020204" pitchFamily="34" charset="0"/>
              <a:buChar char="•"/>
            </a:pPr>
            <a:r>
              <a:rPr lang="en-US" sz="2400" b="0" dirty="0"/>
              <a:t>Used to investigate the question of </a:t>
            </a:r>
            <a:r>
              <a:rPr lang="en-US" sz="2400" b="0" dirty="0">
                <a:solidFill>
                  <a:srgbClr val="C00000"/>
                </a:solidFill>
              </a:rPr>
              <a:t>what works for whom and under what conditions</a:t>
            </a:r>
            <a:r>
              <a:rPr lang="en-US" sz="2400" b="0" dirty="0"/>
              <a:t> or how universal are the intervention’s effects.</a:t>
            </a:r>
          </a:p>
          <a:p>
            <a:pPr marL="457200" indent="-457200">
              <a:lnSpc>
                <a:spcPct val="100000"/>
              </a:lnSpc>
              <a:spcBef>
                <a:spcPts val="0"/>
              </a:spcBef>
              <a:buFont typeface="Arial" panose="020B0604020202020204" pitchFamily="34" charset="0"/>
              <a:buChar char="•"/>
            </a:pPr>
            <a:r>
              <a:rPr lang="en-US" sz="2400" b="0" dirty="0"/>
              <a:t>Used to examine if there is variability in an intervention’s effects for subgroups of participants.</a:t>
            </a:r>
          </a:p>
          <a:p>
            <a:pPr>
              <a:lnSpc>
                <a:spcPct val="100000"/>
              </a:lnSpc>
              <a:spcBef>
                <a:spcPts val="600"/>
              </a:spcBef>
            </a:pPr>
            <a:r>
              <a:rPr lang="en-US" sz="2400" dirty="0">
                <a:solidFill>
                  <a:srgbClr val="C00000"/>
                </a:solidFill>
              </a:rPr>
              <a:t>Meditation Analysis </a:t>
            </a:r>
          </a:p>
          <a:p>
            <a:pPr marL="457200" indent="-457200">
              <a:lnSpc>
                <a:spcPct val="100000"/>
              </a:lnSpc>
              <a:spcBef>
                <a:spcPts val="0"/>
              </a:spcBef>
              <a:buFont typeface="Arial" panose="020B0604020202020204" pitchFamily="34" charset="0"/>
              <a:buChar char="•"/>
            </a:pPr>
            <a:r>
              <a:rPr lang="en-US" sz="2400" b="0" dirty="0"/>
              <a:t>Used to investigate </a:t>
            </a:r>
            <a:r>
              <a:rPr lang="en-US" sz="2400" b="0" dirty="0">
                <a:solidFill>
                  <a:srgbClr val="C00000"/>
                </a:solidFill>
              </a:rPr>
              <a:t>how or why an intervention had an observed effect </a:t>
            </a:r>
            <a:r>
              <a:rPr lang="en-US" sz="2400" b="0" dirty="0"/>
              <a:t>on an outcome. </a:t>
            </a:r>
          </a:p>
          <a:p>
            <a:pPr marL="457200" indent="-457200">
              <a:lnSpc>
                <a:spcPct val="100000"/>
              </a:lnSpc>
              <a:spcBef>
                <a:spcPts val="0"/>
              </a:spcBef>
              <a:buFont typeface="Arial" panose="020B0604020202020204" pitchFamily="34" charset="0"/>
              <a:buChar char="•"/>
            </a:pPr>
            <a:r>
              <a:rPr lang="en-US" sz="2400" b="0" dirty="0"/>
              <a:t>Used to examine the mechanism or processes through which an intervention influences an outcome.</a:t>
            </a:r>
          </a:p>
        </p:txBody>
      </p:sp>
    </p:spTree>
    <p:extLst>
      <p:ext uri="{BB962C8B-B14F-4D97-AF65-F5344CB8AC3E}">
        <p14:creationId xmlns:p14="http://schemas.microsoft.com/office/powerpoint/2010/main" val="431003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D4699-B882-4072-A912-30FA645FCFCC}"/>
              </a:ext>
            </a:extLst>
          </p:cNvPr>
          <p:cNvSpPr>
            <a:spLocks noGrp="1"/>
          </p:cNvSpPr>
          <p:nvPr>
            <p:ph type="title"/>
          </p:nvPr>
        </p:nvSpPr>
        <p:spPr>
          <a:xfrm>
            <a:off x="831850" y="1709739"/>
            <a:ext cx="10515600" cy="1719261"/>
          </a:xfrm>
        </p:spPr>
        <p:txBody>
          <a:bodyPr/>
          <a:lstStyle/>
          <a:p>
            <a:r>
              <a:rPr lang="en-US" dirty="0"/>
              <a:t>V. Reporting RCT Findings</a:t>
            </a:r>
          </a:p>
        </p:txBody>
      </p:sp>
    </p:spTree>
    <p:extLst>
      <p:ext uri="{BB962C8B-B14F-4D97-AF65-F5344CB8AC3E}">
        <p14:creationId xmlns:p14="http://schemas.microsoft.com/office/powerpoint/2010/main" val="17203788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DB4BF-FF18-41F9-9FF0-CF419B4B887A}"/>
              </a:ext>
            </a:extLst>
          </p:cNvPr>
          <p:cNvSpPr>
            <a:spLocks noGrp="1"/>
          </p:cNvSpPr>
          <p:nvPr>
            <p:ph type="title"/>
          </p:nvPr>
        </p:nvSpPr>
        <p:spPr/>
        <p:txBody>
          <a:bodyPr/>
          <a:lstStyle/>
          <a:p>
            <a:r>
              <a:rPr lang="en-US" dirty="0"/>
              <a:t>Reporting RCT Findings</a:t>
            </a:r>
          </a:p>
        </p:txBody>
      </p:sp>
      <p:sp>
        <p:nvSpPr>
          <p:cNvPr id="3" name="Content Placeholder 2">
            <a:extLst>
              <a:ext uri="{FF2B5EF4-FFF2-40B4-BE49-F238E27FC236}">
                <a16:creationId xmlns:a16="http://schemas.microsoft.com/office/drawing/2014/main" id="{5B45B668-CBEF-4164-842D-9E7A691C86B5}"/>
              </a:ext>
            </a:extLst>
          </p:cNvPr>
          <p:cNvSpPr>
            <a:spLocks noGrp="1"/>
          </p:cNvSpPr>
          <p:nvPr>
            <p:ph idx="1"/>
          </p:nvPr>
        </p:nvSpPr>
        <p:spPr/>
        <p:txBody>
          <a:bodyPr>
            <a:normAutofit fontScale="85000" lnSpcReduction="10000"/>
          </a:bodyPr>
          <a:lstStyle/>
          <a:p>
            <a:r>
              <a:rPr lang="en-US" dirty="0">
                <a:solidFill>
                  <a:srgbClr val="C00000"/>
                </a:solidFill>
              </a:rPr>
              <a:t>Introduction: </a:t>
            </a:r>
          </a:p>
          <a:p>
            <a:pPr marL="457200" indent="-457200">
              <a:buFont typeface="Arial" panose="020B0604020202020204" pitchFamily="34" charset="0"/>
              <a:buChar char="•"/>
            </a:pPr>
            <a:r>
              <a:rPr lang="en-US" b="0" dirty="0"/>
              <a:t>Background and rationale for the study</a:t>
            </a:r>
          </a:p>
          <a:p>
            <a:pPr marL="457200" indent="-457200">
              <a:buFont typeface="Arial" panose="020B0604020202020204" pitchFamily="34" charset="0"/>
              <a:buChar char="•"/>
            </a:pPr>
            <a:r>
              <a:rPr lang="en-US" b="0" dirty="0"/>
              <a:t>Specific objectives and hypothesis</a:t>
            </a:r>
          </a:p>
          <a:p>
            <a:r>
              <a:rPr lang="en-US" dirty="0">
                <a:solidFill>
                  <a:srgbClr val="C00000"/>
                </a:solidFill>
              </a:rPr>
              <a:t>Methods</a:t>
            </a:r>
          </a:p>
          <a:p>
            <a:pPr marL="457200" indent="-457200">
              <a:buFont typeface="Arial" panose="020B0604020202020204" pitchFamily="34" charset="0"/>
              <a:buChar char="•"/>
            </a:pPr>
            <a:r>
              <a:rPr lang="en-US" b="0" dirty="0"/>
              <a:t>Study design, including randomization process</a:t>
            </a:r>
          </a:p>
          <a:p>
            <a:pPr marL="457200" indent="-457200">
              <a:buFont typeface="Arial" panose="020B0604020202020204" pitchFamily="34" charset="0"/>
              <a:buChar char="•"/>
            </a:pPr>
            <a:r>
              <a:rPr lang="en-US" b="0" dirty="0"/>
              <a:t>Participants (e.g., setting, location, timing, demographics, eligibility criteria)</a:t>
            </a:r>
          </a:p>
          <a:p>
            <a:pPr marL="457200" indent="-457200">
              <a:buFont typeface="Arial" panose="020B0604020202020204" pitchFamily="34" charset="0"/>
              <a:buChar char="•"/>
            </a:pPr>
            <a:r>
              <a:rPr lang="en-US" b="0" dirty="0"/>
              <a:t>Intervention components, including how it varied from control group</a:t>
            </a:r>
          </a:p>
          <a:p>
            <a:pPr marL="457200" indent="-457200">
              <a:buFont typeface="Arial" panose="020B0604020202020204" pitchFamily="34" charset="0"/>
              <a:buChar char="•"/>
            </a:pPr>
            <a:r>
              <a:rPr lang="en-US" b="0" dirty="0"/>
              <a:t>Outcome measures, including how they were assessed</a:t>
            </a:r>
          </a:p>
          <a:p>
            <a:pPr marL="457200" indent="-457200">
              <a:buFont typeface="Arial" panose="020B0604020202020204" pitchFamily="34" charset="0"/>
              <a:buChar char="•"/>
            </a:pPr>
            <a:r>
              <a:rPr lang="en-US" b="0" dirty="0"/>
              <a:t>Statistical methods, including approach to handle missing data</a:t>
            </a:r>
          </a:p>
        </p:txBody>
      </p:sp>
    </p:spTree>
    <p:extLst>
      <p:ext uri="{BB962C8B-B14F-4D97-AF65-F5344CB8AC3E}">
        <p14:creationId xmlns:p14="http://schemas.microsoft.com/office/powerpoint/2010/main" val="3150716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DB4BF-FF18-41F9-9FF0-CF419B4B887A}"/>
              </a:ext>
            </a:extLst>
          </p:cNvPr>
          <p:cNvSpPr>
            <a:spLocks noGrp="1"/>
          </p:cNvSpPr>
          <p:nvPr>
            <p:ph type="title"/>
          </p:nvPr>
        </p:nvSpPr>
        <p:spPr/>
        <p:txBody>
          <a:bodyPr/>
          <a:lstStyle/>
          <a:p>
            <a:r>
              <a:rPr lang="en-US" dirty="0"/>
              <a:t>Reporting RCT Findings</a:t>
            </a:r>
          </a:p>
        </p:txBody>
      </p:sp>
      <p:sp>
        <p:nvSpPr>
          <p:cNvPr id="3" name="Content Placeholder 2">
            <a:extLst>
              <a:ext uri="{FF2B5EF4-FFF2-40B4-BE49-F238E27FC236}">
                <a16:creationId xmlns:a16="http://schemas.microsoft.com/office/drawing/2014/main" id="{5B45B668-CBEF-4164-842D-9E7A691C86B5}"/>
              </a:ext>
            </a:extLst>
          </p:cNvPr>
          <p:cNvSpPr>
            <a:spLocks noGrp="1"/>
          </p:cNvSpPr>
          <p:nvPr>
            <p:ph idx="1"/>
          </p:nvPr>
        </p:nvSpPr>
        <p:spPr>
          <a:xfrm>
            <a:off x="824060" y="2289928"/>
            <a:ext cx="10515600" cy="3962400"/>
          </a:xfrm>
        </p:spPr>
        <p:txBody>
          <a:bodyPr>
            <a:noAutofit/>
          </a:bodyPr>
          <a:lstStyle/>
          <a:p>
            <a:pPr>
              <a:lnSpc>
                <a:spcPct val="100000"/>
              </a:lnSpc>
              <a:spcBef>
                <a:spcPts val="0"/>
              </a:spcBef>
            </a:pPr>
            <a:r>
              <a:rPr lang="en-US" sz="2400" dirty="0">
                <a:solidFill>
                  <a:srgbClr val="C00000"/>
                </a:solidFill>
              </a:rPr>
              <a:t>Results</a:t>
            </a:r>
          </a:p>
          <a:p>
            <a:pPr marL="457200" indent="-457200">
              <a:lnSpc>
                <a:spcPct val="100000"/>
              </a:lnSpc>
              <a:spcBef>
                <a:spcPts val="0"/>
              </a:spcBef>
              <a:buFont typeface="Arial" panose="020B0604020202020204" pitchFamily="34" charset="0"/>
              <a:buChar char="•"/>
            </a:pPr>
            <a:r>
              <a:rPr lang="en-US" sz="2400" b="0" dirty="0"/>
              <a:t>Participant flow and attrition, including analytic sample size(s) </a:t>
            </a:r>
          </a:p>
          <a:p>
            <a:pPr marL="457200" indent="-457200">
              <a:lnSpc>
                <a:spcPct val="100000"/>
              </a:lnSpc>
              <a:spcBef>
                <a:spcPts val="0"/>
              </a:spcBef>
              <a:buFont typeface="Arial" panose="020B0604020202020204" pitchFamily="34" charset="0"/>
              <a:buChar char="•"/>
            </a:pPr>
            <a:r>
              <a:rPr lang="en-US" sz="2400" b="0" dirty="0"/>
              <a:t>Baseline data and equivalence</a:t>
            </a:r>
          </a:p>
          <a:p>
            <a:pPr marL="457200" indent="-457200">
              <a:lnSpc>
                <a:spcPct val="100000"/>
              </a:lnSpc>
              <a:spcBef>
                <a:spcPts val="0"/>
              </a:spcBef>
              <a:buFont typeface="Arial" panose="020B0604020202020204" pitchFamily="34" charset="0"/>
              <a:buChar char="•"/>
            </a:pPr>
            <a:r>
              <a:rPr lang="en-US" sz="2400" b="0" dirty="0"/>
              <a:t>Primary analysis of intervention effects with effect sizes</a:t>
            </a:r>
          </a:p>
          <a:p>
            <a:pPr marL="457200" indent="-457200">
              <a:lnSpc>
                <a:spcPct val="100000"/>
              </a:lnSpc>
              <a:spcBef>
                <a:spcPts val="0"/>
              </a:spcBef>
              <a:buFont typeface="Arial" panose="020B0604020202020204" pitchFamily="34" charset="0"/>
              <a:buChar char="•"/>
            </a:pPr>
            <a:r>
              <a:rPr lang="en-US" sz="2400" b="0" dirty="0"/>
              <a:t>Ancillary analyses (e.g., subgroup analysis/moderation, fidelity of implementation, mediation analysis)</a:t>
            </a:r>
          </a:p>
          <a:p>
            <a:pPr>
              <a:lnSpc>
                <a:spcPct val="100000"/>
              </a:lnSpc>
              <a:spcBef>
                <a:spcPts val="0"/>
              </a:spcBef>
            </a:pPr>
            <a:r>
              <a:rPr lang="en-US" sz="2400" dirty="0">
                <a:solidFill>
                  <a:srgbClr val="C00000"/>
                </a:solidFill>
              </a:rPr>
              <a:t>Discussion</a:t>
            </a:r>
          </a:p>
          <a:p>
            <a:pPr marL="457200" indent="-457200">
              <a:lnSpc>
                <a:spcPct val="100000"/>
              </a:lnSpc>
              <a:spcBef>
                <a:spcPts val="0"/>
              </a:spcBef>
              <a:buFont typeface="Arial" panose="020B0604020202020204" pitchFamily="34" charset="0"/>
              <a:buChar char="•"/>
            </a:pPr>
            <a:r>
              <a:rPr lang="en-US" sz="2400" b="0" dirty="0"/>
              <a:t>Limitations, potential bias</a:t>
            </a:r>
          </a:p>
          <a:p>
            <a:pPr marL="457200" indent="-457200">
              <a:lnSpc>
                <a:spcPct val="100000"/>
              </a:lnSpc>
              <a:spcBef>
                <a:spcPts val="0"/>
              </a:spcBef>
              <a:buFont typeface="Arial" panose="020B0604020202020204" pitchFamily="34" charset="0"/>
              <a:buChar char="•"/>
            </a:pPr>
            <a:r>
              <a:rPr lang="en-US" sz="2400" b="0" dirty="0"/>
              <a:t>Generalizability</a:t>
            </a:r>
          </a:p>
          <a:p>
            <a:pPr marL="457200" indent="-457200">
              <a:lnSpc>
                <a:spcPct val="100000"/>
              </a:lnSpc>
              <a:spcBef>
                <a:spcPts val="0"/>
              </a:spcBef>
              <a:buFont typeface="Arial" panose="020B0604020202020204" pitchFamily="34" charset="0"/>
              <a:buChar char="•"/>
            </a:pPr>
            <a:r>
              <a:rPr lang="en-US" sz="2400" b="0" dirty="0"/>
              <a:t>Interpretation within larger context</a:t>
            </a:r>
          </a:p>
        </p:txBody>
      </p:sp>
    </p:spTree>
    <p:extLst>
      <p:ext uri="{BB962C8B-B14F-4D97-AF65-F5344CB8AC3E}">
        <p14:creationId xmlns:p14="http://schemas.microsoft.com/office/powerpoint/2010/main" val="1493473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38C72-0D8F-4676-87B8-05A5181F2E5D}"/>
              </a:ext>
            </a:extLst>
          </p:cNvPr>
          <p:cNvSpPr>
            <a:spLocks noGrp="1"/>
          </p:cNvSpPr>
          <p:nvPr>
            <p:ph type="title"/>
          </p:nvPr>
        </p:nvSpPr>
        <p:spPr/>
        <p:txBody>
          <a:bodyPr/>
          <a:lstStyle/>
          <a:p>
            <a:r>
              <a:rPr lang="en-US" dirty="0"/>
              <a:t>Recommended Readings</a:t>
            </a:r>
          </a:p>
        </p:txBody>
      </p:sp>
      <p:sp>
        <p:nvSpPr>
          <p:cNvPr id="3" name="Content Placeholder 2">
            <a:extLst>
              <a:ext uri="{FF2B5EF4-FFF2-40B4-BE49-F238E27FC236}">
                <a16:creationId xmlns:a16="http://schemas.microsoft.com/office/drawing/2014/main" id="{D085BF01-95DA-43C6-AFB6-D3FB6615F27D}"/>
              </a:ext>
            </a:extLst>
          </p:cNvPr>
          <p:cNvSpPr>
            <a:spLocks noGrp="1"/>
          </p:cNvSpPr>
          <p:nvPr>
            <p:ph idx="1"/>
          </p:nvPr>
        </p:nvSpPr>
        <p:spPr>
          <a:xfrm>
            <a:off x="838200" y="2362200"/>
            <a:ext cx="10515600" cy="3962400"/>
          </a:xfrm>
        </p:spPr>
        <p:txBody>
          <a:bodyPr>
            <a:normAutofit fontScale="92500" lnSpcReduction="20000"/>
          </a:bodyPr>
          <a:lstStyle/>
          <a:p>
            <a:pPr marL="519113" indent="-519113">
              <a:lnSpc>
                <a:spcPct val="110000"/>
              </a:lnSpc>
            </a:pPr>
            <a:r>
              <a:rPr lang="en-US" sz="1600" b="0" dirty="0"/>
              <a:t>Century, J., Rudnick, M., &amp; Freeman, C. (2010). A framework for measuring fidelity of implementation: A foundation for shared language and accumulation of knowledge. </a:t>
            </a:r>
            <a:r>
              <a:rPr lang="en-US" sz="1600" b="0" i="1" dirty="0"/>
              <a:t>American Journal of Evaluation, 31</a:t>
            </a:r>
            <a:r>
              <a:rPr lang="en-US" sz="1600" b="0" dirty="0"/>
              <a:t>, 199-218. </a:t>
            </a:r>
            <a:r>
              <a:rPr lang="en-US" sz="1600" b="0" dirty="0">
                <a:hlinkClick r:id="rId3"/>
              </a:rPr>
              <a:t>https://doi.org/10.1177/1098214010366173</a:t>
            </a:r>
            <a:r>
              <a:rPr lang="en-US" sz="1600" b="0" dirty="0"/>
              <a:t> </a:t>
            </a:r>
          </a:p>
          <a:p>
            <a:pPr marL="461963" indent="-461963">
              <a:lnSpc>
                <a:spcPct val="110000"/>
              </a:lnSpc>
            </a:pPr>
            <a:r>
              <a:rPr lang="en-US" sz="1600" b="0" dirty="0"/>
              <a:t>Graham, J. W., (2009).  Missing data analysis: making it work in the real world.  </a:t>
            </a:r>
            <a:r>
              <a:rPr lang="en-US" sz="1600" b="0" i="1" dirty="0"/>
              <a:t>Annual Review of Psychology, 60</a:t>
            </a:r>
            <a:r>
              <a:rPr lang="en-US" sz="1600" b="0" dirty="0"/>
              <a:t>, 549-576. </a:t>
            </a:r>
            <a:r>
              <a:rPr lang="en-US" sz="1600" b="0" dirty="0">
                <a:hlinkClick r:id="rId4"/>
              </a:rPr>
              <a:t>https://doi.org/10.1146/annurev.psych.58.110405.085530</a:t>
            </a:r>
            <a:r>
              <a:rPr lang="en-US" sz="1600" b="0" dirty="0"/>
              <a:t> </a:t>
            </a:r>
          </a:p>
          <a:p>
            <a:pPr marL="461963" indent="-461963">
              <a:lnSpc>
                <a:spcPct val="110000"/>
              </a:lnSpc>
            </a:pPr>
            <a:r>
              <a:rPr lang="en-US" sz="1600" b="0" dirty="0"/>
              <a:t>Hayes, A. F. (2017). </a:t>
            </a:r>
            <a:r>
              <a:rPr lang="en-US" sz="1600" b="0" i="1" dirty="0"/>
              <a:t>Introduction to mediation, moderation, and conditional process analysis: A regression-based approach</a:t>
            </a:r>
            <a:r>
              <a:rPr lang="en-US" sz="1600" b="0" dirty="0"/>
              <a:t>. Guilford publications.</a:t>
            </a:r>
          </a:p>
          <a:p>
            <a:pPr marL="461963" indent="-461963">
              <a:lnSpc>
                <a:spcPct val="110000"/>
              </a:lnSpc>
            </a:pPr>
            <a:r>
              <a:rPr lang="en-US" sz="1600" b="0" dirty="0"/>
              <a:t>Hedges, L. and Rhoads, C. (2009). </a:t>
            </a:r>
            <a:r>
              <a:rPr lang="en-US" sz="1600" b="0" i="1" dirty="0"/>
              <a:t>Statistical power analysis in education research</a:t>
            </a:r>
            <a:r>
              <a:rPr lang="en-US" sz="1600" b="0" dirty="0"/>
              <a:t> (NCSER 2010-3006). Institute of Education Sciences, U.S. Department of Education. </a:t>
            </a:r>
            <a:r>
              <a:rPr lang="en-US" sz="1600" b="0" dirty="0">
                <a:hlinkClick r:id="rId5"/>
              </a:rPr>
              <a:t>https://ies.ed.gov/ncser/pubs/20103006/pdf/20103006.pdf</a:t>
            </a:r>
            <a:r>
              <a:rPr lang="en-US" sz="1600" b="0" dirty="0"/>
              <a:t> </a:t>
            </a:r>
          </a:p>
          <a:p>
            <a:pPr marL="461963" indent="-461963">
              <a:lnSpc>
                <a:spcPct val="110000"/>
              </a:lnSpc>
            </a:pPr>
            <a:r>
              <a:rPr lang="en-US" sz="1600" b="0" dirty="0"/>
              <a:t>Kraft, M. A. (2020). Interpreting effect sizes of education interventions. </a:t>
            </a:r>
            <a:r>
              <a:rPr lang="en-US" sz="1600" b="0" i="1" dirty="0"/>
              <a:t>Educational Researcher</a:t>
            </a:r>
            <a:r>
              <a:rPr lang="en-US" sz="1600" b="0" dirty="0"/>
              <a:t>, </a:t>
            </a:r>
            <a:r>
              <a:rPr lang="en-US" sz="1600" b="0" i="1" dirty="0"/>
              <a:t>49</a:t>
            </a:r>
            <a:r>
              <a:rPr lang="en-US" sz="1600" b="0" dirty="0"/>
              <a:t>, 241-253. </a:t>
            </a:r>
            <a:r>
              <a:rPr lang="en-US" sz="1600" b="0" dirty="0">
                <a:hlinkClick r:id="rId6"/>
              </a:rPr>
              <a:t>https://doi.org/10.3102%2F0013189X20912798</a:t>
            </a:r>
            <a:r>
              <a:rPr lang="en-US" sz="1600" b="0" dirty="0"/>
              <a:t> </a:t>
            </a:r>
          </a:p>
          <a:p>
            <a:pPr marL="461963" indent="-461963">
              <a:lnSpc>
                <a:spcPct val="110000"/>
              </a:lnSpc>
            </a:pPr>
            <a:r>
              <a:rPr lang="en-US" sz="1600" b="0" dirty="0"/>
              <a:t>Nesbitt, K. T. &amp; </a:t>
            </a:r>
            <a:r>
              <a:rPr lang="en-US" sz="1600" b="0" dirty="0" err="1"/>
              <a:t>Farran</a:t>
            </a:r>
            <a:r>
              <a:rPr lang="en-US" sz="1600" b="0" dirty="0"/>
              <a:t>, D. C. (2021). Effects of prekindergarten curricula: </a:t>
            </a:r>
            <a:r>
              <a:rPr lang="en-US" sz="1600" b="0" i="1" dirty="0"/>
              <a:t>Tools of the Mind </a:t>
            </a:r>
            <a:r>
              <a:rPr lang="en-US" sz="1600" b="0" dirty="0"/>
              <a:t>as a case study. </a:t>
            </a:r>
            <a:r>
              <a:rPr lang="en-US" sz="1600" b="0" i="1" dirty="0"/>
              <a:t>Monographs of the Society for Research in Child Development, 86</a:t>
            </a:r>
            <a:r>
              <a:rPr lang="en-US" sz="1600" b="0" dirty="0"/>
              <a:t>(1). </a:t>
            </a:r>
            <a:r>
              <a:rPr lang="en-US" sz="1600" b="0" dirty="0">
                <a:hlinkClick r:id="rId7"/>
              </a:rPr>
              <a:t>https://</a:t>
            </a:r>
            <a:r>
              <a:rPr lang="en-US" sz="1600" b="0" dirty="0" err="1">
                <a:hlinkClick r:id="rId7"/>
              </a:rPr>
              <a:t>doi.org</a:t>
            </a:r>
            <a:r>
              <a:rPr lang="en-US" sz="1600" b="0" dirty="0">
                <a:hlinkClick r:id="rId7"/>
              </a:rPr>
              <a:t>/10.1111/mono.12425</a:t>
            </a:r>
            <a:endParaRPr lang="en-US" sz="1600" b="0" dirty="0"/>
          </a:p>
          <a:p>
            <a:pPr marL="461963" indent="-461963">
              <a:lnSpc>
                <a:spcPct val="110000"/>
              </a:lnSpc>
            </a:pPr>
            <a:r>
              <a:rPr lang="en-US" sz="1600" b="0" dirty="0"/>
              <a:t>National Research Council (2004). </a:t>
            </a:r>
            <a:r>
              <a:rPr lang="en-US" sz="1600" b="0" i="1" dirty="0"/>
              <a:t>Implementing randomized field trials in education: Report of a workshop</a:t>
            </a:r>
            <a:r>
              <a:rPr lang="en-US" sz="1600" b="0" dirty="0"/>
              <a:t>. The National Academies Press. </a:t>
            </a:r>
            <a:r>
              <a:rPr lang="en-US" sz="1600" b="0" dirty="0">
                <a:hlinkClick r:id="rId8"/>
              </a:rPr>
              <a:t>https://doi.org/10.17226/10943</a:t>
            </a:r>
            <a:endParaRPr lang="en-US" sz="1600" b="0" dirty="0"/>
          </a:p>
        </p:txBody>
      </p:sp>
      <p:sp>
        <p:nvSpPr>
          <p:cNvPr id="4" name="Footer Placeholder 3">
            <a:extLst>
              <a:ext uri="{FF2B5EF4-FFF2-40B4-BE49-F238E27FC236}">
                <a16:creationId xmlns:a16="http://schemas.microsoft.com/office/drawing/2014/main" id="{C44FD998-A045-46B3-942B-521C970E0FA7}"/>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612559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9FF6C57-CEEA-4155-8080-E6AD463DDD0A}"/>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8" name="Text Placeholder 2">
            <a:extLst>
              <a:ext uri="{FF2B5EF4-FFF2-40B4-BE49-F238E27FC236}">
                <a16:creationId xmlns:a16="http://schemas.microsoft.com/office/drawing/2014/main" id="{06BB35A5-A4B7-7F48-B0A8-880FFEC1CD8A}"/>
              </a:ext>
            </a:extLst>
          </p:cNvPr>
          <p:cNvSpPr txBox="1">
            <a:spLocks/>
          </p:cNvSpPr>
          <p:nvPr/>
        </p:nvSpPr>
        <p:spPr>
          <a:xfrm>
            <a:off x="5334000" y="1760957"/>
            <a:ext cx="6400800" cy="4318883"/>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t>Corresponding Author</a:t>
            </a:r>
          </a:p>
          <a:p>
            <a:pPr algn="ctr"/>
            <a:r>
              <a:rPr lang="en-US" b="0" dirty="0"/>
              <a:t>Kimberly Nesbitt, Ph.D. </a:t>
            </a:r>
            <a:br>
              <a:rPr lang="en-US" b="0" dirty="0"/>
            </a:br>
            <a:r>
              <a:rPr lang="en-US" b="0" dirty="0">
                <a:hlinkClick r:id="rId3"/>
              </a:rPr>
              <a:t>Kimberly.Nesbitt@unh.edu</a:t>
            </a:r>
            <a:r>
              <a:rPr lang="en-US" b="0" dirty="0"/>
              <a:t> </a:t>
            </a:r>
          </a:p>
          <a:p>
            <a:pPr algn="ctr">
              <a:spcBef>
                <a:spcPts val="0"/>
              </a:spcBef>
            </a:pPr>
            <a:endParaRPr lang="en-US" dirty="0">
              <a:cs typeface="Futura Medium" panose="020B0602020204020303" pitchFamily="34" charset="-79"/>
            </a:endParaRPr>
          </a:p>
          <a:p>
            <a:pPr algn="ctr">
              <a:spcBef>
                <a:spcPts val="0"/>
              </a:spcBef>
            </a:pPr>
            <a:r>
              <a:rPr lang="en-US" dirty="0">
                <a:cs typeface="Futura Medium" panose="020B0602020204020303" pitchFamily="34" charset="-79"/>
              </a:rPr>
              <a:t>For this issue, visit</a:t>
            </a:r>
          </a:p>
          <a:p>
            <a:pPr algn="ctr">
              <a:spcBef>
                <a:spcPts val="0"/>
              </a:spcBef>
            </a:pPr>
            <a:r>
              <a:rPr lang="en-US" dirty="0">
                <a:hlinkClick r:id="rId4"/>
              </a:rPr>
              <a:t>https://doi.org/10.1111/mono.12425</a:t>
            </a:r>
            <a:endParaRPr lang="en-US" dirty="0"/>
          </a:p>
          <a:p>
            <a:pPr algn="ctr">
              <a:spcBef>
                <a:spcPts val="0"/>
              </a:spcBef>
            </a:pPr>
            <a:endParaRPr lang="en-US" dirty="0">
              <a:cs typeface="Futura Medium" panose="020B0602020204020303" pitchFamily="34" charset="-79"/>
            </a:endParaRPr>
          </a:p>
          <a:p>
            <a:pPr algn="ctr"/>
            <a:r>
              <a:rPr lang="en-US" dirty="0">
                <a:cs typeface="Futura Medium" panose="020B0602020204020303" pitchFamily="34" charset="-79"/>
              </a:rPr>
              <a:t>For videos, commentaries, and</a:t>
            </a:r>
            <a:br>
              <a:rPr lang="en-US" dirty="0">
                <a:cs typeface="Futura Medium" panose="020B0602020204020303" pitchFamily="34" charset="-79"/>
              </a:rPr>
            </a:br>
            <a:r>
              <a:rPr lang="en-US" dirty="0">
                <a:cs typeface="Futura Medium" panose="020B0602020204020303" pitchFamily="34" charset="-79"/>
              </a:rPr>
              <a:t>teaching materials, visit </a:t>
            </a:r>
            <a:br>
              <a:rPr lang="en-US" dirty="0">
                <a:cs typeface="Futura Medium" panose="020B0602020204020303" pitchFamily="34" charset="-79"/>
              </a:rPr>
            </a:br>
            <a:r>
              <a:rPr lang="en-US" dirty="0">
                <a:cs typeface="Futura Medium" panose="020B0602020204020303" pitchFamily="34" charset="-79"/>
                <a:hlinkClick r:id="rId5"/>
              </a:rPr>
              <a:t>monographmatters.srcd.org</a:t>
            </a:r>
            <a:endParaRPr lang="en-US" dirty="0">
              <a:cs typeface="Futura Medium" panose="020B0602020204020303" pitchFamily="34" charset="-79"/>
            </a:endParaRPr>
          </a:p>
        </p:txBody>
      </p:sp>
      <p:pic>
        <p:nvPicPr>
          <p:cNvPr id="9" name="Picture Placeholder 5" descr="Graphical user interface, text&#10;&#10;Description automatically generated">
            <a:extLst>
              <a:ext uri="{FF2B5EF4-FFF2-40B4-BE49-F238E27FC236}">
                <a16:creationId xmlns:a16="http://schemas.microsoft.com/office/drawing/2014/main" id="{27612478-FB21-194C-8B72-377494B48777}"/>
              </a:ext>
            </a:extLst>
          </p:cNvPr>
          <p:cNvPicPr>
            <a:picLocks noChangeAspect="1"/>
          </p:cNvPicPr>
          <p:nvPr/>
        </p:nvPicPr>
        <p:blipFill rotWithShape="1">
          <a:blip r:embed="rId6"/>
          <a:srcRect l="1091" t="1000" r="1942" b="1000"/>
          <a:stretch/>
        </p:blipFill>
        <p:spPr>
          <a:xfrm>
            <a:off x="1143000" y="1760957"/>
            <a:ext cx="3108960" cy="4480560"/>
          </a:xfrm>
          <a:prstGeom prst="rect">
            <a:avLst/>
          </a:prstGeom>
          <a:ln>
            <a:solidFill>
              <a:schemeClr val="bg2">
                <a:lumMod val="90000"/>
              </a:schemeClr>
            </a:solidFill>
          </a:ln>
        </p:spPr>
      </p:pic>
    </p:spTree>
    <p:extLst>
      <p:ext uri="{BB962C8B-B14F-4D97-AF65-F5344CB8AC3E}">
        <p14:creationId xmlns:p14="http://schemas.microsoft.com/office/powerpoint/2010/main" val="14517514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7822</TotalTime>
  <Words>6853</Words>
  <Application>Microsoft Office PowerPoint</Application>
  <PresentationFormat>Widescreen</PresentationFormat>
  <Paragraphs>378</Paragraphs>
  <Slides>28</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Futura Medium</vt:lpstr>
      <vt:lpstr>Futura PT Medium</vt:lpstr>
      <vt:lpstr>Futura Std Book</vt:lpstr>
      <vt:lpstr>Futura Std Medium</vt:lpstr>
      <vt:lpstr>Office Theme</vt:lpstr>
      <vt:lpstr>PowerPoint Presentation</vt:lpstr>
      <vt:lpstr>Randomized Controlled Trials in Field-Based Settings</vt:lpstr>
      <vt:lpstr>Topics</vt:lpstr>
      <vt:lpstr>I. Introduction to Randomized Controlled Trials  </vt:lpstr>
      <vt:lpstr>Field-Based Randomized Controlled Trials (RCT)</vt:lpstr>
      <vt:lpstr>Limitations of RCTs</vt:lpstr>
      <vt:lpstr>Field-Based RCTs</vt:lpstr>
      <vt:lpstr>Effective RCTs Implementation</vt:lpstr>
      <vt:lpstr>II. Theory of Change</vt:lpstr>
      <vt:lpstr>Theory of Change</vt:lpstr>
      <vt:lpstr>PowerPoint Presentation</vt:lpstr>
      <vt:lpstr>III. Data Collection</vt:lpstr>
      <vt:lpstr>Sample Selection</vt:lpstr>
      <vt:lpstr>Control by Randomization</vt:lpstr>
      <vt:lpstr>Randomization Designs</vt:lpstr>
      <vt:lpstr>Data Collection</vt:lpstr>
      <vt:lpstr>Fidelity of Implementation</vt:lpstr>
      <vt:lpstr>IV. Data Analysis Procedures </vt:lpstr>
      <vt:lpstr>Baseline Equivalence</vt:lpstr>
      <vt:lpstr>Missing Data</vt:lpstr>
      <vt:lpstr>Missing Data</vt:lpstr>
      <vt:lpstr>Intervention Effects</vt:lpstr>
      <vt:lpstr>Ancillary Data Analysis</vt:lpstr>
      <vt:lpstr>V. Reporting RCT Findings</vt:lpstr>
      <vt:lpstr>Reporting RCT Findings</vt:lpstr>
      <vt:lpstr>Reporting RCT Findings</vt:lpstr>
      <vt:lpstr>Recommended Readings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371</cp:revision>
  <dcterms:created xsi:type="dcterms:W3CDTF">2020-01-10T20:12:13Z</dcterms:created>
  <dcterms:modified xsi:type="dcterms:W3CDTF">2021-02-09T14:39:34Z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