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handoutMasterIdLst>
    <p:handoutMasterId r:id="rId21"/>
  </p:handoutMasterIdLst>
  <p:sldIdLst>
    <p:sldId id="291" r:id="rId5"/>
    <p:sldId id="296" r:id="rId6"/>
    <p:sldId id="297" r:id="rId7"/>
    <p:sldId id="303" r:id="rId8"/>
    <p:sldId id="1232" r:id="rId9"/>
    <p:sldId id="1248" r:id="rId10"/>
    <p:sldId id="1257" r:id="rId11"/>
    <p:sldId id="302" r:id="rId12"/>
    <p:sldId id="1259" r:id="rId13"/>
    <p:sldId id="1258" r:id="rId14"/>
    <p:sldId id="1260" r:id="rId15"/>
    <p:sldId id="1261" r:id="rId16"/>
    <p:sldId id="298" r:id="rId17"/>
    <p:sldId id="294" r:id="rId18"/>
    <p:sldId id="29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5FB4"/>
    <a:srgbClr val="0068AE"/>
    <a:srgbClr val="EA222D"/>
    <a:srgbClr val="1B386A"/>
    <a:srgbClr val="F6F8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290AB1-D7EC-4F21-AE64-65B0731A24E9}" v="3" dt="2022-02-04T14:38:59.8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010"/>
    <p:restoredTop sz="64462" autoAdjust="0"/>
  </p:normalViewPr>
  <p:slideViewPr>
    <p:cSldViewPr snapToObjects="1">
      <p:cViewPr varScale="1">
        <p:scale>
          <a:sx n="73" d="100"/>
          <a:sy n="73" d="100"/>
        </p:scale>
        <p:origin x="1686" y="72"/>
      </p:cViewPr>
      <p:guideLst>
        <p:guide orient="horz" pos="2160"/>
        <p:guide pos="3840"/>
      </p:guideLst>
    </p:cSldViewPr>
  </p:slideViewPr>
  <p:notesTextViewPr>
    <p:cViewPr>
      <p:scale>
        <a:sx n="1" d="1"/>
        <a:sy n="1" d="1"/>
      </p:scale>
      <p:origin x="0" y="0"/>
    </p:cViewPr>
  </p:notesTextViewPr>
  <p:sorterViewPr>
    <p:cViewPr>
      <p:scale>
        <a:sx n="176" d="100"/>
        <a:sy n="176" d="100"/>
      </p:scale>
      <p:origin x="0" y="0"/>
    </p:cViewPr>
  </p:sorterViewPr>
  <p:notesViewPr>
    <p:cSldViewPr snapToObjects="1">
      <p:cViewPr varScale="1">
        <p:scale>
          <a:sx n="49" d="100"/>
          <a:sy n="49" d="100"/>
        </p:scale>
        <p:origin x="2667"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yanna Lansing" userId="fe5b72f9-0228-4555-ba16-94b04e95b477" providerId="ADAL" clId="{81290AB1-D7EC-4F21-AE64-65B0731A24E9}"/>
    <pc:docChg chg="undo custSel modSld">
      <pc:chgData name="Bryanna Lansing" userId="fe5b72f9-0228-4555-ba16-94b04e95b477" providerId="ADAL" clId="{81290AB1-D7EC-4F21-AE64-65B0731A24E9}" dt="2022-02-04T14:36:50.297" v="39" actId="6549"/>
      <pc:docMkLst>
        <pc:docMk/>
      </pc:docMkLst>
      <pc:sldChg chg="modSp mod">
        <pc:chgData name="Bryanna Lansing" userId="fe5b72f9-0228-4555-ba16-94b04e95b477" providerId="ADAL" clId="{81290AB1-D7EC-4F21-AE64-65B0731A24E9}" dt="2022-01-28T15:36:05" v="31" actId="404"/>
        <pc:sldMkLst>
          <pc:docMk/>
          <pc:sldMk cId="2764036518" sldId="291"/>
        </pc:sldMkLst>
        <pc:spChg chg="mod">
          <ac:chgData name="Bryanna Lansing" userId="fe5b72f9-0228-4555-ba16-94b04e95b477" providerId="ADAL" clId="{81290AB1-D7EC-4F21-AE64-65B0731A24E9}" dt="2022-01-28T15:36:05" v="31" actId="404"/>
          <ac:spMkLst>
            <pc:docMk/>
            <pc:sldMk cId="2764036518" sldId="291"/>
            <ac:spMk id="3" creationId="{DF30349D-2C34-426E-8247-ECF1BE44D5BB}"/>
          </ac:spMkLst>
        </pc:spChg>
      </pc:sldChg>
      <pc:sldChg chg="modSp mod">
        <pc:chgData name="Bryanna Lansing" userId="fe5b72f9-0228-4555-ba16-94b04e95b477" providerId="ADAL" clId="{81290AB1-D7EC-4F21-AE64-65B0731A24E9}" dt="2022-02-04T14:35:55.153" v="32" actId="20577"/>
        <pc:sldMkLst>
          <pc:docMk/>
          <pc:sldMk cId="1486408527" sldId="296"/>
        </pc:sldMkLst>
        <pc:spChg chg="mod">
          <ac:chgData name="Bryanna Lansing" userId="fe5b72f9-0228-4555-ba16-94b04e95b477" providerId="ADAL" clId="{81290AB1-D7EC-4F21-AE64-65B0731A24E9}" dt="2022-02-04T14:35:55.153" v="32" actId="20577"/>
          <ac:spMkLst>
            <pc:docMk/>
            <pc:sldMk cId="1486408527" sldId="296"/>
            <ac:spMk id="2" creationId="{5C63E9EC-B4D2-9A41-923D-469663E96567}"/>
          </ac:spMkLst>
        </pc:spChg>
      </pc:sldChg>
      <pc:sldChg chg="modNotesTx">
        <pc:chgData name="Bryanna Lansing" userId="fe5b72f9-0228-4555-ba16-94b04e95b477" providerId="ADAL" clId="{81290AB1-D7EC-4F21-AE64-65B0731A24E9}" dt="2022-02-04T14:36:21.911" v="34" actId="20577"/>
        <pc:sldMkLst>
          <pc:docMk/>
          <pc:sldMk cId="1652472393" sldId="1248"/>
        </pc:sldMkLst>
      </pc:sldChg>
      <pc:sldChg chg="modNotesTx">
        <pc:chgData name="Bryanna Lansing" userId="fe5b72f9-0228-4555-ba16-94b04e95b477" providerId="ADAL" clId="{81290AB1-D7EC-4F21-AE64-65B0731A24E9}" dt="2022-02-04T14:36:50.297" v="39" actId="6549"/>
        <pc:sldMkLst>
          <pc:docMk/>
          <pc:sldMk cId="3753789202" sldId="125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775BAF-7835-4914-9D02-A5CD6E5FA5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914AEE-649F-4D0E-87EF-88DFADECAF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0D7FB68-2C61-4821-B9F6-1DA2046B6BC1}" type="datetimeFigureOut">
              <a:rPr lang="en-US" smtClean="0"/>
              <a:t>2/4/2022</a:t>
            </a:fld>
            <a:endParaRPr lang="en-US"/>
          </a:p>
        </p:txBody>
      </p:sp>
      <p:sp>
        <p:nvSpPr>
          <p:cNvPr id="4" name="Footer Placeholder 3">
            <a:extLst>
              <a:ext uri="{FF2B5EF4-FFF2-40B4-BE49-F238E27FC236}">
                <a16:creationId xmlns:a16="http://schemas.microsoft.com/office/drawing/2014/main" id="{2A8CD20A-B66A-4CC3-AF0D-815EA5C4C30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Tree>
    <p:extLst>
      <p:ext uri="{BB962C8B-B14F-4D97-AF65-F5344CB8AC3E}">
        <p14:creationId xmlns:p14="http://schemas.microsoft.com/office/powerpoint/2010/main" val="37571664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2/4/2022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dirty="0"/>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three PowerPoint slide resources associated with our monograph: inclusivity in joint attention, implications for theories of social cognition, and decolonizing joint attention.  </a:t>
            </a:r>
          </a:p>
          <a:p>
            <a:endParaRPr lang="en-US" dirty="0"/>
          </a:p>
          <a:p>
            <a:r>
              <a:rPr lang="en-US" dirty="0"/>
              <a:t>In this ppt resource, we consider the process of decolonizing joint attention.  We present 5 steps to follow to arrive at a more inclusive investigation of this developmentally important topic.  We designed these procedures to facilitate our study of Joint Attention in 1-year-olds.  Although we think these steps will be helpful in the study of any developmentally important topic, in these slides, we highlight how the steps were important for our study</a:t>
            </a:r>
          </a:p>
        </p:txBody>
      </p:sp>
      <p:sp>
        <p:nvSpPr>
          <p:cNvPr id="4" name="Slide Number Placeholder 3"/>
          <p:cNvSpPr>
            <a:spLocks noGrp="1"/>
          </p:cNvSpPr>
          <p:nvPr>
            <p:ph type="sldNum" sz="quarter" idx="5"/>
          </p:nvPr>
        </p:nvSpPr>
        <p:spPr/>
        <p:txBody>
          <a:bodyPr/>
          <a:lstStyle/>
          <a:p>
            <a:fld id="{93D432A1-B43F-474F-8713-D001A571467A}" type="slidenum">
              <a:rPr lang="en-US" smtClean="0"/>
              <a:t>1</a:t>
            </a:fld>
            <a:endParaRPr lang="en-US" dirty="0"/>
          </a:p>
        </p:txBody>
      </p:sp>
    </p:spTree>
    <p:extLst>
      <p:ext uri="{BB962C8B-B14F-4D97-AF65-F5344CB8AC3E}">
        <p14:creationId xmlns:p14="http://schemas.microsoft.com/office/powerpoint/2010/main" val="10952391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the five steps that we used in our study of joint attention.  Please see the monograph for details, but here we present an example or two of each step in the decolonization process.</a:t>
            </a:r>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dirty="0"/>
          </a:p>
        </p:txBody>
      </p:sp>
    </p:spTree>
    <p:extLst>
      <p:ext uri="{BB962C8B-B14F-4D97-AF65-F5344CB8AC3E}">
        <p14:creationId xmlns:p14="http://schemas.microsoft.com/office/powerpoint/2010/main" val="712216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we should check that the decolonization process is necessary.</a:t>
            </a:r>
          </a:p>
          <a:p>
            <a:endParaRPr lang="en-GB" dirty="0"/>
          </a:p>
          <a:p>
            <a:r>
              <a:rPr lang="en-GB" dirty="0"/>
              <a:t>We know that 90% of developmental research in the top journals is conducted in WEIRD (Western, Educated, Industrialized, Rich &amp; Democratic: Henrich et al., 2010) settings, but that only 10% of the world’s population lives in WEIRD settings (Nielson et al., 2017).</a:t>
            </a:r>
          </a:p>
          <a:p>
            <a:endParaRPr lang="en-GB" dirty="0"/>
          </a:p>
          <a:p>
            <a:r>
              <a:rPr lang="en-GB" dirty="0"/>
              <a:t>We know (a lot) about the types of interactions that are prioritized in WEIRD settings but we must question about whether they generalize to, and are presentative of humans in all settings. In our monograph we detail many cultural variations in social cognition outcomes and milestones, and conclude that there is bias in the literature on joint attention.</a:t>
            </a:r>
          </a:p>
        </p:txBody>
      </p:sp>
      <p:sp>
        <p:nvSpPr>
          <p:cNvPr id="4" name="Slide Number Placeholder 3"/>
          <p:cNvSpPr>
            <a:spLocks noGrp="1"/>
          </p:cNvSpPr>
          <p:nvPr>
            <p:ph type="sldNum" sz="quarter" idx="5"/>
          </p:nvPr>
        </p:nvSpPr>
        <p:spPr/>
        <p:txBody>
          <a:bodyPr/>
          <a:lstStyle/>
          <a:p>
            <a:fld id="{93D432A1-B43F-474F-8713-D001A571467A}" type="slidenum">
              <a:rPr lang="en-US" smtClean="0"/>
              <a:t>3</a:t>
            </a:fld>
            <a:endParaRPr lang="en-US" dirty="0"/>
          </a:p>
        </p:txBody>
      </p:sp>
    </p:spTree>
    <p:extLst>
      <p:ext uri="{BB962C8B-B14F-4D97-AF65-F5344CB8AC3E}">
        <p14:creationId xmlns:p14="http://schemas.microsoft.com/office/powerpoint/2010/main" val="2812694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first step is to look at the phenomenon of interest, for us it was joint attention in 1-year-olds, across multiple cultural viewpoints. </a:t>
            </a:r>
          </a:p>
          <a:p>
            <a:endParaRPr lang="en-GB" b="0" i="0" dirty="0">
              <a:solidFill>
                <a:srgbClr val="222222"/>
              </a:solidFill>
              <a:effectLst/>
              <a:latin typeface="Times New Roman" panose="02020603050405020304" pitchFamily="18" charset="0"/>
            </a:endParaRPr>
          </a:p>
          <a:p>
            <a:r>
              <a:rPr lang="en-GB" b="0" i="0" dirty="0">
                <a:solidFill>
                  <a:srgbClr val="222222"/>
                </a:solidFill>
                <a:effectLst/>
                <a:latin typeface="Times New Roman" panose="02020603050405020304" pitchFamily="18" charset="0"/>
              </a:rPr>
              <a:t>Humans have two inheritance systems: genes and culture (e.g., Jablonka &amp; Lamb, 2007). Culture is basically any socially transmitted and acquired information (e.g., skills, knowledge) shared by a group. There are cultural differences in how people think and feel about the world, including who should be responsible for infant care and appropriate ways to interact with infants.</a:t>
            </a:r>
          </a:p>
          <a:p>
            <a:endParaRPr lang="en-GB" b="0" i="0" dirty="0">
              <a:solidFill>
                <a:srgbClr val="222222"/>
              </a:solidFill>
              <a:effectLst/>
              <a:latin typeface="Times New Roman" panose="02020603050405020304" pitchFamily="18" charset="0"/>
            </a:endParaRPr>
          </a:p>
          <a:p>
            <a:r>
              <a:rPr lang="en-GB" dirty="0"/>
              <a:t>We considered existing literature concerning the socialization goals, caregiving practices, and beliefs about 1-year-olds across different socio-cultural-ecological settings.  We learned that in some cultural settings older children may care for 1-year-olds, 1-year-olds may be expected to do chores (like carrying bundles of sticks back to the village or assisting with building temporary huts), and in some settings infants already engage in social etiquette, such as receiving things that they then give to others.  In many settings, it is rare for infants to have toys or to play with adults. </a:t>
            </a:r>
          </a:p>
        </p:txBody>
      </p:sp>
      <p:sp>
        <p:nvSpPr>
          <p:cNvPr id="4" name="Slide Number Placeholder 3"/>
          <p:cNvSpPr>
            <a:spLocks noGrp="1"/>
          </p:cNvSpPr>
          <p:nvPr>
            <p:ph type="sldNum" sz="quarter" idx="5"/>
          </p:nvPr>
        </p:nvSpPr>
        <p:spPr/>
        <p:txBody>
          <a:bodyPr/>
          <a:lstStyle/>
          <a:p>
            <a:fld id="{93D432A1-B43F-474F-8713-D001A571467A}" type="slidenum">
              <a:rPr lang="en-US" smtClean="0"/>
              <a:t>4</a:t>
            </a:fld>
            <a:endParaRPr lang="en-US" dirty="0"/>
          </a:p>
        </p:txBody>
      </p:sp>
    </p:spTree>
    <p:extLst>
      <p:ext uri="{BB962C8B-B14F-4D97-AF65-F5344CB8AC3E}">
        <p14:creationId xmlns:p14="http://schemas.microsoft.com/office/powerpoint/2010/main" val="17300708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second step is to view the development of joint attention from multiple cultural perspectives. One cultural difference is between proximal and distal caregiving practices, as these two sets of photos illustrate. </a:t>
            </a:r>
          </a:p>
          <a:p>
            <a:r>
              <a:rPr lang="en-GB" dirty="0"/>
              <a:t>Concerning the development of joint attention, important cultural differences are (1) in the primary modality of engagement; (2) in what will become shared topics; (3) in expectations about infant signalling; (4) in socialization goals; and (5) in expectations about the role of the infant and partner in initiating, directing or controlling interactions. </a:t>
            </a:r>
          </a:p>
          <a:p>
            <a:endParaRPr lang="en-GB" dirty="0"/>
          </a:p>
          <a:p>
            <a:r>
              <a:rPr lang="en-GB" dirty="0"/>
              <a:t>In this table, we describes the type of proximal caregiving experienced by infants living in the Nso farming communities in rural Cameroon (Keller, 2007), but acknowledge that there are many variations of proximal caregiving (e.g., between Hunter-Gatherers and Farmers [Hewlett, 2016], as well as across different Hunter-Gatherer communities [e.g., Hewlett &amp; Lamb, 2009]).</a:t>
            </a:r>
          </a:p>
          <a:p>
            <a:endParaRPr lang="en-GB" dirty="0"/>
          </a:p>
          <a:p>
            <a:r>
              <a:rPr lang="en-GB" dirty="0"/>
              <a:t>There is also variety in types of distal caregiving across different western, middle-class settings (see monograph for details). This list show what is typically experienced by infants living in middle-class America (upon which most of the existing joint attention literature is based: Nielson et al., 2017).</a:t>
            </a:r>
          </a:p>
        </p:txBody>
      </p:sp>
      <p:sp>
        <p:nvSpPr>
          <p:cNvPr id="4" name="Slide Number Placeholder 3"/>
          <p:cNvSpPr>
            <a:spLocks noGrp="1"/>
          </p:cNvSpPr>
          <p:nvPr>
            <p:ph type="sldNum" sz="quarter" idx="5"/>
          </p:nvPr>
        </p:nvSpPr>
        <p:spPr/>
        <p:txBody>
          <a:bodyPr/>
          <a:lstStyle/>
          <a:p>
            <a:fld id="{93D432A1-B43F-474F-8713-D001A571467A}" type="slidenum">
              <a:rPr lang="en-US" smtClean="0"/>
              <a:t>5</a:t>
            </a:fld>
            <a:endParaRPr lang="en-US" dirty="0"/>
          </a:p>
        </p:txBody>
      </p:sp>
    </p:spTree>
    <p:extLst>
      <p:ext uri="{BB962C8B-B14F-4D97-AF65-F5344CB8AC3E}">
        <p14:creationId xmlns:p14="http://schemas.microsoft.com/office/powerpoint/2010/main" val="33938548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some cultures, infants are positioned without visual contact with caregivers.  In China, they may be carried in baskets, in Cameroon &amp; India, infants may be carried on the back.  In Tajikistan, for example, </a:t>
            </a:r>
            <a:r>
              <a:rPr lang="en-GB" dirty="0" err="1"/>
              <a:t>Karasik</a:t>
            </a:r>
            <a:r>
              <a:rPr lang="en-GB" dirty="0"/>
              <a:t> &amp; colleagues (2018) found infants were often tightly swaddled and placed in cradles for many hours each day to facilitate their socialization goal of infants being minimally aroused (i.e., maximally soothed).</a:t>
            </a:r>
          </a:p>
          <a:p>
            <a:endParaRPr lang="en-GB" dirty="0"/>
          </a:p>
          <a:p>
            <a:r>
              <a:rPr lang="en-GB" dirty="0"/>
              <a:t>Yet even in cultures that minimize visual contact, infants grow up to be fully functioning members of their community.  Based on our extensive review of the literature, we conclude that there are multiple developmental paths to competency in social cognition.</a:t>
            </a:r>
          </a:p>
        </p:txBody>
      </p:sp>
      <p:sp>
        <p:nvSpPr>
          <p:cNvPr id="4" name="Slide Number Placeholder 3"/>
          <p:cNvSpPr>
            <a:spLocks noGrp="1"/>
          </p:cNvSpPr>
          <p:nvPr>
            <p:ph type="sldNum" sz="quarter" idx="5"/>
          </p:nvPr>
        </p:nvSpPr>
        <p:spPr/>
        <p:txBody>
          <a:bodyPr/>
          <a:lstStyle/>
          <a:p>
            <a:fld id="{93D432A1-B43F-474F-8713-D001A571467A}" type="slidenum">
              <a:rPr lang="en-US" smtClean="0"/>
              <a:t>6</a:t>
            </a:fld>
            <a:endParaRPr lang="en-US" dirty="0"/>
          </a:p>
        </p:txBody>
      </p:sp>
    </p:spTree>
    <p:extLst>
      <p:ext uri="{BB962C8B-B14F-4D97-AF65-F5344CB8AC3E}">
        <p14:creationId xmlns:p14="http://schemas.microsoft.com/office/powerpoint/2010/main" val="19590250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Based on this extensive consideration of diversity in developmental paths leading to joint attention, we arrived at what we consider to be the core construct – triadic connectedness.  With this label, we do not privilege theoretic views about the function of joint attention as it appears in WEIRD settings, or specify in advance the roles of infant and social partner. We conceived of the </a:t>
            </a:r>
            <a:r>
              <a:rPr lang="en-GB" dirty="0" err="1"/>
              <a:t>behavioral</a:t>
            </a:r>
            <a:r>
              <a:rPr lang="en-GB" dirty="0"/>
              <a:t> form of joint attention as having multiple components ( listed in a – e above).</a:t>
            </a:r>
          </a:p>
          <a:p>
            <a:endParaRPr lang="en-GB" dirty="0"/>
          </a:p>
          <a:p>
            <a:r>
              <a:rPr lang="en-GB" dirty="0"/>
              <a:t>For example, past definitions give infants extra credit if they initiate a bout of joint attention, say with a point and gaze alternation (e.g., Mundy, 2003).  In contrast, in some cultures, social partners direct infants’ activity.  Sometimes joint activity may be the goal, as in dancing together in harmony (e.g., Takada, 2020).  Sometimes infants are expected to comply with adults’ directives, for example, to give a preferred food item to an older sibling. </a:t>
            </a:r>
          </a:p>
          <a:p>
            <a:endParaRPr lang="en-GB" dirty="0"/>
          </a:p>
          <a:p>
            <a:r>
              <a:rPr lang="en-GB" dirty="0"/>
              <a:t>Our definition of Joint Engagement focuses on mutual engagements about shared topics, without prioritizing the partner, the type of shared topic, the type of emotion, or who initiates.</a:t>
            </a:r>
          </a:p>
        </p:txBody>
      </p:sp>
      <p:sp>
        <p:nvSpPr>
          <p:cNvPr id="4" name="Slide Number Placeholder 3"/>
          <p:cNvSpPr>
            <a:spLocks noGrp="1"/>
          </p:cNvSpPr>
          <p:nvPr>
            <p:ph type="sldNum" sz="quarter" idx="5"/>
          </p:nvPr>
        </p:nvSpPr>
        <p:spPr/>
        <p:txBody>
          <a:bodyPr/>
          <a:lstStyle/>
          <a:p>
            <a:fld id="{93D432A1-B43F-474F-8713-D001A571467A}" type="slidenum">
              <a:rPr lang="en-US" smtClean="0"/>
              <a:t>7</a:t>
            </a:fld>
            <a:endParaRPr lang="en-US" dirty="0"/>
          </a:p>
        </p:txBody>
      </p:sp>
    </p:spTree>
    <p:extLst>
      <p:ext uri="{BB962C8B-B14F-4D97-AF65-F5344CB8AC3E}">
        <p14:creationId xmlns:p14="http://schemas.microsoft.com/office/powerpoint/2010/main" val="3239789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fourth step is to study the phenomenon of interest in multiple, diverse socio-ecological settings.  The goal is to describe the phenomenon with a view to documenting the ways that outcomes manifest across settings.  </a:t>
            </a:r>
          </a:p>
          <a:p>
            <a:endParaRPr lang="en-GB" dirty="0"/>
          </a:p>
          <a:p>
            <a:r>
              <a:rPr lang="en-GB" dirty="0"/>
              <a:t>In contrast to many theoretic views of social cognition (e.g., Tomasello, 2019) that may assume there is a single </a:t>
            </a:r>
            <a:r>
              <a:rPr lang="en-GB" dirty="0" err="1"/>
              <a:t>behavioral</a:t>
            </a:r>
            <a:r>
              <a:rPr lang="en-GB" dirty="0"/>
              <a:t> form of joint attention that is prototypic of all humans (i.e., a product of genes alone as illustrated in Case A), we conceive of </a:t>
            </a:r>
            <a:r>
              <a:rPr lang="en-GB" dirty="0" err="1"/>
              <a:t>behavioral</a:t>
            </a:r>
            <a:r>
              <a:rPr lang="en-GB" dirty="0"/>
              <a:t> expressions (phenotypes) as a product of genes and socio-ecological variables, as illustrated in Case B.  </a:t>
            </a:r>
          </a:p>
          <a:p>
            <a:endParaRPr lang="en-GB" dirty="0"/>
          </a:p>
          <a:p>
            <a:r>
              <a:rPr lang="en-GB" dirty="0"/>
              <a:t>In Case B, phenotypes of joint attention differ across socio-cultural-ecological setting.  In other words, joint attention phenotypes are contextualized.</a:t>
            </a:r>
          </a:p>
        </p:txBody>
      </p:sp>
      <p:sp>
        <p:nvSpPr>
          <p:cNvPr id="4" name="Slide Number Placeholder 3"/>
          <p:cNvSpPr>
            <a:spLocks noGrp="1"/>
          </p:cNvSpPr>
          <p:nvPr>
            <p:ph type="sldNum" sz="quarter" idx="5"/>
          </p:nvPr>
        </p:nvSpPr>
        <p:spPr/>
        <p:txBody>
          <a:bodyPr/>
          <a:lstStyle/>
          <a:p>
            <a:fld id="{93D432A1-B43F-474F-8713-D001A571467A}" type="slidenum">
              <a:rPr lang="en-US" smtClean="0"/>
              <a:t>8</a:t>
            </a:fld>
            <a:endParaRPr lang="en-US" dirty="0"/>
          </a:p>
        </p:txBody>
      </p:sp>
    </p:spTree>
    <p:extLst>
      <p:ext uri="{BB962C8B-B14F-4D97-AF65-F5344CB8AC3E}">
        <p14:creationId xmlns:p14="http://schemas.microsoft.com/office/powerpoint/2010/main" val="7491123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fifth, essential, and final step in the decolonization process is to be cautious of unconscious bias.  </a:t>
            </a:r>
          </a:p>
        </p:txBody>
      </p:sp>
      <p:sp>
        <p:nvSpPr>
          <p:cNvPr id="4" name="Slide Number Placeholder 3"/>
          <p:cNvSpPr>
            <a:spLocks noGrp="1"/>
          </p:cNvSpPr>
          <p:nvPr>
            <p:ph type="sldNum" sz="quarter" idx="5"/>
          </p:nvPr>
        </p:nvSpPr>
        <p:spPr/>
        <p:txBody>
          <a:bodyPr/>
          <a:lstStyle/>
          <a:p>
            <a:fld id="{93D432A1-B43F-474F-8713-D001A571467A}" type="slidenum">
              <a:rPr lang="en-US" smtClean="0"/>
              <a:t>9</a:t>
            </a:fld>
            <a:endParaRPr lang="en-US" dirty="0"/>
          </a:p>
        </p:txBody>
      </p:sp>
    </p:spTree>
    <p:extLst>
      <p:ext uri="{BB962C8B-B14F-4D97-AF65-F5344CB8AC3E}">
        <p14:creationId xmlns:p14="http://schemas.microsoft.com/office/powerpoint/2010/main" val="4167644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main aim is to avoid prioritizing western, middle class outcomes and to be conscious that most current theories are based almost exclusively on western, middle class studies.</a:t>
            </a:r>
          </a:p>
        </p:txBody>
      </p:sp>
      <p:sp>
        <p:nvSpPr>
          <p:cNvPr id="4" name="Slide Number Placeholder 3"/>
          <p:cNvSpPr>
            <a:spLocks noGrp="1"/>
          </p:cNvSpPr>
          <p:nvPr>
            <p:ph type="sldNum" sz="quarter" idx="5"/>
          </p:nvPr>
        </p:nvSpPr>
        <p:spPr/>
        <p:txBody>
          <a:bodyPr/>
          <a:lstStyle/>
          <a:p>
            <a:fld id="{93D432A1-B43F-474F-8713-D001A571467A}" type="slidenum">
              <a:rPr lang="en-US" smtClean="0"/>
              <a:t>10</a:t>
            </a:fld>
            <a:endParaRPr lang="en-US" dirty="0"/>
          </a:p>
        </p:txBody>
      </p:sp>
    </p:spTree>
    <p:extLst>
      <p:ext uri="{BB962C8B-B14F-4D97-AF65-F5344CB8AC3E}">
        <p14:creationId xmlns:p14="http://schemas.microsoft.com/office/powerpoint/2010/main" val="13289903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study illustrates how socio-ecological settings influence the phenotypic expressions of joint attention.  Our findings support the conclusion that WEIRD forms are not universal.</a:t>
            </a:r>
          </a:p>
          <a:p>
            <a:endParaRPr lang="en-GB" dirty="0"/>
          </a:p>
          <a:p>
            <a:r>
              <a:rPr lang="en-GB" dirty="0"/>
              <a:t>By avoiding considerations of the WEIRD form as the normative form (i.e., a benchmark), we also avoid considering any group as deficient in comparison with the WEIRD group.</a:t>
            </a:r>
          </a:p>
          <a:p>
            <a:endParaRPr lang="en-GB" dirty="0"/>
          </a:p>
          <a:p>
            <a:r>
              <a:rPr lang="en-GB" dirty="0"/>
              <a:t>In our studies, we adhered to an ecological commitment (Dahl, 2017), by using naturalistic observation.  Standardized tests of joint attention are based on western, middle-class studies, assessing types of joint attention that may not be prioritized in other socio-ecologies. Tests derived from one cultural perspective may be invalid in other socio-ecologies.</a:t>
            </a:r>
          </a:p>
        </p:txBody>
      </p:sp>
      <p:sp>
        <p:nvSpPr>
          <p:cNvPr id="4" name="Slide Number Placeholder 3"/>
          <p:cNvSpPr>
            <a:spLocks noGrp="1"/>
          </p:cNvSpPr>
          <p:nvPr>
            <p:ph type="sldNum" sz="quarter" idx="5"/>
          </p:nvPr>
        </p:nvSpPr>
        <p:spPr/>
        <p:txBody>
          <a:bodyPr/>
          <a:lstStyle/>
          <a:p>
            <a:fld id="{93D432A1-B43F-474F-8713-D001A571467A}" type="slidenum">
              <a:rPr lang="en-US" smtClean="0"/>
              <a:t>11</a:t>
            </a:fld>
            <a:endParaRPr lang="en-US" dirty="0"/>
          </a:p>
        </p:txBody>
      </p:sp>
    </p:spTree>
    <p:extLst>
      <p:ext uri="{BB962C8B-B14F-4D97-AF65-F5344CB8AC3E}">
        <p14:creationId xmlns:p14="http://schemas.microsoft.com/office/powerpoint/2010/main" val="306270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our study of joint attention viewed inclusively, we conclude that the core construct, triadic connectedness, is likely universal, but the phenotypes, the </a:t>
            </a:r>
            <a:r>
              <a:rPr lang="en-GB" dirty="0" err="1"/>
              <a:t>behavioral</a:t>
            </a:r>
            <a:r>
              <a:rPr lang="en-GB" dirty="0"/>
              <a:t> forms of joint attention, are contextualized in line with local ethnotheories and caregiving practices.  </a:t>
            </a:r>
          </a:p>
          <a:p>
            <a:endParaRPr lang="en-GB" dirty="0"/>
          </a:p>
          <a:p>
            <a:r>
              <a:rPr lang="en-GB" dirty="0"/>
              <a:t>A decolonized view has allowed us to focus on the ways in which joint attention is manifestly different in infants living in different socio-ecologies. Since phenotypic expressions and their developmental history differ so dramatically, we must revisit development theories of social cognition that are based on a mono-cultural foundation.</a:t>
            </a:r>
          </a:p>
          <a:p>
            <a:endParaRPr lang="en-GB" dirty="0"/>
          </a:p>
          <a:p>
            <a:r>
              <a:rPr lang="en-GB" dirty="0"/>
              <a:t>This means that developmental theories that are based only on WEIRD samples must be revised to embrace diversity.  (Please see the additional resource on implications for theories for more details.)</a:t>
            </a:r>
          </a:p>
        </p:txBody>
      </p:sp>
      <p:sp>
        <p:nvSpPr>
          <p:cNvPr id="4" name="Slide Number Placeholder 3"/>
          <p:cNvSpPr>
            <a:spLocks noGrp="1"/>
          </p:cNvSpPr>
          <p:nvPr>
            <p:ph type="sldNum" sz="quarter" idx="5"/>
          </p:nvPr>
        </p:nvSpPr>
        <p:spPr/>
        <p:txBody>
          <a:bodyPr/>
          <a:lstStyle/>
          <a:p>
            <a:fld id="{93D432A1-B43F-474F-8713-D001A571467A}" type="slidenum">
              <a:rPr lang="en-US" smtClean="0"/>
              <a:t>12</a:t>
            </a:fld>
            <a:endParaRPr lang="en-US" dirty="0"/>
          </a:p>
        </p:txBody>
      </p:sp>
    </p:spTree>
    <p:extLst>
      <p:ext uri="{BB962C8B-B14F-4D97-AF65-F5344CB8AC3E}">
        <p14:creationId xmlns:p14="http://schemas.microsoft.com/office/powerpoint/2010/main" val="107872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provide an overview about how </a:t>
            </a:r>
            <a:r>
              <a:rPr lang="en-GB" dirty="0" err="1"/>
              <a:t>behavioral</a:t>
            </a:r>
            <a:r>
              <a:rPr lang="en-GB" dirty="0"/>
              <a:t> phenotypes of joint attention differ in 1-year-old human infants from three diverse socio-ecological settings, in the ppt resource on inclusivity (and, of course, details are in the monograph).  We found in our three samples that there were three different joint engagement phenotypes.</a:t>
            </a:r>
          </a:p>
        </p:txBody>
      </p:sp>
      <p:sp>
        <p:nvSpPr>
          <p:cNvPr id="4" name="Slide Number Placeholder 3"/>
          <p:cNvSpPr>
            <a:spLocks noGrp="1"/>
          </p:cNvSpPr>
          <p:nvPr>
            <p:ph type="sldNum" sz="quarter" idx="5"/>
          </p:nvPr>
        </p:nvSpPr>
        <p:spPr/>
        <p:txBody>
          <a:bodyPr/>
          <a:lstStyle/>
          <a:p>
            <a:fld id="{93D432A1-B43F-474F-8713-D001A571467A}" type="slidenum">
              <a:rPr lang="en-US" smtClean="0"/>
              <a:t>13</a:t>
            </a:fld>
            <a:endParaRPr lang="en-US" dirty="0"/>
          </a:p>
        </p:txBody>
      </p:sp>
    </p:spTree>
    <p:extLst>
      <p:ext uri="{BB962C8B-B14F-4D97-AF65-F5344CB8AC3E}">
        <p14:creationId xmlns:p14="http://schemas.microsoft.com/office/powerpoint/2010/main" val="36931323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4ECCE-A384-4AFB-8F54-97B5C8507E2A}"/>
              </a:ext>
            </a:extLst>
          </p:cNvPr>
          <p:cNvSpPr>
            <a:spLocks noGrp="1"/>
          </p:cNvSpPr>
          <p:nvPr>
            <p:ph type="ctrTitle"/>
          </p:nvPr>
        </p:nvSpPr>
        <p:spPr>
          <a:xfrm>
            <a:off x="1524000" y="1752600"/>
            <a:ext cx="9144000" cy="2057399"/>
          </a:xfrm>
        </p:spPr>
        <p:txBody>
          <a:bodyPr anchor="b">
            <a:normAutofit/>
          </a:bodyPr>
          <a:lstStyle>
            <a:lvl1pPr algn="ctr">
              <a:defRPr sz="4400">
                <a:solidFill>
                  <a:schemeClr val="bg1"/>
                </a:solidFill>
                <a:latin typeface="Futura Std Book" panose="020B0502020204020303"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180C81F1-7073-4AD6-A592-84C57C987CCC}"/>
              </a:ext>
            </a:extLst>
          </p:cNvPr>
          <p:cNvSpPr>
            <a:spLocks noGrp="1"/>
          </p:cNvSpPr>
          <p:nvPr>
            <p:ph type="subTitle" idx="1"/>
          </p:nvPr>
        </p:nvSpPr>
        <p:spPr>
          <a:xfrm>
            <a:off x="1524000" y="4038600"/>
            <a:ext cx="9144000" cy="1371600"/>
          </a:xfrm>
        </p:spPr>
        <p:txBody>
          <a:bodyPr/>
          <a:lstStyle>
            <a:lvl1pPr marL="0" indent="0" algn="ctr">
              <a:buNone/>
              <a:defRPr sz="28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TextBox 6">
            <a:extLst>
              <a:ext uri="{FF2B5EF4-FFF2-40B4-BE49-F238E27FC236}">
                <a16:creationId xmlns:a16="http://schemas.microsoft.com/office/drawing/2014/main" id="{1F2B37A0-33EC-4E68-AD48-836C72C4A9E8}"/>
              </a:ext>
            </a:extLst>
          </p:cNvPr>
          <p:cNvSpPr txBox="1"/>
          <p:nvPr userDrawn="1"/>
        </p:nvSpPr>
        <p:spPr>
          <a:xfrm>
            <a:off x="94248" y="5943600"/>
            <a:ext cx="12003505" cy="646331"/>
          </a:xfrm>
          <a:prstGeom prst="rect">
            <a:avLst/>
          </a:prstGeom>
          <a:noFill/>
        </p:spPr>
        <p:txBody>
          <a:bodyPr wrap="square" rtlCol="0">
            <a:spAutoFit/>
          </a:bodyPr>
          <a:lstStyle/>
          <a:p>
            <a:pPr algn="ctr"/>
            <a:r>
              <a:rPr lang="en-US" sz="1800" b="0" i="1" dirty="0">
                <a:solidFill>
                  <a:schemeClr val="bg1"/>
                </a:solidFill>
                <a:latin typeface="+mn-lt"/>
              </a:rPr>
              <a:t>Monograph Matters </a:t>
            </a:r>
            <a:r>
              <a:rPr lang="en-US" sz="1800" b="0" dirty="0">
                <a:solidFill>
                  <a:schemeClr val="bg1"/>
                </a:solidFill>
                <a:latin typeface="+mn-lt"/>
              </a:rPr>
              <a:t>is a companion website for </a:t>
            </a:r>
            <a:r>
              <a:rPr lang="en-US" sz="1800" b="0" i="1" dirty="0">
                <a:solidFill>
                  <a:schemeClr val="bg1"/>
                </a:solidFill>
                <a:latin typeface="+mn-lt"/>
              </a:rPr>
              <a:t>Monographs of the Society for Research in Child Development</a:t>
            </a:r>
          </a:p>
          <a:p>
            <a:pPr algn="ctr"/>
            <a:r>
              <a:rPr lang="en-US" sz="1800" b="0" dirty="0">
                <a:solidFill>
                  <a:schemeClr val="bg1"/>
                </a:solidFill>
                <a:latin typeface="+mn-lt"/>
              </a:rPr>
              <a:t>Lynn S. Liben, Editor</a:t>
            </a:r>
          </a:p>
        </p:txBody>
      </p:sp>
      <p:pic>
        <p:nvPicPr>
          <p:cNvPr id="5" name="Picture 4">
            <a:extLst>
              <a:ext uri="{FF2B5EF4-FFF2-40B4-BE49-F238E27FC236}">
                <a16:creationId xmlns:a16="http://schemas.microsoft.com/office/drawing/2014/main" id="{5DC8EE5C-F963-458A-A9C5-86732B605F8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0"/>
            <a:ext cx="12191999" cy="1434353"/>
          </a:xfrm>
          <a:prstGeom prst="rect">
            <a:avLst/>
          </a:prstGeom>
        </p:spPr>
      </p:pic>
      <p:sp>
        <p:nvSpPr>
          <p:cNvPr id="6" name="Rectangle 5">
            <a:extLst>
              <a:ext uri="{FF2B5EF4-FFF2-40B4-BE49-F238E27FC236}">
                <a16:creationId xmlns:a16="http://schemas.microsoft.com/office/drawing/2014/main" id="{EDED3B64-C160-4475-8A09-10709E5B77A7}"/>
              </a:ext>
            </a:extLst>
          </p:cNvPr>
          <p:cNvSpPr/>
          <p:nvPr userDrawn="1"/>
        </p:nvSpPr>
        <p:spPr>
          <a:xfrm flipV="1">
            <a:off x="0" y="1447800"/>
            <a:ext cx="12192000"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688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362200"/>
            <a:ext cx="10515600" cy="38013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8" name="Footer Placeholder 4">
            <a:extLst>
              <a:ext uri="{FF2B5EF4-FFF2-40B4-BE49-F238E27FC236}">
                <a16:creationId xmlns:a16="http://schemas.microsoft.com/office/drawing/2014/main" id="{64C2E617-3BA9-48FD-9DA4-BEE63B53FFA2}"/>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836612" y="1760957"/>
            <a:ext cx="3354388"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4648199" y="1760957"/>
            <a:ext cx="7086601" cy="4318883"/>
          </a:xfrm>
        </p:spPr>
        <p:txBody>
          <a:bodyPr anchor="ctr" anchorCtr="0">
            <a:normAutofit/>
          </a:bodyPr>
          <a:lstStyle>
            <a:lvl1pPr marL="0" indent="0" algn="ctr">
              <a:buNone/>
              <a:defRPr sz="26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4D5F76DC-15D8-4C16-AE21-B46C61B2BC0B}"/>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342574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lgn="l">
              <a:defRPr sz="4000" b="1" i="0">
                <a:solidFill>
                  <a:schemeClr val="bg1"/>
                </a:solidFill>
                <a:latin typeface="Futura Std Book" panose="020B0502020204020303"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058862"/>
          </a:xfrm>
        </p:spPr>
        <p:txBody>
          <a:bodyPr/>
          <a:lstStyle>
            <a:lvl1pPr marL="0" indent="0">
              <a:buNone/>
              <a:defRPr sz="2400" b="0">
                <a:solidFill>
                  <a:schemeClr val="bg1"/>
                </a:solidFill>
                <a:latin typeface="Futura PT Medium" panose="020B06020202040203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pic>
        <p:nvPicPr>
          <p:cNvPr id="11" name="Picture 10">
            <a:extLst>
              <a:ext uri="{FF2B5EF4-FFF2-40B4-BE49-F238E27FC236}">
                <a16:creationId xmlns:a16="http://schemas.microsoft.com/office/drawing/2014/main" id="{694E570C-C238-45A0-83AE-249E2358C16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0"/>
            <a:ext cx="12191999" cy="1434353"/>
          </a:xfrm>
          <a:prstGeom prst="rect">
            <a:avLst/>
          </a:prstGeom>
        </p:spPr>
      </p:pic>
      <p:sp>
        <p:nvSpPr>
          <p:cNvPr id="15" name="TextBox 14">
            <a:extLst>
              <a:ext uri="{FF2B5EF4-FFF2-40B4-BE49-F238E27FC236}">
                <a16:creationId xmlns:a16="http://schemas.microsoft.com/office/drawing/2014/main" id="{491FEF6E-6728-4246-9B7F-9AA99E9F6694}"/>
              </a:ext>
            </a:extLst>
          </p:cNvPr>
          <p:cNvSpPr txBox="1"/>
          <p:nvPr userDrawn="1"/>
        </p:nvSpPr>
        <p:spPr>
          <a:xfrm>
            <a:off x="94248" y="5943600"/>
            <a:ext cx="12003505" cy="646331"/>
          </a:xfrm>
          <a:prstGeom prst="rect">
            <a:avLst/>
          </a:prstGeom>
          <a:noFill/>
        </p:spPr>
        <p:txBody>
          <a:bodyPr wrap="square" rtlCol="0">
            <a:spAutoFit/>
          </a:bodyPr>
          <a:lstStyle/>
          <a:p>
            <a:pPr algn="ctr"/>
            <a:r>
              <a:rPr lang="en-US" sz="1800" b="0" i="1" dirty="0">
                <a:solidFill>
                  <a:schemeClr val="bg1"/>
                </a:solidFill>
                <a:latin typeface="+mn-lt"/>
              </a:rPr>
              <a:t>Monograph Matters </a:t>
            </a:r>
            <a:r>
              <a:rPr lang="en-US" sz="1800" b="0" dirty="0">
                <a:solidFill>
                  <a:schemeClr val="bg1"/>
                </a:solidFill>
                <a:latin typeface="+mn-lt"/>
              </a:rPr>
              <a:t>is a companion website for </a:t>
            </a:r>
            <a:r>
              <a:rPr lang="en-US" sz="1800" b="0" i="1" dirty="0">
                <a:solidFill>
                  <a:schemeClr val="bg1"/>
                </a:solidFill>
                <a:latin typeface="+mn-lt"/>
              </a:rPr>
              <a:t>Monographs of the Society for Research in Child Development</a:t>
            </a:r>
          </a:p>
          <a:p>
            <a:pPr algn="ctr"/>
            <a:r>
              <a:rPr lang="en-US" sz="1800" b="0" dirty="0">
                <a:solidFill>
                  <a:schemeClr val="bg1"/>
                </a:solidFill>
                <a:latin typeface="+mn-lt"/>
              </a:rPr>
              <a:t>Lynn S. Liben, Editor</a:t>
            </a:r>
          </a:p>
        </p:txBody>
      </p:sp>
      <p:sp>
        <p:nvSpPr>
          <p:cNvPr id="16" name="Rectangle 15">
            <a:extLst>
              <a:ext uri="{FF2B5EF4-FFF2-40B4-BE49-F238E27FC236}">
                <a16:creationId xmlns:a16="http://schemas.microsoft.com/office/drawing/2014/main" id="{8CDEEA0E-87F0-4617-BEED-F45AE0538056}"/>
              </a:ext>
            </a:extLst>
          </p:cNvPr>
          <p:cNvSpPr/>
          <p:nvPr userDrawn="1"/>
        </p:nvSpPr>
        <p:spPr>
          <a:xfrm flipV="1">
            <a:off x="0" y="1447800"/>
            <a:ext cx="12192000"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5546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362199"/>
            <a:ext cx="5181600" cy="3814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362199"/>
            <a:ext cx="5181600" cy="38147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D997BB66-716E-4D3D-9495-BD1006C9DAD1}"/>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75792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316956"/>
            <a:ext cx="5157787"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316956"/>
            <a:ext cx="5183188"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006725"/>
            <a:ext cx="5183188" cy="31829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524000"/>
            <a:ext cx="10515600" cy="762000"/>
          </a:xfrm>
        </p:spPr>
        <p:txBody>
          <a:bodyPr/>
          <a:lstStyle/>
          <a:p>
            <a:r>
              <a:rPr lang="en-US"/>
              <a:t>Click to edit Master title style</a:t>
            </a:r>
          </a:p>
        </p:txBody>
      </p:sp>
      <p:sp>
        <p:nvSpPr>
          <p:cNvPr id="9" name="Footer Placeholder 4">
            <a:extLst>
              <a:ext uri="{FF2B5EF4-FFF2-40B4-BE49-F238E27FC236}">
                <a16:creationId xmlns:a16="http://schemas.microsoft.com/office/drawing/2014/main" id="{81DDFD53-4788-4765-ADEA-7F64D0441597}"/>
              </a:ext>
            </a:extLst>
          </p:cNvPr>
          <p:cNvSpPr>
            <a:spLocks noGrp="1"/>
          </p:cNvSpPr>
          <p:nvPr>
            <p:ph type="ftr" sz="quarter" idx="10"/>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1771274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p>
            <a:r>
              <a:rPr lang="en-US"/>
              <a:t>Click to edit Master title style</a:t>
            </a:r>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5" name="Footer Placeholder 4">
            <a:extLst>
              <a:ext uri="{FF2B5EF4-FFF2-40B4-BE49-F238E27FC236}">
                <a16:creationId xmlns:a16="http://schemas.microsoft.com/office/drawing/2014/main" id="{2172105B-A3D3-4245-8ED0-B7AA8D96EEEE}"/>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54716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4" name="Footer Placeholder 4">
            <a:extLst>
              <a:ext uri="{FF2B5EF4-FFF2-40B4-BE49-F238E27FC236}">
                <a16:creationId xmlns:a16="http://schemas.microsoft.com/office/drawing/2014/main" id="{05EBC14F-5189-490A-9376-6CB90E8A7323}"/>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8663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lgn="l">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015782A1-3DC5-40FF-9151-04FCA111770E}"/>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789207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2E134803-723A-45C9-90E1-CF535A9279FB}"/>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82281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524000"/>
            <a:ext cx="10515600" cy="762000"/>
          </a:xfrm>
        </p:spPr>
        <p:txBody>
          <a:bodyPr/>
          <a:lstStyle/>
          <a:p>
            <a:r>
              <a:rPr lang="en-US"/>
              <a:t>Click to edit Master title style</a:t>
            </a:r>
          </a:p>
        </p:txBody>
      </p:sp>
      <p:sp>
        <p:nvSpPr>
          <p:cNvPr id="6" name="Footer Placeholder 4">
            <a:extLst>
              <a:ext uri="{FF2B5EF4-FFF2-40B4-BE49-F238E27FC236}">
                <a16:creationId xmlns:a16="http://schemas.microsoft.com/office/drawing/2014/main" id="{3D3D3902-2039-42D4-8FF2-C51365B8028C}"/>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50790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6" name="Footer Placeholder 4">
            <a:extLst>
              <a:ext uri="{FF2B5EF4-FFF2-40B4-BE49-F238E27FC236}">
                <a16:creationId xmlns:a16="http://schemas.microsoft.com/office/drawing/2014/main" id="{EAFCAC06-12A5-4E5B-A14F-CFE8C16FF062}"/>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524000"/>
            <a:ext cx="10515600" cy="762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375649"/>
            <a:ext cx="10515600" cy="38013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4">
            <a:extLst>
              <a:ext uri="{FF2B5EF4-FFF2-40B4-BE49-F238E27FC236}">
                <a16:creationId xmlns:a16="http://schemas.microsoft.com/office/drawing/2014/main" id="{18883E40-48AE-47D7-A5B6-BA94261A665C}"/>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61" r:id="rId1"/>
    <p:sldLayoutId id="2147483650" r:id="rId2"/>
    <p:sldLayoutId id="2147483662"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monographmatters.srcd.org/"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4.xml.rels><?xml version="1.0" encoding="UTF-8" standalone="yes"?>
<Relationships xmlns="http://schemas.openxmlformats.org/package/2006/relationships"><Relationship Id="rId3" Type="http://schemas.openxmlformats.org/officeDocument/2006/relationships/hyperlink" Target="https://monographmatters.srcd.org/" TargetMode="External"/><Relationship Id="rId2" Type="http://schemas.openxmlformats.org/officeDocument/2006/relationships/hyperlink" Target="http://doi.org/10.1111/mono.12435" TargetMode="External"/><Relationship Id="rId1" Type="http://schemas.openxmlformats.org/officeDocument/2006/relationships/slideLayout" Target="../slideLayouts/slideLayout3.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4218C-8DF3-4E96-952B-A4633F97801E}"/>
              </a:ext>
            </a:extLst>
          </p:cNvPr>
          <p:cNvSpPr>
            <a:spLocks noGrp="1"/>
          </p:cNvSpPr>
          <p:nvPr>
            <p:ph type="ctrTitle"/>
          </p:nvPr>
        </p:nvSpPr>
        <p:spPr>
          <a:xfrm>
            <a:off x="1524000" y="1783278"/>
            <a:ext cx="9144000" cy="1447800"/>
          </a:xfrm>
        </p:spPr>
        <p:txBody>
          <a:bodyPr>
            <a:normAutofit/>
          </a:bodyPr>
          <a:lstStyle/>
          <a:p>
            <a:r>
              <a:rPr lang="en-US" b="0" dirty="0">
                <a:latin typeface="Futura Medium" panose="020B0602020204020303" pitchFamily="34" charset="-79"/>
                <a:cs typeface="Futura Medium" panose="020B0602020204020303" pitchFamily="34" charset="-79"/>
              </a:rPr>
              <a:t>Five Steps to Decolonizing the Study of Joint Attention</a:t>
            </a:r>
          </a:p>
        </p:txBody>
      </p:sp>
      <p:sp>
        <p:nvSpPr>
          <p:cNvPr id="3" name="Subtitle 2">
            <a:extLst>
              <a:ext uri="{FF2B5EF4-FFF2-40B4-BE49-F238E27FC236}">
                <a16:creationId xmlns:a16="http://schemas.microsoft.com/office/drawing/2014/main" id="{DF30349D-2C34-426E-8247-ECF1BE44D5BB}"/>
              </a:ext>
            </a:extLst>
          </p:cNvPr>
          <p:cNvSpPr>
            <a:spLocks noGrp="1"/>
          </p:cNvSpPr>
          <p:nvPr>
            <p:ph type="subTitle" idx="1"/>
          </p:nvPr>
        </p:nvSpPr>
        <p:spPr>
          <a:xfrm>
            <a:off x="1524000" y="3886200"/>
            <a:ext cx="9144000" cy="1600200"/>
          </a:xfrm>
        </p:spPr>
        <p:txBody>
          <a:bodyPr>
            <a:normAutofit/>
          </a:bodyPr>
          <a:lstStyle/>
          <a:p>
            <a:r>
              <a:rPr lang="en-US" sz="3600" dirty="0"/>
              <a:t>Kim A. Bard, Heidi Keller, Kirsty M. Ross, Barry Hewlett, Lauren Butler, Sarah T. Boysen, &amp; </a:t>
            </a:r>
            <a:r>
              <a:rPr lang="en-US" sz="3600" dirty="0" err="1"/>
              <a:t>Tetsuro</a:t>
            </a:r>
            <a:r>
              <a:rPr lang="en-US" sz="3600" dirty="0"/>
              <a:t> Matsuzawa</a:t>
            </a:r>
          </a:p>
        </p:txBody>
      </p:sp>
    </p:spTree>
    <p:extLst>
      <p:ext uri="{BB962C8B-B14F-4D97-AF65-F5344CB8AC3E}">
        <p14:creationId xmlns:p14="http://schemas.microsoft.com/office/powerpoint/2010/main" val="2764036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781050" y="1683590"/>
            <a:ext cx="10515600" cy="762000"/>
          </a:xfrm>
        </p:spPr>
        <p:txBody>
          <a:bodyPr>
            <a:normAutofit/>
          </a:bodyPr>
          <a:lstStyle/>
          <a:p>
            <a:r>
              <a:rPr lang="en-GB" dirty="0">
                <a:latin typeface="Futura Medium" panose="020B0602020204020303" pitchFamily="34" charset="-79"/>
                <a:cs typeface="Futura Medium" panose="020B0602020204020303" pitchFamily="34" charset="-79"/>
              </a:rPr>
              <a:t>5 Steps to Decolonization</a:t>
            </a:r>
            <a:endParaRPr lang="en-US" dirty="0">
              <a:latin typeface="Futura Medium" panose="020B0602020204020303" pitchFamily="34" charset="-79"/>
              <a:cs typeface="Futura Medium" panose="020B0602020204020303" pitchFamily="34" charset="-79"/>
            </a:endParaRPr>
          </a:p>
        </p:txBody>
      </p:sp>
      <p:sp>
        <p:nvSpPr>
          <p:cNvPr id="3" name="Content Placeholder 2">
            <a:extLst>
              <a:ext uri="{FF2B5EF4-FFF2-40B4-BE49-F238E27FC236}">
                <a16:creationId xmlns:a16="http://schemas.microsoft.com/office/drawing/2014/main" id="{1E60976A-EAEE-AC4F-ADDC-A8C4060E7FD7}"/>
              </a:ext>
            </a:extLst>
          </p:cNvPr>
          <p:cNvSpPr>
            <a:spLocks noGrp="1"/>
          </p:cNvSpPr>
          <p:nvPr>
            <p:ph idx="1"/>
          </p:nvPr>
        </p:nvSpPr>
        <p:spPr>
          <a:xfrm>
            <a:off x="647700" y="2819400"/>
            <a:ext cx="10782300" cy="2913675"/>
          </a:xfrm>
        </p:spPr>
        <p:txBody>
          <a:bodyPr>
            <a:normAutofit fontScale="92500" lnSpcReduction="10000"/>
          </a:bodyPr>
          <a:lstStyle/>
          <a:p>
            <a:pPr marL="514350" indent="-514350">
              <a:spcAft>
                <a:spcPts val="1200"/>
              </a:spcAft>
              <a:buFont typeface="+mj-lt"/>
              <a:buAutoNum type="arabicPeriod"/>
            </a:pPr>
            <a:r>
              <a:rPr lang="en-GB" b="0" dirty="0"/>
              <a:t>Consider the phenomenon from multiple cultural viewpoints</a:t>
            </a:r>
          </a:p>
          <a:p>
            <a:pPr marL="514350" indent="-514350">
              <a:spcAft>
                <a:spcPts val="1200"/>
              </a:spcAft>
              <a:buFont typeface="+mj-lt"/>
              <a:buAutoNum type="arabicPeriod"/>
            </a:pPr>
            <a:r>
              <a:rPr lang="en-GB" b="0" dirty="0"/>
              <a:t>Consider its development from multiple cultural perspectives</a:t>
            </a:r>
          </a:p>
          <a:p>
            <a:pPr marL="514350" indent="-514350">
              <a:spcAft>
                <a:spcPts val="1200"/>
              </a:spcAft>
              <a:buFont typeface="+mj-lt"/>
              <a:buAutoNum type="arabicPeriod"/>
            </a:pPr>
            <a:r>
              <a:rPr lang="en-GB" b="0" dirty="0"/>
              <a:t>Construct (and use) inclusive operational definitions</a:t>
            </a:r>
          </a:p>
          <a:p>
            <a:pPr marL="514350" indent="-514350">
              <a:spcAft>
                <a:spcPts val="1200"/>
              </a:spcAft>
              <a:buFont typeface="+mj-lt"/>
              <a:buAutoNum type="arabicPeriod"/>
            </a:pPr>
            <a:r>
              <a:rPr lang="en-GB" b="0" dirty="0"/>
              <a:t>Study the phenomenon in multiple diverse socio-ecological settings</a:t>
            </a:r>
          </a:p>
          <a:p>
            <a:pPr marL="514350" indent="-514350">
              <a:spcAft>
                <a:spcPts val="1200"/>
              </a:spcAft>
              <a:buFont typeface="+mj-lt"/>
              <a:buAutoNum type="arabicPeriod"/>
            </a:pPr>
            <a:r>
              <a:rPr lang="en-GB" b="0" dirty="0"/>
              <a:t>Be cautious of unconscious bias in conclusions &amp; interpretations</a:t>
            </a:r>
            <a:endParaRPr lang="en-US" b="0" dirty="0"/>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1486408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p:txBody>
          <a:bodyPr/>
          <a:lstStyle/>
          <a:p>
            <a:r>
              <a:rPr lang="en-US" dirty="0">
                <a:latin typeface="Futura Medium" panose="020B0602020204020303" pitchFamily="34" charset="-79"/>
                <a:cs typeface="Futura Medium" panose="020B0602020204020303" pitchFamily="34" charset="-79"/>
              </a:rPr>
              <a:t>Why Decolonize?</a:t>
            </a:r>
          </a:p>
        </p:txBody>
      </p:sp>
      <p:sp>
        <p:nvSpPr>
          <p:cNvPr id="3" name="Content Placeholder 2">
            <a:extLst>
              <a:ext uri="{FF2B5EF4-FFF2-40B4-BE49-F238E27FC236}">
                <a16:creationId xmlns:a16="http://schemas.microsoft.com/office/drawing/2014/main" id="{1E60976A-EAEE-AC4F-ADDC-A8C4060E7FD7}"/>
              </a:ext>
            </a:extLst>
          </p:cNvPr>
          <p:cNvSpPr>
            <a:spLocks noGrp="1"/>
          </p:cNvSpPr>
          <p:nvPr>
            <p:ph idx="1"/>
          </p:nvPr>
        </p:nvSpPr>
        <p:spPr/>
        <p:txBody>
          <a:bodyPr>
            <a:normAutofit/>
          </a:bodyPr>
          <a:lstStyle/>
          <a:p>
            <a:r>
              <a:rPr lang="en-US" b="0" dirty="0"/>
              <a:t>Over 90% of developmental research is conducted in WEIRD infants, yet only ~10% of infants live in WEIRD settings</a:t>
            </a:r>
          </a:p>
          <a:p>
            <a:endParaRPr lang="en-US" b="0" dirty="0"/>
          </a:p>
          <a:p>
            <a:r>
              <a:rPr lang="en-US" b="0" dirty="0"/>
              <a:t>WEIRD settings </a:t>
            </a:r>
          </a:p>
          <a:p>
            <a:pPr marL="1143000" lvl="1" indent="-457200"/>
            <a:r>
              <a:rPr lang="en-US" b="0" dirty="0"/>
              <a:t>prioritize distal interactions, visual engagements, mothers serving as playmates, teachers, &amp; caregivers, infant initiations, &amp; independence</a:t>
            </a:r>
          </a:p>
          <a:p>
            <a:pPr marL="1143000" lvl="1" indent="-457200"/>
            <a:r>
              <a:rPr lang="en-US" b="0" dirty="0"/>
              <a:t>may present a biased of development outcomes &amp; milestones</a:t>
            </a:r>
          </a:p>
          <a:p>
            <a:pPr marL="1143000" lvl="1" indent="-457200"/>
            <a:r>
              <a:rPr lang="en-US" b="0" dirty="0"/>
              <a:t>may present a biased view of development</a:t>
            </a: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29060018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781050" y="1683590"/>
            <a:ext cx="10515600" cy="762000"/>
          </a:xfrm>
        </p:spPr>
        <p:txBody>
          <a:bodyPr>
            <a:normAutofit/>
          </a:bodyPr>
          <a:lstStyle/>
          <a:p>
            <a:r>
              <a:rPr lang="en-GB" dirty="0">
                <a:latin typeface="Futura Medium" panose="020B0602020204020303" pitchFamily="34" charset="-79"/>
                <a:cs typeface="Futura Medium" panose="020B0602020204020303" pitchFamily="34" charset="-79"/>
              </a:rPr>
              <a:t>5 Steps to Decolonization</a:t>
            </a:r>
            <a:endParaRPr lang="en-US" dirty="0">
              <a:latin typeface="Futura Medium" panose="020B0602020204020303" pitchFamily="34" charset="-79"/>
              <a:cs typeface="Futura Medium" panose="020B0602020204020303" pitchFamily="34" charset="-79"/>
            </a:endParaRPr>
          </a:p>
        </p:txBody>
      </p:sp>
      <p:sp>
        <p:nvSpPr>
          <p:cNvPr id="3" name="Content Placeholder 2">
            <a:extLst>
              <a:ext uri="{FF2B5EF4-FFF2-40B4-BE49-F238E27FC236}">
                <a16:creationId xmlns:a16="http://schemas.microsoft.com/office/drawing/2014/main" id="{1E60976A-EAEE-AC4F-ADDC-A8C4060E7FD7}"/>
              </a:ext>
            </a:extLst>
          </p:cNvPr>
          <p:cNvSpPr>
            <a:spLocks noGrp="1"/>
          </p:cNvSpPr>
          <p:nvPr>
            <p:ph idx="1"/>
          </p:nvPr>
        </p:nvSpPr>
        <p:spPr>
          <a:xfrm>
            <a:off x="647700" y="2819401"/>
            <a:ext cx="10325100" cy="762000"/>
          </a:xfrm>
        </p:spPr>
        <p:txBody>
          <a:bodyPr>
            <a:normAutofit/>
          </a:bodyPr>
          <a:lstStyle/>
          <a:p>
            <a:pPr marL="514350" indent="-514350">
              <a:spcAft>
                <a:spcPts val="1200"/>
              </a:spcAft>
              <a:buFont typeface="+mj-lt"/>
              <a:buAutoNum type="arabicPeriod"/>
            </a:pPr>
            <a:r>
              <a:rPr lang="en-GB" dirty="0"/>
              <a:t>Consider the phenomenon from multiple cultural viewpoints</a:t>
            </a: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9" name="Picture 8">
            <a:extLst>
              <a:ext uri="{FF2B5EF4-FFF2-40B4-BE49-F238E27FC236}">
                <a16:creationId xmlns:a16="http://schemas.microsoft.com/office/drawing/2014/main" id="{DB716AA3-59BF-0A47-B55D-34D8FB81C2DB}"/>
              </a:ext>
            </a:extLst>
          </p:cNvPr>
          <p:cNvPicPr>
            <a:picLocks noChangeAspect="1"/>
          </p:cNvPicPr>
          <p:nvPr/>
        </p:nvPicPr>
        <p:blipFill>
          <a:blip r:embed="rId3"/>
          <a:stretch>
            <a:fillRect/>
          </a:stretch>
        </p:blipFill>
        <p:spPr>
          <a:xfrm>
            <a:off x="1028700" y="3581401"/>
            <a:ext cx="10134600" cy="2590800"/>
          </a:xfrm>
          <a:prstGeom prst="rect">
            <a:avLst/>
          </a:prstGeom>
        </p:spPr>
      </p:pic>
    </p:spTree>
    <p:extLst>
      <p:ext uri="{BB962C8B-B14F-4D97-AF65-F5344CB8AC3E}">
        <p14:creationId xmlns:p14="http://schemas.microsoft.com/office/powerpoint/2010/main" val="774272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B8FA51-878D-4FFC-8662-FCAC24916249}"/>
              </a:ext>
            </a:extLst>
          </p:cNvPr>
          <p:cNvSpPr txBox="1"/>
          <p:nvPr/>
        </p:nvSpPr>
        <p:spPr>
          <a:xfrm>
            <a:off x="938625" y="4643497"/>
            <a:ext cx="5515429" cy="2062103"/>
          </a:xfrm>
          <a:prstGeom prst="rect">
            <a:avLst/>
          </a:prstGeom>
          <a:noFill/>
        </p:spPr>
        <p:txBody>
          <a:bodyPr wrap="square" rtlCol="0">
            <a:spAutoFit/>
          </a:bodyPr>
          <a:lstStyle/>
          <a:p>
            <a:r>
              <a:rPr lang="en-GB" sz="2800" b="1" dirty="0"/>
              <a:t>Proximal caregiving </a:t>
            </a:r>
            <a:r>
              <a:rPr lang="en-GB" sz="2000" dirty="0"/>
              <a:t>(e.g., </a:t>
            </a:r>
            <a:r>
              <a:rPr lang="en-GB" sz="2000" dirty="0" err="1"/>
              <a:t>Nso</a:t>
            </a:r>
            <a:r>
              <a:rPr lang="en-GB" sz="2000" dirty="0"/>
              <a:t>)</a:t>
            </a:r>
          </a:p>
          <a:p>
            <a:r>
              <a:rPr lang="en-GB" sz="2000" dirty="0"/>
              <a:t>Tactile engagement</a:t>
            </a:r>
          </a:p>
          <a:p>
            <a:r>
              <a:rPr lang="en-GB" sz="2000" dirty="0"/>
              <a:t>Stimulate with Body Movement</a:t>
            </a:r>
          </a:p>
          <a:p>
            <a:r>
              <a:rPr lang="en-GB" sz="2000" dirty="0"/>
              <a:t>Anticipate infant’s needs		</a:t>
            </a:r>
          </a:p>
          <a:p>
            <a:r>
              <a:rPr lang="en-GB" sz="2000" dirty="0"/>
              <a:t>Socialization Goal – belongingness	&amp; obedience</a:t>
            </a:r>
          </a:p>
          <a:p>
            <a:r>
              <a:rPr lang="en-GB" sz="2000" dirty="0" err="1"/>
              <a:t>Ethnotheory</a:t>
            </a:r>
            <a:r>
              <a:rPr lang="en-GB" sz="2000" dirty="0"/>
              <a:t> – direct &amp; guide infant</a:t>
            </a:r>
            <a:r>
              <a:rPr lang="en-GB" sz="2000" b="1" dirty="0"/>
              <a:t>	</a:t>
            </a:r>
            <a:endParaRPr lang="en-GB" sz="2000" dirty="0"/>
          </a:p>
        </p:txBody>
      </p:sp>
      <p:sp>
        <p:nvSpPr>
          <p:cNvPr id="5" name="TextBox 4">
            <a:extLst>
              <a:ext uri="{FF2B5EF4-FFF2-40B4-BE49-F238E27FC236}">
                <a16:creationId xmlns:a16="http://schemas.microsoft.com/office/drawing/2014/main" id="{5D4A8748-ECDB-4150-89F2-129402F0A1BF}"/>
              </a:ext>
            </a:extLst>
          </p:cNvPr>
          <p:cNvSpPr txBox="1"/>
          <p:nvPr/>
        </p:nvSpPr>
        <p:spPr>
          <a:xfrm>
            <a:off x="685800" y="1472625"/>
            <a:ext cx="11087972" cy="584775"/>
          </a:xfrm>
          <a:prstGeom prst="rect">
            <a:avLst/>
          </a:prstGeom>
          <a:noFill/>
        </p:spPr>
        <p:txBody>
          <a:bodyPr wrap="none" rtlCol="0">
            <a:spAutoFit/>
          </a:bodyPr>
          <a:lstStyle/>
          <a:p>
            <a:r>
              <a:rPr lang="en-GB" sz="3200" b="1" dirty="0">
                <a:cs typeface="Futura Medium" panose="020B0602020204020303"/>
              </a:rPr>
              <a:t>2.  Consider its development from multiple cultural perspectives</a:t>
            </a:r>
          </a:p>
        </p:txBody>
      </p:sp>
      <p:sp>
        <p:nvSpPr>
          <p:cNvPr id="8" name="TextBox 7">
            <a:extLst>
              <a:ext uri="{FF2B5EF4-FFF2-40B4-BE49-F238E27FC236}">
                <a16:creationId xmlns:a16="http://schemas.microsoft.com/office/drawing/2014/main" id="{37BD6B9E-7D94-4944-9273-AC45BB4858A7}"/>
              </a:ext>
            </a:extLst>
          </p:cNvPr>
          <p:cNvSpPr txBox="1"/>
          <p:nvPr/>
        </p:nvSpPr>
        <p:spPr>
          <a:xfrm>
            <a:off x="10687614" y="4431268"/>
            <a:ext cx="1353256" cy="369332"/>
          </a:xfrm>
          <a:prstGeom prst="rect">
            <a:avLst/>
          </a:prstGeom>
          <a:noFill/>
        </p:spPr>
        <p:txBody>
          <a:bodyPr wrap="none" rtlCol="0">
            <a:spAutoFit/>
          </a:bodyPr>
          <a:lstStyle/>
          <a:p>
            <a:r>
              <a:rPr lang="en-GB" dirty="0"/>
              <a:t>N. </a:t>
            </a:r>
            <a:r>
              <a:rPr lang="en-GB" dirty="0" err="1"/>
              <a:t>Deriabina</a:t>
            </a:r>
            <a:endParaRPr lang="en-GB" dirty="0"/>
          </a:p>
        </p:txBody>
      </p:sp>
      <p:pic>
        <p:nvPicPr>
          <p:cNvPr id="9" name="Picture 8">
            <a:extLst>
              <a:ext uri="{FF2B5EF4-FFF2-40B4-BE49-F238E27FC236}">
                <a16:creationId xmlns:a16="http://schemas.microsoft.com/office/drawing/2014/main" id="{0CC16C3F-4EF5-419C-8220-245A5CE4B445}"/>
              </a:ext>
            </a:extLst>
          </p:cNvPr>
          <p:cNvPicPr>
            <a:picLocks noChangeAspect="1"/>
          </p:cNvPicPr>
          <p:nvPr/>
        </p:nvPicPr>
        <p:blipFill>
          <a:blip r:embed="rId3"/>
          <a:stretch>
            <a:fillRect/>
          </a:stretch>
        </p:blipFill>
        <p:spPr>
          <a:xfrm>
            <a:off x="1452536" y="2068975"/>
            <a:ext cx="3119634" cy="2409474"/>
          </a:xfrm>
          <a:prstGeom prst="rect">
            <a:avLst/>
          </a:prstGeom>
        </p:spPr>
      </p:pic>
      <p:sp>
        <p:nvSpPr>
          <p:cNvPr id="10" name="TextBox 9">
            <a:extLst>
              <a:ext uri="{FF2B5EF4-FFF2-40B4-BE49-F238E27FC236}">
                <a16:creationId xmlns:a16="http://schemas.microsoft.com/office/drawing/2014/main" id="{9113D00E-665C-EC4A-94B7-D7291B57D746}"/>
              </a:ext>
            </a:extLst>
          </p:cNvPr>
          <p:cNvSpPr txBox="1"/>
          <p:nvPr/>
        </p:nvSpPr>
        <p:spPr>
          <a:xfrm>
            <a:off x="6454054" y="4638831"/>
            <a:ext cx="6363572" cy="2062103"/>
          </a:xfrm>
          <a:prstGeom prst="rect">
            <a:avLst/>
          </a:prstGeom>
          <a:noFill/>
        </p:spPr>
        <p:txBody>
          <a:bodyPr wrap="square" rtlCol="0">
            <a:spAutoFit/>
          </a:bodyPr>
          <a:lstStyle/>
          <a:p>
            <a:r>
              <a:rPr lang="en-GB" sz="2800" b="1" dirty="0"/>
              <a:t>Distal caregiving </a:t>
            </a:r>
            <a:r>
              <a:rPr lang="en-GB" sz="2000" dirty="0"/>
              <a:t>(e.g., USA, middle-class)</a:t>
            </a:r>
          </a:p>
          <a:p>
            <a:r>
              <a:rPr lang="en-GB" sz="2000" dirty="0"/>
              <a:t>Visual engagement</a:t>
            </a:r>
          </a:p>
          <a:p>
            <a:r>
              <a:rPr lang="en-GB" sz="2000" dirty="0"/>
              <a:t>Stimulate with Objects</a:t>
            </a:r>
          </a:p>
          <a:p>
            <a:r>
              <a:rPr lang="en-GB" sz="2000" dirty="0"/>
              <a:t>Respond to infants’ needs		</a:t>
            </a:r>
          </a:p>
          <a:p>
            <a:r>
              <a:rPr lang="en-GB" sz="2000" dirty="0"/>
              <a:t>Socialization Goal – independence</a:t>
            </a:r>
          </a:p>
          <a:p>
            <a:r>
              <a:rPr lang="en-GB" sz="2000" dirty="0" err="1"/>
              <a:t>Ethnotheory</a:t>
            </a:r>
            <a:r>
              <a:rPr lang="en-GB" sz="2000" dirty="0"/>
              <a:t> – Follow infant’s interests</a:t>
            </a:r>
          </a:p>
        </p:txBody>
      </p:sp>
      <p:pic>
        <p:nvPicPr>
          <p:cNvPr id="6" name="Picture 5">
            <a:extLst>
              <a:ext uri="{FF2B5EF4-FFF2-40B4-BE49-F238E27FC236}">
                <a16:creationId xmlns:a16="http://schemas.microsoft.com/office/drawing/2014/main" id="{5FB96810-0F95-B14E-89FA-35B5F258A30B}"/>
              </a:ext>
            </a:extLst>
          </p:cNvPr>
          <p:cNvPicPr>
            <a:picLocks noChangeAspect="1"/>
          </p:cNvPicPr>
          <p:nvPr/>
        </p:nvPicPr>
        <p:blipFill>
          <a:blip r:embed="rId4"/>
          <a:stretch>
            <a:fillRect/>
          </a:stretch>
        </p:blipFill>
        <p:spPr>
          <a:xfrm>
            <a:off x="6454054" y="2052749"/>
            <a:ext cx="5537200" cy="2425700"/>
          </a:xfrm>
          <a:prstGeom prst="rect">
            <a:avLst/>
          </a:prstGeom>
        </p:spPr>
      </p:pic>
    </p:spTree>
    <p:extLst>
      <p:ext uri="{BB962C8B-B14F-4D97-AF65-F5344CB8AC3E}">
        <p14:creationId xmlns:p14="http://schemas.microsoft.com/office/powerpoint/2010/main" val="2151007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E2F856-98C6-5746-BD6C-BC2096E262CF}"/>
              </a:ext>
            </a:extLst>
          </p:cNvPr>
          <p:cNvPicPr>
            <a:picLocks noChangeAspect="1"/>
          </p:cNvPicPr>
          <p:nvPr/>
        </p:nvPicPr>
        <p:blipFill>
          <a:blip r:embed="rId3"/>
          <a:stretch>
            <a:fillRect/>
          </a:stretch>
        </p:blipFill>
        <p:spPr>
          <a:xfrm>
            <a:off x="838200" y="1600200"/>
            <a:ext cx="10414000" cy="4965700"/>
          </a:xfrm>
          <a:prstGeom prst="rect">
            <a:avLst/>
          </a:prstGeom>
        </p:spPr>
      </p:pic>
      <p:sp>
        <p:nvSpPr>
          <p:cNvPr id="5" name="TextBox 4">
            <a:extLst>
              <a:ext uri="{FF2B5EF4-FFF2-40B4-BE49-F238E27FC236}">
                <a16:creationId xmlns:a16="http://schemas.microsoft.com/office/drawing/2014/main" id="{C0AB76FB-87AD-4344-8BF3-9932D930F146}"/>
              </a:ext>
            </a:extLst>
          </p:cNvPr>
          <p:cNvSpPr txBox="1"/>
          <p:nvPr/>
        </p:nvSpPr>
        <p:spPr>
          <a:xfrm>
            <a:off x="717239" y="4460052"/>
            <a:ext cx="11071990" cy="224676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2800" dirty="0">
              <a:solidFill>
                <a:prstClr val="black"/>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800" dirty="0">
              <a:solidFill>
                <a:prstClr val="black"/>
              </a:solidFill>
            </a:endParaRPr>
          </a:p>
          <a:p>
            <a:pPr marL="0" marR="0" lvl="0" indent="0" defTabSz="914400" rtl="0" eaLnBrk="1" fontAlgn="auto" latinLnBrk="0" hangingPunct="1">
              <a:lnSpc>
                <a:spcPct val="100000"/>
              </a:lnSpc>
              <a:spcBef>
                <a:spcPts val="0"/>
              </a:spcBef>
              <a:spcAft>
                <a:spcPts val="0"/>
              </a:spcAft>
              <a:buClrTx/>
              <a:buSzTx/>
              <a:buFontTx/>
              <a:buNone/>
              <a:tabLst/>
              <a:defRPr/>
            </a:pPr>
            <a:r>
              <a:rPr lang="en-GB" sz="2800" dirty="0">
                <a:solidFill>
                  <a:prstClr val="black"/>
                </a:solidFill>
              </a:rPr>
              <a:t>								</a:t>
            </a:r>
            <a:r>
              <a:rPr lang="en-GB" dirty="0" err="1">
                <a:solidFill>
                  <a:prstClr val="black"/>
                </a:solidFill>
              </a:rPr>
              <a:t>Karasik</a:t>
            </a:r>
            <a:r>
              <a:rPr lang="en-GB" dirty="0">
                <a:solidFill>
                  <a:prstClr val="black"/>
                </a:solidFill>
              </a:rPr>
              <a:t> et al. 2018</a:t>
            </a:r>
          </a:p>
        </p:txBody>
      </p:sp>
    </p:spTree>
    <p:extLst>
      <p:ext uri="{BB962C8B-B14F-4D97-AF65-F5344CB8AC3E}">
        <p14:creationId xmlns:p14="http://schemas.microsoft.com/office/powerpoint/2010/main" val="1652472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B8FA51-878D-4FFC-8662-FCAC24916249}"/>
              </a:ext>
            </a:extLst>
          </p:cNvPr>
          <p:cNvSpPr txBox="1"/>
          <p:nvPr/>
        </p:nvSpPr>
        <p:spPr>
          <a:xfrm>
            <a:off x="472423" y="1447800"/>
            <a:ext cx="11387067" cy="4678204"/>
          </a:xfrm>
          <a:prstGeom prst="rect">
            <a:avLst/>
          </a:prstGeom>
          <a:noFill/>
        </p:spPr>
        <p:txBody>
          <a:bodyPr wrap="square" rtlCol="0">
            <a:spAutoFit/>
          </a:bodyPr>
          <a:lstStyle/>
          <a:p>
            <a:pPr algn="ctr"/>
            <a:r>
              <a:rPr lang="en-GB" sz="3200" b="1" dirty="0">
                <a:latin typeface="Futura Std Medium"/>
                <a:cs typeface="Futura Medium" panose="020B0602020204020303"/>
              </a:rPr>
              <a:t>3.  Construct (and use) inclusive operational definitions</a:t>
            </a:r>
          </a:p>
          <a:p>
            <a:pPr marL="514350" indent="-514350">
              <a:buAutoNum type="arabicPeriod"/>
            </a:pPr>
            <a:endParaRPr lang="en-GB" sz="1400" dirty="0"/>
          </a:p>
          <a:p>
            <a:r>
              <a:rPr lang="en-GB" sz="2800" dirty="0"/>
              <a:t>Triadic connectedness is our core construct, labelled as joint engagement (“infants engaging with someone, about something”).</a:t>
            </a:r>
          </a:p>
          <a:p>
            <a:endParaRPr lang="en-GB" sz="2800" dirty="0"/>
          </a:p>
          <a:p>
            <a:r>
              <a:rPr kumimoji="0" lang="en-GB" sz="2800" b="0" i="0" u="none" strike="noStrike" kern="1200" cap="none" spc="0" normalizeH="0" baseline="0" noProof="0" dirty="0">
                <a:ln>
                  <a:noFill/>
                </a:ln>
                <a:solidFill>
                  <a:prstClr val="black"/>
                </a:solidFill>
                <a:effectLst/>
                <a:uLnTx/>
                <a:uFillTx/>
                <a:ea typeface="+mn-ea"/>
                <a:cs typeface="+mn-cs"/>
              </a:rPr>
              <a:t>We need to be inclusive in operational definitions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ea typeface="+mn-ea"/>
                <a:cs typeface="+mn-cs"/>
              </a:rPr>
              <a:t>	(a) social engagement </a:t>
            </a:r>
            <a:r>
              <a:rPr lang="en-GB" sz="2800" dirty="0">
                <a:solidFill>
                  <a:prstClr val="black"/>
                </a:solidFill>
              </a:rPr>
              <a:t>(visual, tactile, and auditory)</a:t>
            </a:r>
            <a:r>
              <a:rPr kumimoji="0" lang="en-GB" sz="2800" b="0" i="0" u="none" strike="noStrike" kern="1200" cap="none" spc="0" normalizeH="0" baseline="0" noProof="0" dirty="0">
                <a:ln>
                  <a:noFill/>
                </a:ln>
                <a:solidFill>
                  <a:prstClr val="black"/>
                </a:solidFill>
                <a:effectLst/>
                <a:uLnTx/>
                <a:uFillTx/>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ea typeface="+mn-ea"/>
                <a:cs typeface="+mn-cs"/>
              </a:rPr>
              <a:t>	(b) the partner (not assuming it is -or should be- the mother);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ea typeface="+mn-ea"/>
                <a:cs typeface="+mn-cs"/>
              </a:rPr>
              <a:t>	(c) the shared topic (not assuming it must be an object)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ea typeface="+mn-ea"/>
                <a:cs typeface="+mn-cs"/>
              </a:rPr>
              <a:t>	(d) the emotional tone (not assuming it is positive)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ea typeface="+mn-ea"/>
                <a:cs typeface="+mn-cs"/>
              </a:rPr>
              <a:t>	(e) who initiates (not prioritizing infant initiations)</a:t>
            </a:r>
            <a:endParaRPr kumimoji="0" lang="en-GB" sz="3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588022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B9999-C950-44EF-A3E7-938FAF94ECE1}"/>
              </a:ext>
            </a:extLst>
          </p:cNvPr>
          <p:cNvSpPr>
            <a:spLocks noGrp="1"/>
          </p:cNvSpPr>
          <p:nvPr>
            <p:ph type="title"/>
          </p:nvPr>
        </p:nvSpPr>
        <p:spPr>
          <a:xfrm>
            <a:off x="457200" y="1524000"/>
            <a:ext cx="11353800" cy="762000"/>
          </a:xfrm>
        </p:spPr>
        <p:txBody>
          <a:bodyPr>
            <a:normAutofit fontScale="90000"/>
          </a:bodyPr>
          <a:lstStyle/>
          <a:p>
            <a:r>
              <a:rPr lang="en-GB" sz="2800" dirty="0"/>
              <a:t>4. Study the phenomenon in multiple, diverse socio-ecologies </a:t>
            </a:r>
          </a:p>
        </p:txBody>
      </p:sp>
      <p:sp>
        <p:nvSpPr>
          <p:cNvPr id="3" name="Footer Placeholder 2">
            <a:extLst>
              <a:ext uri="{FF2B5EF4-FFF2-40B4-BE49-F238E27FC236}">
                <a16:creationId xmlns:a16="http://schemas.microsoft.com/office/drawing/2014/main" id="{AB345456-F183-4B91-B265-B3795EC75E99}"/>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pic>
        <p:nvPicPr>
          <p:cNvPr id="4" name="Picture 3">
            <a:extLst>
              <a:ext uri="{FF2B5EF4-FFF2-40B4-BE49-F238E27FC236}">
                <a16:creationId xmlns:a16="http://schemas.microsoft.com/office/drawing/2014/main" id="{F83CFDD0-C8BC-4062-8394-AE79091F6B3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748468" y="2337786"/>
            <a:ext cx="3757405" cy="2036007"/>
          </a:xfrm>
          <a:prstGeom prst="rect">
            <a:avLst/>
          </a:prstGeom>
        </p:spPr>
      </p:pic>
      <p:sp>
        <p:nvSpPr>
          <p:cNvPr id="6" name="TextBox 5">
            <a:extLst>
              <a:ext uri="{FF2B5EF4-FFF2-40B4-BE49-F238E27FC236}">
                <a16:creationId xmlns:a16="http://schemas.microsoft.com/office/drawing/2014/main" id="{8C38ACAF-1239-41AC-A695-F975332B57A1}"/>
              </a:ext>
            </a:extLst>
          </p:cNvPr>
          <p:cNvSpPr txBox="1"/>
          <p:nvPr/>
        </p:nvSpPr>
        <p:spPr>
          <a:xfrm>
            <a:off x="1107362" y="4750741"/>
            <a:ext cx="9789237" cy="1354217"/>
          </a:xfrm>
          <a:prstGeom prst="rect">
            <a:avLst/>
          </a:prstGeom>
          <a:noFill/>
        </p:spPr>
        <p:txBody>
          <a:bodyPr wrap="square">
            <a:spAutoFit/>
          </a:bodyPr>
          <a:lstStyle/>
          <a:p>
            <a:pPr lvl="0" algn="ctr">
              <a:defRPr/>
            </a:pPr>
            <a:r>
              <a:rPr lang="en-GB" sz="2400" dirty="0"/>
              <a:t>Multiple samples are crucial</a:t>
            </a:r>
          </a:p>
          <a:p>
            <a:pPr lvl="0" algn="ctr">
              <a:defRPr/>
            </a:pPr>
            <a:endParaRPr lang="en-GB" sz="2400" dirty="0"/>
          </a:p>
          <a:p>
            <a:pPr lvl="0" algn="ctr">
              <a:defRPr/>
            </a:pPr>
            <a:r>
              <a:rPr lang="en-GB" sz="2400" dirty="0"/>
              <a:t>The human species has a great deal of flexibility in social cognitive outcomes</a:t>
            </a:r>
          </a:p>
          <a:p>
            <a:pPr lvl="0">
              <a:defRPr/>
            </a:pPr>
            <a:endParaRPr lang="en-GB" sz="1000" dirty="0"/>
          </a:p>
        </p:txBody>
      </p:sp>
      <p:pic>
        <p:nvPicPr>
          <p:cNvPr id="7" name="Picture 6">
            <a:extLst>
              <a:ext uri="{FF2B5EF4-FFF2-40B4-BE49-F238E27FC236}">
                <a16:creationId xmlns:a16="http://schemas.microsoft.com/office/drawing/2014/main" id="{2F1769AC-50E3-4CDE-ACA8-80ABAB1CCCF9}"/>
              </a:ext>
            </a:extLst>
          </p:cNvPr>
          <p:cNvPicPr>
            <a:picLocks noChangeAspect="1"/>
          </p:cNvPicPr>
          <p:nvPr/>
        </p:nvPicPr>
        <p:blipFill>
          <a:blip r:embed="rId4"/>
          <a:stretch>
            <a:fillRect/>
          </a:stretch>
        </p:blipFill>
        <p:spPr>
          <a:xfrm>
            <a:off x="1537822" y="2178184"/>
            <a:ext cx="3905519" cy="2238162"/>
          </a:xfrm>
          <a:prstGeom prst="rect">
            <a:avLst/>
          </a:prstGeom>
        </p:spPr>
      </p:pic>
    </p:spTree>
    <p:extLst>
      <p:ext uri="{BB962C8B-B14F-4D97-AF65-F5344CB8AC3E}">
        <p14:creationId xmlns:p14="http://schemas.microsoft.com/office/powerpoint/2010/main" val="2136845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313944" y="1664208"/>
            <a:ext cx="11641320" cy="762000"/>
          </a:xfrm>
        </p:spPr>
        <p:txBody>
          <a:bodyPr>
            <a:normAutofit fontScale="90000"/>
          </a:bodyPr>
          <a:lstStyle/>
          <a:p>
            <a:r>
              <a:rPr kumimoji="0" lang="en-GB" sz="3100" i="0" u="none" strike="noStrike" kern="1200" cap="none" spc="0" normalizeH="0" baseline="0" noProof="0" dirty="0">
                <a:ln>
                  <a:noFill/>
                </a:ln>
                <a:effectLst/>
                <a:uLnTx/>
                <a:uFillTx/>
                <a:latin typeface="Futura PT Medium"/>
                <a:ea typeface="+mn-ea"/>
                <a:cs typeface="+mn-cs"/>
              </a:rPr>
              <a:t>5. Be cautious of unconscious bias in conclusions &amp; interpretations</a:t>
            </a:r>
            <a:br>
              <a:rPr kumimoji="0" lang="en-GB" sz="3600" b="0" i="0" u="none" strike="noStrike" kern="1200" cap="none" spc="0" normalizeH="0" baseline="0" noProof="0" dirty="0">
                <a:ln>
                  <a:noFill/>
                </a:ln>
                <a:solidFill>
                  <a:srgbClr val="FFFF00"/>
                </a:solidFill>
                <a:effectLst/>
                <a:uLnTx/>
                <a:uFillTx/>
                <a:latin typeface="Times New Roman"/>
                <a:ea typeface="+mn-ea"/>
                <a:cs typeface="+mn-cs"/>
              </a:rPr>
            </a:br>
            <a:endParaRPr lang="en-US" dirty="0">
              <a:latin typeface="Futura Medium" panose="020B0602020204020303" pitchFamily="34" charset="-79"/>
              <a:cs typeface="Futura Medium" panose="020B0602020204020303" pitchFamily="34" charset="-79"/>
            </a:endParaRP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sp>
        <p:nvSpPr>
          <p:cNvPr id="5" name="Content Placeholder 4">
            <a:extLst>
              <a:ext uri="{FF2B5EF4-FFF2-40B4-BE49-F238E27FC236}">
                <a16:creationId xmlns:a16="http://schemas.microsoft.com/office/drawing/2014/main" id="{2F0E4DD7-0410-4044-A433-799E92AE9278}"/>
              </a:ext>
            </a:extLst>
          </p:cNvPr>
          <p:cNvSpPr>
            <a:spLocks noGrp="1"/>
          </p:cNvSpPr>
          <p:nvPr>
            <p:ph idx="1"/>
          </p:nvPr>
        </p:nvSpPr>
        <p:spPr>
          <a:xfrm>
            <a:off x="838200" y="2532123"/>
            <a:ext cx="10515600" cy="3801314"/>
          </a:xfrm>
        </p:spPr>
        <p:txBody>
          <a:bodyPr>
            <a:normAutofit/>
          </a:bodyPr>
          <a:lstStyle/>
          <a:p>
            <a:r>
              <a:rPr lang="en-GB" sz="3000" b="0" dirty="0"/>
              <a:t>Developmental psychology, in the past, has viewed WEIRD infants (and families) as both the norm and as optimal.  When we take a decolonized view, we make a different assumption, namely that each socio-ecological group has contextualized goals and the predominant forms of joint attention in each socio-ecological group will match these goals.</a:t>
            </a:r>
          </a:p>
          <a:p>
            <a:endParaRPr lang="en-GB" dirty="0"/>
          </a:p>
        </p:txBody>
      </p:sp>
    </p:spTree>
    <p:extLst>
      <p:ext uri="{BB962C8B-B14F-4D97-AF65-F5344CB8AC3E}">
        <p14:creationId xmlns:p14="http://schemas.microsoft.com/office/powerpoint/2010/main" val="863412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363720" y="1648968"/>
            <a:ext cx="11582400" cy="762000"/>
          </a:xfrm>
        </p:spPr>
        <p:txBody>
          <a:bodyPr>
            <a:normAutofit fontScale="90000"/>
          </a:bodyPr>
          <a:lstStyle/>
          <a:p>
            <a:r>
              <a:rPr kumimoji="0" lang="en-GB" sz="3100" i="0" u="none" strike="noStrike" kern="1200" cap="none" spc="0" normalizeH="0" baseline="0" noProof="0" dirty="0">
                <a:ln>
                  <a:noFill/>
                </a:ln>
                <a:effectLst/>
                <a:uLnTx/>
                <a:uFillTx/>
                <a:latin typeface="Futura PT Medium"/>
                <a:ea typeface="+mn-ea"/>
                <a:cs typeface="+mn-cs"/>
              </a:rPr>
              <a:t>5. Be cautious of unconscious bias in conclusions &amp; interpretations</a:t>
            </a:r>
            <a:br>
              <a:rPr kumimoji="0" lang="en-GB" sz="3600" b="0" i="0" u="none" strike="noStrike" kern="1200" cap="none" spc="0" normalizeH="0" baseline="0" noProof="0" dirty="0">
                <a:ln>
                  <a:noFill/>
                </a:ln>
                <a:solidFill>
                  <a:srgbClr val="FFFF00"/>
                </a:solidFill>
                <a:effectLst/>
                <a:uLnTx/>
                <a:uFillTx/>
                <a:latin typeface="Times New Roman"/>
                <a:ea typeface="+mn-ea"/>
                <a:cs typeface="+mn-cs"/>
              </a:rPr>
            </a:br>
            <a:endParaRPr lang="en-US" dirty="0">
              <a:latin typeface="Futura Medium" panose="020B0602020204020303" pitchFamily="34" charset="-79"/>
              <a:cs typeface="Futura Medium" panose="020B0602020204020303" pitchFamily="34" charset="-79"/>
            </a:endParaRP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sp>
        <p:nvSpPr>
          <p:cNvPr id="5" name="Content Placeholder 4">
            <a:extLst>
              <a:ext uri="{FF2B5EF4-FFF2-40B4-BE49-F238E27FC236}">
                <a16:creationId xmlns:a16="http://schemas.microsoft.com/office/drawing/2014/main" id="{2F0E4DD7-0410-4044-A433-799E92AE9278}"/>
              </a:ext>
            </a:extLst>
          </p:cNvPr>
          <p:cNvSpPr>
            <a:spLocks noGrp="1"/>
          </p:cNvSpPr>
          <p:nvPr>
            <p:ph idx="1"/>
          </p:nvPr>
        </p:nvSpPr>
        <p:spPr>
          <a:xfrm>
            <a:off x="457200" y="2362200"/>
            <a:ext cx="11582400" cy="1752600"/>
          </a:xfrm>
        </p:spPr>
        <p:txBody>
          <a:bodyPr>
            <a:normAutofit/>
          </a:bodyPr>
          <a:lstStyle/>
          <a:p>
            <a:r>
              <a:rPr lang="en-GB" sz="3000" b="0" dirty="0"/>
              <a:t>Be wary of adopting positions that prioritize western middle-class results</a:t>
            </a:r>
          </a:p>
          <a:p>
            <a:endParaRPr lang="en-GB" sz="1000" b="0" dirty="0"/>
          </a:p>
          <a:p>
            <a:r>
              <a:rPr lang="en-GB" sz="3000" b="0" dirty="0"/>
              <a:t>e.g., Pointing is a universal marker of JA, pointing is essential for language</a:t>
            </a:r>
          </a:p>
          <a:p>
            <a:endParaRPr lang="en-GB" dirty="0"/>
          </a:p>
        </p:txBody>
      </p:sp>
      <p:pic>
        <p:nvPicPr>
          <p:cNvPr id="7" name="Picture 6">
            <a:extLst>
              <a:ext uri="{FF2B5EF4-FFF2-40B4-BE49-F238E27FC236}">
                <a16:creationId xmlns:a16="http://schemas.microsoft.com/office/drawing/2014/main" id="{5249766A-A66B-414D-87E1-61C1B516DBCC}"/>
              </a:ext>
            </a:extLst>
          </p:cNvPr>
          <p:cNvPicPr>
            <a:picLocks noChangeAspect="1"/>
          </p:cNvPicPr>
          <p:nvPr/>
        </p:nvPicPr>
        <p:blipFill>
          <a:blip r:embed="rId3"/>
          <a:stretch>
            <a:fillRect/>
          </a:stretch>
        </p:blipFill>
        <p:spPr>
          <a:xfrm>
            <a:off x="2363348" y="3853403"/>
            <a:ext cx="3198104" cy="2373851"/>
          </a:xfrm>
          <a:prstGeom prst="rect">
            <a:avLst/>
          </a:prstGeom>
        </p:spPr>
      </p:pic>
      <p:pic>
        <p:nvPicPr>
          <p:cNvPr id="11" name="Picture 10">
            <a:extLst>
              <a:ext uri="{FF2B5EF4-FFF2-40B4-BE49-F238E27FC236}">
                <a16:creationId xmlns:a16="http://schemas.microsoft.com/office/drawing/2014/main" id="{54859254-D64F-428C-A683-46BAE826A19E}"/>
              </a:ext>
            </a:extLst>
          </p:cNvPr>
          <p:cNvPicPr>
            <a:picLocks noChangeAspect="1"/>
          </p:cNvPicPr>
          <p:nvPr/>
        </p:nvPicPr>
        <p:blipFill>
          <a:blip r:embed="rId4"/>
          <a:stretch>
            <a:fillRect/>
          </a:stretch>
        </p:blipFill>
        <p:spPr>
          <a:xfrm>
            <a:off x="6818262" y="3850880"/>
            <a:ext cx="3182751" cy="2399496"/>
          </a:xfrm>
          <a:prstGeom prst="rect">
            <a:avLst/>
          </a:prstGeom>
          <a:ln w="19050">
            <a:solidFill>
              <a:schemeClr val="bg1"/>
            </a:solidFill>
          </a:ln>
        </p:spPr>
      </p:pic>
      <p:sp>
        <p:nvSpPr>
          <p:cNvPr id="9" name="Rectangle 8">
            <a:extLst>
              <a:ext uri="{FF2B5EF4-FFF2-40B4-BE49-F238E27FC236}">
                <a16:creationId xmlns:a16="http://schemas.microsoft.com/office/drawing/2014/main" id="{59041C92-DFCC-4ED1-B2C7-B61D1E7FE785}"/>
              </a:ext>
            </a:extLst>
          </p:cNvPr>
          <p:cNvSpPr/>
          <p:nvPr/>
        </p:nvSpPr>
        <p:spPr>
          <a:xfrm>
            <a:off x="8610600" y="5410200"/>
            <a:ext cx="1399238" cy="81705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53789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sp>
        <p:nvSpPr>
          <p:cNvPr id="5" name="Content Placeholder 4">
            <a:extLst>
              <a:ext uri="{FF2B5EF4-FFF2-40B4-BE49-F238E27FC236}">
                <a16:creationId xmlns:a16="http://schemas.microsoft.com/office/drawing/2014/main" id="{2F0E4DD7-0410-4044-A433-799E92AE9278}"/>
              </a:ext>
            </a:extLst>
          </p:cNvPr>
          <p:cNvSpPr>
            <a:spLocks noGrp="1"/>
          </p:cNvSpPr>
          <p:nvPr>
            <p:ph idx="1"/>
          </p:nvPr>
        </p:nvSpPr>
        <p:spPr>
          <a:xfrm>
            <a:off x="1143000" y="2286000"/>
            <a:ext cx="9906000" cy="4038600"/>
          </a:xfrm>
        </p:spPr>
        <p:txBody>
          <a:bodyPr>
            <a:normAutofit fontScale="47500" lnSpcReduction="20000"/>
          </a:bodyPr>
          <a:lstStyle/>
          <a:p>
            <a:r>
              <a:rPr lang="en-GB" sz="5100" b="0" dirty="0"/>
              <a:t>Be wary of adopting positions that prioritize western middle-class results</a:t>
            </a:r>
          </a:p>
          <a:p>
            <a:r>
              <a:rPr lang="en-GB" sz="5100" b="0" dirty="0"/>
              <a:t>	WEIRD forms are neither universal nor the gold standard </a:t>
            </a:r>
          </a:p>
          <a:p>
            <a:r>
              <a:rPr lang="en-GB" sz="5100" b="0" dirty="0"/>
              <a:t>	(avoid the </a:t>
            </a:r>
            <a:r>
              <a:rPr lang="en-GB" sz="5100" b="0" i="1" dirty="0"/>
              <a:t>Western centrality </a:t>
            </a:r>
            <a:r>
              <a:rPr lang="en-GB" sz="5100" b="0" dirty="0"/>
              <a:t>assumption: Kline et al., 2018)</a:t>
            </a:r>
          </a:p>
          <a:p>
            <a:endParaRPr lang="en-GB" sz="2100" b="0" dirty="0"/>
          </a:p>
          <a:p>
            <a:r>
              <a:rPr lang="en-GB" sz="5100" b="0" dirty="0"/>
              <a:t>Be wary of interpreting differences as deficits (in the non-WEIRD groups)</a:t>
            </a:r>
          </a:p>
          <a:p>
            <a:r>
              <a:rPr lang="en-GB" sz="5100" b="0" dirty="0"/>
              <a:t>	WEIRD groups should not be the benchmark for comparisons </a:t>
            </a:r>
          </a:p>
          <a:p>
            <a:r>
              <a:rPr lang="en-GB" sz="5100" b="0" dirty="0"/>
              <a:t>	(avoid the </a:t>
            </a:r>
            <a:r>
              <a:rPr lang="en-GB" sz="5100" b="0" i="1" dirty="0"/>
              <a:t>deficit</a:t>
            </a:r>
            <a:r>
              <a:rPr lang="en-GB" sz="5100" b="0" dirty="0"/>
              <a:t> assumption: Kline et al., 2018)</a:t>
            </a:r>
          </a:p>
          <a:p>
            <a:endParaRPr lang="en-GB" sz="2500" b="0" dirty="0"/>
          </a:p>
          <a:p>
            <a:r>
              <a:rPr lang="en-GB" sz="5100" b="0" dirty="0"/>
              <a:t>Be wary of using western middle-class-derived measures, tests, &amp; definitions</a:t>
            </a:r>
          </a:p>
          <a:p>
            <a:r>
              <a:rPr lang="en-GB" sz="5100" b="0" dirty="0"/>
              <a:t>	tests designed for WEIRD samples may not be valid for all samples </a:t>
            </a:r>
          </a:p>
          <a:p>
            <a:r>
              <a:rPr lang="en-GB" sz="5100" b="0" dirty="0"/>
              <a:t>	(avoid the </a:t>
            </a:r>
            <a:r>
              <a:rPr lang="en-GB" sz="5100" b="0" i="1" dirty="0"/>
              <a:t>equivalency</a:t>
            </a:r>
            <a:r>
              <a:rPr lang="en-GB" sz="5100" b="0" dirty="0"/>
              <a:t> assumption: Kline et al., 2018)</a:t>
            </a:r>
          </a:p>
        </p:txBody>
      </p:sp>
      <p:sp>
        <p:nvSpPr>
          <p:cNvPr id="8" name="Title 1">
            <a:extLst>
              <a:ext uri="{FF2B5EF4-FFF2-40B4-BE49-F238E27FC236}">
                <a16:creationId xmlns:a16="http://schemas.microsoft.com/office/drawing/2014/main" id="{458CA99C-3EF2-8343-BFCA-F42C1611B4B3}"/>
              </a:ext>
            </a:extLst>
          </p:cNvPr>
          <p:cNvSpPr>
            <a:spLocks noGrp="1"/>
          </p:cNvSpPr>
          <p:nvPr>
            <p:ph type="title"/>
          </p:nvPr>
        </p:nvSpPr>
        <p:spPr>
          <a:xfrm>
            <a:off x="363720" y="1648968"/>
            <a:ext cx="11582400" cy="762000"/>
          </a:xfrm>
        </p:spPr>
        <p:txBody>
          <a:bodyPr>
            <a:normAutofit fontScale="90000"/>
          </a:bodyPr>
          <a:lstStyle/>
          <a:p>
            <a:r>
              <a:rPr kumimoji="0" lang="en-GB" sz="3100" i="0" u="none" strike="noStrike" kern="1200" cap="none" spc="0" normalizeH="0" baseline="0" noProof="0" dirty="0">
                <a:ln>
                  <a:noFill/>
                </a:ln>
                <a:effectLst/>
                <a:uLnTx/>
                <a:uFillTx/>
                <a:latin typeface="Futura PT Medium"/>
                <a:ea typeface="+mn-ea"/>
                <a:cs typeface="+mn-cs"/>
              </a:rPr>
              <a:t>5. Be cautious of unconscious bias in conclusions &amp; interpretations</a:t>
            </a:r>
            <a:br>
              <a:rPr kumimoji="0" lang="en-GB" sz="3600" b="0" i="0" u="none" strike="noStrike" kern="1200" cap="none" spc="0" normalizeH="0" baseline="0" noProof="0" dirty="0">
                <a:ln>
                  <a:noFill/>
                </a:ln>
                <a:solidFill>
                  <a:srgbClr val="FFFF00"/>
                </a:solidFill>
                <a:effectLst/>
                <a:uLnTx/>
                <a:uFillTx/>
                <a:latin typeface="Times New Roman"/>
                <a:ea typeface="+mn-ea"/>
                <a:cs typeface="+mn-cs"/>
              </a:rPr>
            </a:br>
            <a:endParaRPr lang="en-US" dirty="0">
              <a:latin typeface="Futura Medium" panose="020B0602020204020303" pitchFamily="34" charset="-79"/>
              <a:cs typeface="Futura Medium" panose="020B0602020204020303" pitchFamily="34" charset="-79"/>
            </a:endParaRPr>
          </a:p>
        </p:txBody>
      </p:sp>
    </p:spTree>
    <p:extLst>
      <p:ext uri="{BB962C8B-B14F-4D97-AF65-F5344CB8AC3E}">
        <p14:creationId xmlns:p14="http://schemas.microsoft.com/office/powerpoint/2010/main" val="3952784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E9EC-B4D2-9A41-923D-469663E96567}"/>
              </a:ext>
            </a:extLst>
          </p:cNvPr>
          <p:cNvSpPr>
            <a:spLocks noGrp="1"/>
          </p:cNvSpPr>
          <p:nvPr>
            <p:ph type="title"/>
          </p:nvPr>
        </p:nvSpPr>
        <p:spPr>
          <a:xfrm>
            <a:off x="351540" y="1513588"/>
            <a:ext cx="11488920" cy="950443"/>
          </a:xfrm>
        </p:spPr>
        <p:txBody>
          <a:bodyPr>
            <a:normAutofit/>
          </a:bodyPr>
          <a:lstStyle/>
          <a:p>
            <a:pPr>
              <a:lnSpc>
                <a:spcPct val="100000"/>
              </a:lnSpc>
            </a:pPr>
            <a:r>
              <a:rPr kumimoji="0" lang="en-GB" sz="3100" i="0" u="none" strike="noStrike" kern="1200" cap="none" spc="0" normalizeH="0" baseline="0" noProof="0" dirty="0">
                <a:ln>
                  <a:noFill/>
                </a:ln>
                <a:effectLst/>
                <a:uLnTx/>
                <a:uFillTx/>
                <a:latin typeface="Futura PT Medium"/>
                <a:ea typeface="+mn-ea"/>
                <a:cs typeface="+mn-cs"/>
              </a:rPr>
              <a:t>Conclusions and Implications</a:t>
            </a:r>
            <a:endParaRPr lang="en-US" dirty="0">
              <a:latin typeface="Futura PT Medium"/>
              <a:cs typeface="Futura Medium" panose="020B0602020204020303" pitchFamily="34" charset="-79"/>
            </a:endParaRPr>
          </a:p>
        </p:txBody>
      </p:sp>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sp>
        <p:nvSpPr>
          <p:cNvPr id="5" name="Content Placeholder 4">
            <a:extLst>
              <a:ext uri="{FF2B5EF4-FFF2-40B4-BE49-F238E27FC236}">
                <a16:creationId xmlns:a16="http://schemas.microsoft.com/office/drawing/2014/main" id="{2F0E4DD7-0410-4044-A433-799E92AE9278}"/>
              </a:ext>
            </a:extLst>
          </p:cNvPr>
          <p:cNvSpPr>
            <a:spLocks noGrp="1"/>
          </p:cNvSpPr>
          <p:nvPr>
            <p:ph idx="1"/>
          </p:nvPr>
        </p:nvSpPr>
        <p:spPr>
          <a:xfrm>
            <a:off x="685800" y="2298699"/>
            <a:ext cx="10058400" cy="3721101"/>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Studies of Social Cognition need </a:t>
            </a:r>
            <a:r>
              <a:rPr lang="en-GB" b="0" dirty="0">
                <a:solidFill>
                  <a:prstClr val="black"/>
                </a:solidFill>
                <a:latin typeface="Calibri" panose="020F0502020204030204"/>
              </a:rPr>
              <a:t>to be decolonized </a:t>
            </a:r>
          </a:p>
          <a:p>
            <a:pPr marL="1143000" lvl="1" indent="-457200">
              <a:lnSpc>
                <a:spcPct val="100000"/>
              </a:lnSpc>
              <a:spcBef>
                <a:spcPts val="0"/>
              </a:spcBef>
              <a:defRPr/>
            </a:pPr>
            <a:r>
              <a:rPr lang="en-GB" b="0" dirty="0">
                <a:solidFill>
                  <a:prstClr val="black"/>
                </a:solidFill>
                <a:latin typeface="Calibri" panose="020F0502020204030204"/>
              </a:rPr>
              <a:t>we present 5 steps to follow in the process</a:t>
            </a:r>
          </a:p>
          <a:p>
            <a:pPr marL="1143000" lvl="1" indent="-457200">
              <a:lnSpc>
                <a:spcPct val="100000"/>
              </a:lnSpc>
              <a:spcBef>
                <a:spcPts val="0"/>
              </a:spcBef>
              <a:defRPr/>
            </a:pPr>
            <a:r>
              <a:rPr lang="en-GB" b="0" dirty="0">
                <a:solidFill>
                  <a:prstClr val="black"/>
                </a:solidFill>
                <a:latin typeface="Calibri" panose="020F0502020204030204"/>
              </a:rPr>
              <a:t>cultural differences in engagement &amp; shared topics, etc</a:t>
            </a:r>
            <a:endParaRPr kumimoji="0" lang="en-GB"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solidFill>
                  <a:prstClr val="black"/>
                </a:solidFill>
                <a:latin typeface="Calibri" panose="020F0502020204030204"/>
              </a:rPr>
              <a:t>D</a:t>
            </a:r>
            <a:r>
              <a:rPr kumimoji="0" lang="en-GB" b="0" i="0" u="none" strike="noStrike" kern="1200" cap="none" spc="0" normalizeH="0" baseline="0" noProof="0" dirty="0" err="1">
                <a:ln>
                  <a:noFill/>
                </a:ln>
                <a:solidFill>
                  <a:prstClr val="black"/>
                </a:solidFill>
                <a:effectLst/>
                <a:uLnTx/>
                <a:uFillTx/>
                <a:latin typeface="Calibri" panose="020F0502020204030204"/>
                <a:ea typeface="+mn-ea"/>
                <a:cs typeface="+mn-cs"/>
              </a:rPr>
              <a:t>evelopmental</a:t>
            </a: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 theories of social cognition need revision </a:t>
            </a:r>
          </a:p>
          <a:p>
            <a:pPr marL="1143000" lvl="1" indent="-457200">
              <a:lnSpc>
                <a:spcPct val="100000"/>
              </a:lnSpc>
              <a:spcBef>
                <a:spcPts val="0"/>
              </a:spcBef>
              <a:defRPr/>
            </a:pPr>
            <a:r>
              <a:rPr lang="en-GB" b="0" dirty="0">
                <a:solidFill>
                  <a:prstClr val="black"/>
                </a:solidFill>
                <a:latin typeface="Calibri" panose="020F0502020204030204"/>
              </a:rPr>
              <a:t>with </a:t>
            </a: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inclusivity in definitions</a:t>
            </a:r>
          </a:p>
          <a:p>
            <a:pPr marL="1143000" lvl="1" indent="-457200">
              <a:lnSpc>
                <a:spcPct val="100000"/>
              </a:lnSpc>
              <a:spcBef>
                <a:spcPts val="0"/>
              </a:spcBef>
              <a:defRPr/>
            </a:pP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with increased diversity in samples</a:t>
            </a:r>
          </a:p>
          <a:p>
            <a:pPr marL="1143000" lvl="1" indent="-457200">
              <a:lnSpc>
                <a:spcPct val="100000"/>
              </a:lnSpc>
              <a:spcBef>
                <a:spcPts val="0"/>
              </a:spcBef>
              <a:defRPr/>
            </a:pPr>
            <a:r>
              <a:rPr lang="en-GB" b="0" dirty="0">
                <a:solidFill>
                  <a:prstClr val="black"/>
                </a:solidFill>
                <a:latin typeface="Calibri" panose="020F0502020204030204"/>
              </a:rPr>
              <a:t>based on contextualized outcomes</a:t>
            </a:r>
            <a:endParaRPr lang="en-GB" sz="4700" b="0" dirty="0"/>
          </a:p>
        </p:txBody>
      </p:sp>
    </p:spTree>
    <p:extLst>
      <p:ext uri="{BB962C8B-B14F-4D97-AF65-F5344CB8AC3E}">
        <p14:creationId xmlns:p14="http://schemas.microsoft.com/office/powerpoint/2010/main" val="20890915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207EAF9B-C277-3542-9EAB-F695CCA86783}"/>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sp>
        <p:nvSpPr>
          <p:cNvPr id="5" name="Title 1">
            <a:extLst>
              <a:ext uri="{FF2B5EF4-FFF2-40B4-BE49-F238E27FC236}">
                <a16:creationId xmlns:a16="http://schemas.microsoft.com/office/drawing/2014/main" id="{056CFD80-656C-6F49-87E1-3D9B7189B3DA}"/>
              </a:ext>
            </a:extLst>
          </p:cNvPr>
          <p:cNvSpPr>
            <a:spLocks noGrp="1"/>
          </p:cNvSpPr>
          <p:nvPr>
            <p:ph type="title"/>
          </p:nvPr>
        </p:nvSpPr>
        <p:spPr>
          <a:xfrm>
            <a:off x="838200" y="1879374"/>
            <a:ext cx="10515600" cy="762000"/>
          </a:xfrm>
        </p:spPr>
        <p:txBody>
          <a:bodyPr>
            <a:normAutofit fontScale="90000"/>
          </a:bodyPr>
          <a:lstStyle/>
          <a:p>
            <a:r>
              <a:rPr lang="en-US" sz="2700" b="0" dirty="0">
                <a:latin typeface="Calibri" panose="020F0502020204030204" pitchFamily="34" charset="0"/>
                <a:cs typeface="Calibri" panose="020F0502020204030204" pitchFamily="34" charset="0"/>
              </a:rPr>
              <a:t>Please see the additional resources available at</a:t>
            </a:r>
            <a:br>
              <a:rPr lang="en-US" b="0" dirty="0">
                <a:latin typeface="Calibri" panose="020F0502020204030204" pitchFamily="34" charset="0"/>
                <a:cs typeface="Calibri" panose="020F0502020204030204" pitchFamily="34" charset="0"/>
              </a:rPr>
            </a:br>
            <a:r>
              <a:rPr lang="en-US" sz="2700" b="0" dirty="0">
                <a:latin typeface="Calibri" panose="020F0502020204030204" pitchFamily="34" charset="0"/>
                <a:cs typeface="Calibri" panose="020F0502020204030204" pitchFamily="34" charset="0"/>
                <a:hlinkClick r:id="rId3"/>
              </a:rPr>
              <a:t>monographmatters.srcd.org</a:t>
            </a:r>
            <a:endParaRPr lang="en-US" sz="2700" b="0" dirty="0">
              <a:latin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BAF29409-E487-DE4E-956D-25E4EAD25DAF}"/>
              </a:ext>
            </a:extLst>
          </p:cNvPr>
          <p:cNvPicPr>
            <a:picLocks noChangeAspect="1"/>
          </p:cNvPicPr>
          <p:nvPr/>
        </p:nvPicPr>
        <p:blipFill>
          <a:blip r:embed="rId4"/>
          <a:stretch>
            <a:fillRect/>
          </a:stretch>
        </p:blipFill>
        <p:spPr>
          <a:xfrm>
            <a:off x="1130300" y="3111500"/>
            <a:ext cx="9931400" cy="2603500"/>
          </a:xfrm>
          <a:prstGeom prst="rect">
            <a:avLst/>
          </a:prstGeom>
        </p:spPr>
      </p:pic>
    </p:spTree>
    <p:extLst>
      <p:ext uri="{BB962C8B-B14F-4D97-AF65-F5344CB8AC3E}">
        <p14:creationId xmlns:p14="http://schemas.microsoft.com/office/powerpoint/2010/main" val="3256240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6909A65-A2EF-4EED-BC6A-30B201ACF763}"/>
              </a:ext>
            </a:extLst>
          </p:cNvPr>
          <p:cNvSpPr>
            <a:spLocks noGrp="1"/>
          </p:cNvSpPr>
          <p:nvPr>
            <p:ph type="body" sz="half" idx="2"/>
          </p:nvPr>
        </p:nvSpPr>
        <p:spPr/>
        <p:txBody>
          <a:bodyPr/>
          <a:lstStyle/>
          <a:p>
            <a:pPr algn="ctr">
              <a:spcBef>
                <a:spcPts val="0"/>
              </a:spcBef>
            </a:pPr>
            <a:r>
              <a:rPr lang="en-US" dirty="0">
                <a:cs typeface="Futura Medium" panose="020B0602020204020303" pitchFamily="34" charset="-79"/>
              </a:rPr>
              <a:t>For this issue, visit</a:t>
            </a:r>
          </a:p>
          <a:p>
            <a:pPr algn="ctr">
              <a:spcBef>
                <a:spcPts val="0"/>
              </a:spcBef>
            </a:pPr>
            <a:r>
              <a:rPr lang="en-US" dirty="0">
                <a:cs typeface="Futura Medium" panose="020B0602020204020303" pitchFamily="34" charset="-79"/>
                <a:hlinkClick r:id="rId2"/>
              </a:rPr>
              <a:t>doi.org/10.1111/mono.12435</a:t>
            </a:r>
            <a:endParaRPr lang="en-US" dirty="0">
              <a:cs typeface="Futura Medium" panose="020B0602020204020303" pitchFamily="34" charset="-79"/>
            </a:endParaRPr>
          </a:p>
          <a:p>
            <a:pPr algn="ctr"/>
            <a:endParaRPr lang="en-US" dirty="0">
              <a:cs typeface="Futura Medium" panose="020B0602020204020303" pitchFamily="34" charset="-79"/>
            </a:endParaRPr>
          </a:p>
          <a:p>
            <a:pPr algn="ctr"/>
            <a:r>
              <a:rPr lang="en-US" dirty="0">
                <a:cs typeface="Futura Medium" panose="020B0602020204020303" pitchFamily="34" charset="-79"/>
              </a:rPr>
              <a:t>For videos, commentaries, and teaching materials,</a:t>
            </a:r>
            <a:br>
              <a:rPr lang="en-US" dirty="0">
                <a:cs typeface="Futura Medium" panose="020B0602020204020303" pitchFamily="34" charset="-79"/>
              </a:rPr>
            </a:br>
            <a:r>
              <a:rPr lang="en-US" dirty="0">
                <a:cs typeface="Futura Medium" panose="020B0602020204020303" pitchFamily="34" charset="-79"/>
              </a:rPr>
              <a:t>visit </a:t>
            </a:r>
            <a:r>
              <a:rPr lang="en-US" dirty="0">
                <a:cs typeface="Futura Medium" panose="020B0602020204020303" pitchFamily="34" charset="-79"/>
                <a:hlinkClick r:id="rId3"/>
              </a:rPr>
              <a:t>monographmatters.srcd.org</a:t>
            </a:r>
            <a:endParaRPr lang="en-US" dirty="0">
              <a:cs typeface="Futura Medium" panose="020B0602020204020303" pitchFamily="34" charset="-79"/>
            </a:endParaRPr>
          </a:p>
        </p:txBody>
      </p:sp>
      <p:sp>
        <p:nvSpPr>
          <p:cNvPr id="4" name="Footer Placeholder 3">
            <a:extLst>
              <a:ext uri="{FF2B5EF4-FFF2-40B4-BE49-F238E27FC236}">
                <a16:creationId xmlns:a16="http://schemas.microsoft.com/office/drawing/2014/main" id="{7AD52CE2-92B2-4E1A-A4BA-055676459891}"/>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pic>
        <p:nvPicPr>
          <p:cNvPr id="7" name="Picture Placeholder 5">
            <a:extLst>
              <a:ext uri="{FF2B5EF4-FFF2-40B4-BE49-F238E27FC236}">
                <a16:creationId xmlns:a16="http://schemas.microsoft.com/office/drawing/2014/main" id="{B31398B7-171F-A543-89FE-3E3AF423DFCB}"/>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990600" y="1760957"/>
            <a:ext cx="3257311" cy="4343400"/>
          </a:xfrm>
          <a:prstGeom prst="rect">
            <a:avLst/>
          </a:prstGeom>
          <a:ln>
            <a:solidFill>
              <a:schemeClr val="tx1"/>
            </a:solidFill>
          </a:ln>
        </p:spPr>
      </p:pic>
    </p:spTree>
    <p:extLst>
      <p:ext uri="{BB962C8B-B14F-4D97-AF65-F5344CB8AC3E}">
        <p14:creationId xmlns:p14="http://schemas.microsoft.com/office/powerpoint/2010/main" val="2027837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8704144-3BBD-4FE5-8C6D-9E7A8838480C}"/>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
        <p:nvSpPr>
          <p:cNvPr id="3" name="Content Placeholder 2">
            <a:extLst>
              <a:ext uri="{FF2B5EF4-FFF2-40B4-BE49-F238E27FC236}">
                <a16:creationId xmlns:a16="http://schemas.microsoft.com/office/drawing/2014/main" id="{0E2449C0-485A-4967-BF44-D19EBDB40648}"/>
              </a:ext>
            </a:extLst>
          </p:cNvPr>
          <p:cNvSpPr txBox="1">
            <a:spLocks/>
          </p:cNvSpPr>
          <p:nvPr/>
        </p:nvSpPr>
        <p:spPr>
          <a:xfrm>
            <a:off x="838200" y="1828800"/>
            <a:ext cx="4495800" cy="17526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Corresponding author</a:t>
            </a:r>
          </a:p>
          <a:p>
            <a:r>
              <a:rPr lang="en-US" b="0" dirty="0"/>
              <a:t>Kim A. Bard</a:t>
            </a:r>
          </a:p>
          <a:p>
            <a:r>
              <a:rPr lang="en-US" b="0" dirty="0"/>
              <a:t>Kim.Bard@port.ac.uk</a:t>
            </a:r>
          </a:p>
        </p:txBody>
      </p:sp>
      <p:sp>
        <p:nvSpPr>
          <p:cNvPr id="4" name="Content Placeholder 2">
            <a:extLst>
              <a:ext uri="{FF2B5EF4-FFF2-40B4-BE49-F238E27FC236}">
                <a16:creationId xmlns:a16="http://schemas.microsoft.com/office/drawing/2014/main" id="{D0CBA7D2-22DE-4439-B582-5DD75A56CCAE}"/>
              </a:ext>
            </a:extLst>
          </p:cNvPr>
          <p:cNvSpPr txBox="1">
            <a:spLocks/>
          </p:cNvSpPr>
          <p:nvPr/>
        </p:nvSpPr>
        <p:spPr>
          <a:xfrm>
            <a:off x="6858002" y="1816768"/>
            <a:ext cx="4495800" cy="17526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Editorial inquiries</a:t>
            </a:r>
          </a:p>
          <a:p>
            <a:r>
              <a:rPr lang="en-US" b="0" dirty="0"/>
              <a:t>Lynn S. Liben</a:t>
            </a:r>
          </a:p>
          <a:p>
            <a:r>
              <a:rPr lang="en-US" b="0" dirty="0"/>
              <a:t>liben@psu.edu</a:t>
            </a:r>
          </a:p>
        </p:txBody>
      </p:sp>
      <p:sp>
        <p:nvSpPr>
          <p:cNvPr id="5" name="Content Placeholder 2">
            <a:extLst>
              <a:ext uri="{FF2B5EF4-FFF2-40B4-BE49-F238E27FC236}">
                <a16:creationId xmlns:a16="http://schemas.microsoft.com/office/drawing/2014/main" id="{0B76BDB8-1D27-4989-B9AD-C828EA093D34}"/>
              </a:ext>
            </a:extLst>
          </p:cNvPr>
          <p:cNvSpPr txBox="1">
            <a:spLocks/>
          </p:cNvSpPr>
          <p:nvPr/>
        </p:nvSpPr>
        <p:spPr>
          <a:xfrm>
            <a:off x="838200" y="4053680"/>
            <a:ext cx="10515602" cy="2194719"/>
          </a:xfrm>
          <a:prstGeom prst="rect">
            <a:avLst/>
          </a:prstGeom>
        </p:spPr>
        <p:txBody>
          <a:bodyPr vert="horz" lIns="91440" tIns="45720" rIns="91440" bIns="45720" rtlCol="0">
            <a:normAutofit fontScale="92500" lnSpcReduction="10000"/>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Citation</a:t>
            </a:r>
          </a:p>
          <a:p>
            <a:pPr marL="914400" indent="-914400"/>
            <a:r>
              <a:rPr lang="en-US" b="0" dirty="0"/>
              <a:t>Bard, K.A., Keller, H., Ross, K., Hewlett, B., Butler, L., Boysen, S.T. &amp; Matsuzawa, T. (2021). </a:t>
            </a:r>
            <a:r>
              <a:rPr lang="en-GB" b="0" dirty="0"/>
              <a:t>Joint Attention in Human and Chimpanzee Infants in Varied Socio-ecological Contexts.  </a:t>
            </a:r>
            <a:r>
              <a:rPr lang="en-US" b="0" i="1" dirty="0"/>
              <a:t>Monographs of the Society for Research in Child Development, 86</a:t>
            </a:r>
            <a:r>
              <a:rPr lang="en-US" b="0" dirty="0"/>
              <a:t>(4). https://doi.org/10.1111/mono.12435</a:t>
            </a:r>
          </a:p>
        </p:txBody>
      </p:sp>
    </p:spTree>
    <p:extLst>
      <p:ext uri="{BB962C8B-B14F-4D97-AF65-F5344CB8AC3E}">
        <p14:creationId xmlns:p14="http://schemas.microsoft.com/office/powerpoint/2010/main" val="4247775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7AFB678E31795418DC691316A52166E" ma:contentTypeVersion="13" ma:contentTypeDescription="Create a new document." ma:contentTypeScope="" ma:versionID="5ab11f430aea23fdf3ff29be563351ff">
  <xsd:schema xmlns:xsd="http://www.w3.org/2001/XMLSchema" xmlns:xs="http://www.w3.org/2001/XMLSchema" xmlns:p="http://schemas.microsoft.com/office/2006/metadata/properties" xmlns:ns2="651f83f4-4efb-415a-9dc8-3ee132446cc3" xmlns:ns3="cc64b82e-d962-4ea7-9a2f-c57cd1164633" targetNamespace="http://schemas.microsoft.com/office/2006/metadata/properties" ma:root="true" ma:fieldsID="504c9a73903c5e08727e8f1da60f2ee5" ns2:_="" ns3:_="">
    <xsd:import namespace="651f83f4-4efb-415a-9dc8-3ee132446cc3"/>
    <xsd:import namespace="cc64b82e-d962-4ea7-9a2f-c57cd1164633"/>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51f83f4-4efb-415a-9dc8-3ee132446c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c64b82e-d962-4ea7-9a2f-c57cd116463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C53FFA2-82CD-431B-8D15-47CF9672A6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51f83f4-4efb-415a-9dc8-3ee132446cc3"/>
    <ds:schemaRef ds:uri="cc64b82e-d962-4ea7-9a2f-c57cd116463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E395272-F405-4063-B881-7F8F5B1744AD}">
  <ds:schemaRefs>
    <ds:schemaRef ds:uri="http://schemas.microsoft.com/sharepoint/v3/contenttype/forms"/>
  </ds:schemaRefs>
</ds:datastoreItem>
</file>

<file path=customXml/itemProps3.xml><?xml version="1.0" encoding="utf-8"?>
<ds:datastoreItem xmlns:ds="http://schemas.openxmlformats.org/officeDocument/2006/customXml" ds:itemID="{3586FED9-AB48-4AFD-B58F-9816083B91B4}">
  <ds:schemaRefs>
    <ds:schemaRef ds:uri="http://schemas.microsoft.com/office/2006/documentManagement/types"/>
    <ds:schemaRef ds:uri="http://schemas.microsoft.com/office/infopath/2007/PartnerControls"/>
    <ds:schemaRef ds:uri="651f83f4-4efb-415a-9dc8-3ee132446cc3"/>
    <ds:schemaRef ds:uri="http://schemas.microsoft.com/office/2006/metadata/properties"/>
    <ds:schemaRef ds:uri="http://schemas.openxmlformats.org/package/2006/metadata/core-properties"/>
    <ds:schemaRef ds:uri="http://purl.org/dc/elements/1.1/"/>
    <ds:schemaRef ds:uri="cc64b82e-d962-4ea7-9a2f-c57cd1164633"/>
    <ds:schemaRef ds:uri="http://www.w3.org/XML/1998/namespace"/>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9299</TotalTime>
  <Words>2528</Words>
  <Application>Microsoft Office PowerPoint</Application>
  <PresentationFormat>Widescreen</PresentationFormat>
  <Paragraphs>160</Paragraphs>
  <Slides>15</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Futura Medium</vt:lpstr>
      <vt:lpstr>Futura PT Medium</vt:lpstr>
      <vt:lpstr>Futura Std Book</vt:lpstr>
      <vt:lpstr>Futura Std Medium</vt:lpstr>
      <vt:lpstr>Times New Roman</vt:lpstr>
      <vt:lpstr>Office Theme</vt:lpstr>
      <vt:lpstr>Five Steps to Decolonizing the Study of Joint Attention</vt:lpstr>
      <vt:lpstr>5 Steps to Decolonization</vt:lpstr>
      <vt:lpstr>Why Decolonize?</vt:lpstr>
      <vt:lpstr>5 Steps to Decolonization</vt:lpstr>
      <vt:lpstr>PowerPoint Presentation</vt:lpstr>
      <vt:lpstr>PowerPoint Presentation</vt:lpstr>
      <vt:lpstr>PowerPoint Presentation</vt:lpstr>
      <vt:lpstr>4. Study the phenomenon in multiple, diverse socio-ecologies </vt:lpstr>
      <vt:lpstr>5. Be cautious of unconscious bias in conclusions &amp; interpretations </vt:lpstr>
      <vt:lpstr>5. Be cautious of unconscious bias in conclusions &amp; interpretations </vt:lpstr>
      <vt:lpstr>5. Be cautious of unconscious bias in conclusions &amp; interpretations </vt:lpstr>
      <vt:lpstr>Conclusions and Implications</vt:lpstr>
      <vt:lpstr>Please see the additional resources available at monographmatters.srcd.org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Bryanna Lansing</cp:lastModifiedBy>
  <cp:revision>219</cp:revision>
  <dcterms:created xsi:type="dcterms:W3CDTF">2020-01-10T20:12:13Z</dcterms:created>
  <dcterms:modified xsi:type="dcterms:W3CDTF">2022-02-04T14:39:01Z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0x01010077AFB678E31795418DC691316A52166E</vt:lpwstr>
  </property>
  <property fmtid="{D5CDD505-2E9C-101B-9397-08002B2CF9AE}" pid="3" name="_MarkAsFinal">
    <vt:bool>true</vt:bool>
  </property>
</Properties>
</file>