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85" r:id="rId3"/>
  </p:sldMasterIdLst>
  <p:notesMasterIdLst>
    <p:notesMasterId r:id="rId37"/>
  </p:notesMasterIdLst>
  <p:handoutMasterIdLst>
    <p:handoutMasterId r:id="rId38"/>
  </p:handoutMasterIdLst>
  <p:sldIdLst>
    <p:sldId id="291" r:id="rId4"/>
    <p:sldId id="259" r:id="rId5"/>
    <p:sldId id="719" r:id="rId6"/>
    <p:sldId id="722" r:id="rId7"/>
    <p:sldId id="723" r:id="rId8"/>
    <p:sldId id="724" r:id="rId9"/>
    <p:sldId id="268" r:id="rId10"/>
    <p:sldId id="272" r:id="rId11"/>
    <p:sldId id="725" r:id="rId12"/>
    <p:sldId id="726" r:id="rId13"/>
    <p:sldId id="718" r:id="rId14"/>
    <p:sldId id="281" r:id="rId15"/>
    <p:sldId id="267" r:id="rId16"/>
    <p:sldId id="257" r:id="rId17"/>
    <p:sldId id="258" r:id="rId18"/>
    <p:sldId id="727" r:id="rId19"/>
    <p:sldId id="728" r:id="rId20"/>
    <p:sldId id="729" r:id="rId21"/>
    <p:sldId id="730" r:id="rId22"/>
    <p:sldId id="731" r:id="rId23"/>
    <p:sldId id="732" r:id="rId24"/>
    <p:sldId id="733" r:id="rId25"/>
    <p:sldId id="734" r:id="rId26"/>
    <p:sldId id="735" r:id="rId27"/>
    <p:sldId id="736" r:id="rId28"/>
    <p:sldId id="737" r:id="rId29"/>
    <p:sldId id="688" r:id="rId30"/>
    <p:sldId id="720" r:id="rId31"/>
    <p:sldId id="664" r:id="rId32"/>
    <p:sldId id="673" r:id="rId33"/>
    <p:sldId id="282" r:id="rId34"/>
    <p:sldId id="721" r:id="rId35"/>
    <p:sldId id="674" r:id="rId36"/>
  </p:sldIdLst>
  <p:sldSz cx="12192000" cy="6858000"/>
  <p:notesSz cx="7010400" cy="92964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FFFF99"/>
    <a:srgbClr val="003E6C"/>
    <a:srgbClr val="7EB1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588A1A-1EE1-41B0-9FEE-A8BC6727727B}" v="1" dt="2023-06-13T16:07:36.9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65" autoAdjust="0"/>
    <p:restoredTop sz="84218" autoAdjust="0"/>
  </p:normalViewPr>
  <p:slideViewPr>
    <p:cSldViewPr snapToGrid="0" snapToObjects="1">
      <p:cViewPr varScale="1">
        <p:scale>
          <a:sx n="69" d="100"/>
          <a:sy n="69" d="100"/>
        </p:scale>
        <p:origin x="1147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45" Type="http://schemas.openxmlformats.org/officeDocument/2006/relationships/customXml" Target="../customXml/item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microsoft.com/office/2015/10/relationships/revisionInfo" Target="revisionInfo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handoutMaster" Target="handoutMasters/handoutMaster1.xml"/><Relationship Id="rId46" Type="http://schemas.openxmlformats.org/officeDocument/2006/relationships/customXml" Target="../customXml/item3.xml"/><Relationship Id="rId20" Type="http://schemas.openxmlformats.org/officeDocument/2006/relationships/slide" Target="slides/slide17.xml"/><Relationship Id="rId4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654" y="1"/>
            <a:ext cx="3037146" cy="46608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pPr>
              <a:defRPr/>
            </a:pPr>
            <a:fld id="{CA193901-C570-403B-8E1F-FF7F16C1F9F7}" type="datetimeFigureOut">
              <a:rPr lang="en-US"/>
              <a:pPr>
                <a:defRPr/>
              </a:pPr>
              <a:t>6/13/2023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30312"/>
            <a:ext cx="3037146" cy="46608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654" y="8830312"/>
            <a:ext cx="3037146" cy="46608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pPr>
              <a:defRPr/>
            </a:pPr>
            <a:fld id="{B3AA6362-E7FA-4D27-A283-5CF9C89D21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135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146" cy="464503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654" y="0"/>
            <a:ext cx="3037146" cy="464503"/>
          </a:xfrm>
          <a:prstGeom prst="rect">
            <a:avLst/>
          </a:prstGeom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201AA40-77D8-49E8-A118-AADA594BA351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880" y="4415156"/>
            <a:ext cx="5608640" cy="4183697"/>
          </a:xfrm>
          <a:prstGeom prst="rect">
            <a:avLst/>
          </a:prstGeom>
        </p:spPr>
        <p:txBody>
          <a:bodyPr vert="horz" lIns="92930" tIns="46465" rIns="92930" bIns="46465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30312"/>
            <a:ext cx="3037146" cy="464503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 eaLnBrk="1" hangingPunct="1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654" y="8830312"/>
            <a:ext cx="3037146" cy="464503"/>
          </a:xfrm>
          <a:prstGeom prst="rect">
            <a:avLst/>
          </a:prstGeom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F8C3E9B-ED62-4C26-8DBA-A759932CDF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94060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8C3E9B-ED62-4C26-8DBA-A759932CDF5B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220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With dynamic complementarity, the positive effects of preschool are </a:t>
            </a:r>
            <a:r>
              <a:rPr lang="en-US" i="1" dirty="0"/>
              <a:t>enhanced </a:t>
            </a:r>
            <a:r>
              <a:rPr lang="en-US" i="0" dirty="0"/>
              <a:t>when crossed with other environmental exposures that also have positive effects on developmental outcomes (e.g., a high quality kindergarten experience).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3966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With compensatory effects, the positive effects of preschool are </a:t>
            </a:r>
            <a:r>
              <a:rPr lang="en-US" i="1" dirty="0"/>
              <a:t>diminished </a:t>
            </a:r>
            <a:r>
              <a:rPr lang="en-US" i="0" dirty="0"/>
              <a:t>when crossed with other environmental exposures that also have positive effects on developmental outcomes (e.g., a high-quality kindergarten experience). Put another way, children who experience more disadvantages will benefit most from pre-k.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1359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With additive effects, the two environmental exposures do not interact. Thus, the effect of pre-k is consistent across different types of environments.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7472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bg1"/>
                </a:solidFill>
              </a:rPr>
              <a:t>Achievement effect is larger for Black children than for other groups (p&lt;.001)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Achievement effect is larger for Latinx children than for other groups (p&lt;.002)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bg1"/>
                </a:solidFill>
              </a:rPr>
              <a:t>Achievement effect is larger for children with low-education mothers than for other groups (p&lt;.001)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lang="en-US" dirty="0">
                <a:solidFill>
                  <a:schemeClr val="bg1"/>
                </a:solidFill>
              </a:rPr>
            </a:b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2916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12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  <m:r>
                      <a:rPr lang="en-US" sz="12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 shows</a:t>
                </a:r>
                <a:r>
                  <a:rPr lang="en-US" baseline="0" dirty="0"/>
                  <a:t> the key estimate to examine the key hypotheses regarding environmental interactions.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/>
                <a:r>
                  <a:rPr lang="en-US" sz="1200" b="0" i="0">
                    <a:solidFill>
                      <a:schemeClr val="bg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𝜆 </a:t>
                </a:r>
                <a:r>
                  <a:rPr lang="en-US" dirty="0"/>
                  <a:t> shows</a:t>
                </a:r>
                <a:r>
                  <a:rPr lang="en-US" baseline="0" dirty="0"/>
                  <a:t> the key estimate to examine the hypotheses that Tyler presented. </a:t>
                </a:r>
              </a:p>
              <a:p>
                <a:pPr/>
                <a:endParaRPr lang="en-US" dirty="0"/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21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JL: </a:t>
            </a:r>
            <a:r>
              <a:rPr lang="en-US" sz="1200" b="0" dirty="0">
                <a:latin typeface="+mn-lt"/>
                <a:cs typeface="Arial" panose="020B0604020202020204" pitchFamily="34" charset="0"/>
              </a:rPr>
              <a:t>(Business closings and layoffs)/18-64 </a:t>
            </a:r>
            <a:r>
              <a:rPr lang="en-US" sz="1200" b="0" dirty="0" err="1">
                <a:latin typeface="+mn-lt"/>
                <a:cs typeface="Arial" panose="020B0604020202020204" pitchFamily="34" charset="0"/>
              </a:rPr>
              <a:t>yo</a:t>
            </a:r>
            <a:endParaRPr lang="en-US" b="0" dirty="0">
              <a:latin typeface="+mn-lt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12688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Not shown: HS as a “springboard” for NC Pre-K: no significant interaction detected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936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Q: why no NCPK effect </a:t>
            </a:r>
            <a:r>
              <a:rPr lang="en-US" i="1" dirty="0"/>
              <a:t>and</a:t>
            </a:r>
            <a:r>
              <a:rPr lang="en-US" dirty="0"/>
              <a:t> no NCPK interaction with median family income?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F8C3E9B-ED62-4C26-8DBA-A759932CDF5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727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8C3E9B-ED62-4C26-8DBA-A759932CDF5B}" type="slidenum">
              <a:rPr lang="en-US" altLang="en-US" smtClean="0"/>
              <a:pPr>
                <a:defRPr/>
              </a:pPr>
              <a:t>27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84839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8C3E9B-ED62-4C26-8DBA-A759932CDF5B}" type="slidenum">
              <a:rPr lang="en-US" altLang="en-US" smtClean="0"/>
              <a:pPr>
                <a:defRPr/>
              </a:pPr>
              <a:t>29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46599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8C3E9B-ED62-4C26-8DBA-A759932CDF5B}" type="slidenum">
              <a:rPr lang="en-US" altLang="en-US" smtClean="0"/>
              <a:pPr>
                <a:defRPr/>
              </a:pPr>
              <a:t>31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589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0EBF9-B5A5-42C1-B7E5-F5A0388EFCAF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0E6E1-9497-4DEE-846C-68C30C0ED35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7240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71C59-E756-401A-8331-A9AA079C0248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E9581-3EE7-44CA-826E-6461B4FDC8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1592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1726F-0A79-43F7-8762-C89793964A41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89AD7-C0F8-4367-9EFC-CD8FE9CB68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4879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F9359-BACC-4DA9-92FA-748EBE415260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4006D-8C29-4743-81D2-136EC0A1D6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2856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1D31F-4870-466C-93BE-A10F12D213BF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3F210-6E0E-4676-B82C-7A048D344A8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6152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85F53-CAE5-4161-859B-6504D9E6BE66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DD326-1004-4A93-940B-2F0E1D2E21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8490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29427-9BC8-43F3-BA87-7ABE232070A0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54138-DEC9-4384-A9FB-9407FE6151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9753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BACBC-1713-4D72-B270-C13AF7F9F49B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F9CF8-0D29-4661-8FFA-0A047E7614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9502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E5BC2-8947-4263-9D5D-B11BF4016D87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84668-F9EF-4348-8FFF-76666BF3F6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3349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05BAB-869F-420B-8613-44F386F93D0F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12524-EBA1-4E1D-B14B-C3FE07F7CF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5231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5771-8ACA-4B0B-B820-13DFBB82D02C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0CAF3-62A9-439E-942A-1254B6A2DA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431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gradFill>
          <a:gsLst>
            <a:gs pos="0">
              <a:srgbClr val="0068AE"/>
            </a:gs>
            <a:gs pos="100000">
              <a:srgbClr val="1B386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4ECCE-A384-4AFB-8F54-97B5C8507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038"/>
            <a:ext cx="9144000" cy="2194561"/>
          </a:xfrm>
        </p:spPr>
        <p:txBody>
          <a:bodyPr anchor="b">
            <a:normAutofit/>
          </a:bodyPr>
          <a:lstStyle>
            <a:lvl1pPr algn="ctr">
              <a:defRPr sz="4800" b="1" i="0">
                <a:solidFill>
                  <a:schemeClr val="bg1"/>
                </a:solidFill>
                <a:latin typeface="Futura" panose="020B0602020204020303" pitchFamily="34" charset="-79"/>
                <a:cs typeface="Futura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0C81F1-7073-4AD6-A592-84C57C987C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86200"/>
            <a:ext cx="9144000" cy="1371600"/>
          </a:xfrm>
        </p:spPr>
        <p:txBody>
          <a:bodyPr/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2B37A0-33EC-4E68-AD48-836C72C4A9E8}"/>
              </a:ext>
            </a:extLst>
          </p:cNvPr>
          <p:cNvSpPr txBox="1"/>
          <p:nvPr userDrawn="1"/>
        </p:nvSpPr>
        <p:spPr>
          <a:xfrm>
            <a:off x="188494" y="5943600"/>
            <a:ext cx="12003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>
                <a:solidFill>
                  <a:schemeClr val="bg1"/>
                </a:solidFill>
                <a:latin typeface="+mn-lt"/>
              </a:rPr>
              <a:t>Monograph Matters is a companion website for the Monographs of the Society for Research in Child Development</a:t>
            </a:r>
          </a:p>
          <a:p>
            <a:pPr algn="ctr"/>
            <a:r>
              <a:rPr lang="en-US" sz="1800" b="0" dirty="0">
                <a:solidFill>
                  <a:schemeClr val="bg1"/>
                </a:solidFill>
                <a:latin typeface="+mn-lt"/>
              </a:rPr>
              <a:t>Ginger A. Moore, Interim Editor (</a:t>
            </a:r>
            <a:r>
              <a:rPr lang="en-US" sz="1800" b="0" dirty="0" err="1">
                <a:solidFill>
                  <a:schemeClr val="bg1"/>
                </a:solidFill>
                <a:latin typeface="+mn-lt"/>
              </a:rPr>
              <a:t>ginger.moore@psu.edu</a:t>
            </a:r>
            <a:r>
              <a:rPr lang="en-US" sz="1800" b="0" dirty="0">
                <a:solidFill>
                  <a:schemeClr val="bg1"/>
                </a:solidFill>
                <a:latin typeface="+mn-lt"/>
              </a:rPr>
              <a:t>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E03202A-F80A-4480-A295-A3D58FC86934}"/>
              </a:ext>
            </a:extLst>
          </p:cNvPr>
          <p:cNvSpPr/>
          <p:nvPr userDrawn="1"/>
        </p:nvSpPr>
        <p:spPr>
          <a:xfrm>
            <a:off x="-7620" y="1066800"/>
            <a:ext cx="12207240" cy="45720"/>
          </a:xfrm>
          <a:prstGeom prst="rect">
            <a:avLst/>
          </a:prstGeom>
          <a:solidFill>
            <a:srgbClr val="EA2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7EAF5F16-1870-4AF8-9468-4BF5FEFCC4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1242" y="313994"/>
            <a:ext cx="1985958" cy="600406"/>
          </a:xfrm>
          <a:prstGeom prst="rect">
            <a:avLst/>
          </a:prstGeom>
        </p:spPr>
      </p:pic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CBBBF1D9-5124-48FD-ABD9-07EE6C1853A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1292" y="313995"/>
            <a:ext cx="4764506" cy="60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89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A54B0-65D8-A343-A053-66D682B40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86F85-E097-2544-9190-46748EFEB0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62200"/>
            <a:ext cx="10515600" cy="38013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8F58C-3B38-684C-9269-F0402FD6B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19A446-7A62-464A-B0BC-6974A37701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11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E5025-1B8B-AD4B-8E45-C48E3E1942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6612" y="1760957"/>
            <a:ext cx="3354388" cy="4343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2B1C1-488B-A743-B555-660AACD75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48199" y="1760957"/>
            <a:ext cx="7086601" cy="4318883"/>
          </a:xfrm>
        </p:spPr>
        <p:txBody>
          <a:bodyPr>
            <a:norm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70FD30-E4B2-0349-9A33-BF6A7B3D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5FAB8C-D63B-4D17-87D5-0D73879862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845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gradFill>
          <a:gsLst>
            <a:gs pos="0">
              <a:srgbClr val="0068AE"/>
            </a:gs>
            <a:gs pos="100000">
              <a:srgbClr val="1B386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9AC43-267D-2A49-9005-1E6EDD011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786062"/>
          </a:xfrm>
        </p:spPr>
        <p:txBody>
          <a:bodyPr anchor="b">
            <a:normAutofit/>
          </a:bodyPr>
          <a:lstStyle>
            <a:lvl1pPr algn="l">
              <a:defRPr sz="4000" b="1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8C8AFB-E6D2-7E4E-B8E7-AF86023A3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56138"/>
            <a:ext cx="10515600" cy="1433512"/>
          </a:xfrm>
        </p:spPr>
        <p:txBody>
          <a:bodyPr/>
          <a:lstStyle>
            <a:lvl1pPr marL="0" indent="0">
              <a:buNone/>
              <a:defRPr sz="2400" b="0">
                <a:solidFill>
                  <a:schemeClr val="bg1"/>
                </a:solidFill>
                <a:latin typeface="Futura PT Medium" panose="020B06020202040203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7C07A1F-1CF5-46E3-9335-2F2DA8D1535B}"/>
              </a:ext>
            </a:extLst>
          </p:cNvPr>
          <p:cNvSpPr/>
          <p:nvPr userDrawn="1"/>
        </p:nvSpPr>
        <p:spPr>
          <a:xfrm>
            <a:off x="0" y="4495800"/>
            <a:ext cx="12192000" cy="66675"/>
          </a:xfrm>
          <a:prstGeom prst="rect">
            <a:avLst/>
          </a:prstGeom>
          <a:solidFill>
            <a:srgbClr val="EA2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6F2325-2232-413C-B0C4-8BEE6F6BC5BC}"/>
              </a:ext>
            </a:extLst>
          </p:cNvPr>
          <p:cNvSpPr/>
          <p:nvPr userDrawn="1"/>
        </p:nvSpPr>
        <p:spPr>
          <a:xfrm>
            <a:off x="-30480" y="1066800"/>
            <a:ext cx="12252960" cy="45720"/>
          </a:xfrm>
          <a:prstGeom prst="rect">
            <a:avLst/>
          </a:prstGeom>
          <a:solidFill>
            <a:srgbClr val="EA22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635046D5-DDAB-4439-8B5A-D306848717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1242" y="313994"/>
            <a:ext cx="1985958" cy="600406"/>
          </a:xfrm>
          <a:prstGeom prst="rect">
            <a:avLst/>
          </a:prstGeom>
        </p:spPr>
      </p:pic>
      <p:pic>
        <p:nvPicPr>
          <p:cNvPr id="12" name="Picture 11" descr="Logo&#10;&#10;Description automatically generated with medium confidence">
            <a:extLst>
              <a:ext uri="{FF2B5EF4-FFF2-40B4-BE49-F238E27FC236}">
                <a16:creationId xmlns:a16="http://schemas.microsoft.com/office/drawing/2014/main" id="{DE8F7E76-7756-47D4-9772-B4E5CF441B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1292" y="313995"/>
            <a:ext cx="4764506" cy="60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241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35355-C467-F94E-A4A5-95F28B925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75720-E371-0649-B37D-0C429EEF17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62199"/>
            <a:ext cx="5181600" cy="3814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1C1DD8-D597-4345-BB69-440F4690C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62199"/>
            <a:ext cx="5181600" cy="381476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16652-4E9E-FD46-AB52-BAE322E83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A01C2BD-91E2-4089-A737-03C6647FD4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447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AAF334-D018-6D46-9B92-D77730859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316956"/>
            <a:ext cx="5157787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3DB2D1-44C8-C54C-BEE0-7C95B17E32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006725"/>
            <a:ext cx="515778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366103-963B-5B4A-A71F-98125705BF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6956"/>
            <a:ext cx="5183188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98A3B3-46C9-6441-A211-E0FAF00A4A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31D069-9D82-0D44-AF08-5CD3620AA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025046-6277-406C-BF60-ED17A31186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EAAEE30-5070-4F6C-9175-033E09097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000"/>
            <a:ext cx="10515600" cy="762000"/>
          </a:xfrm>
        </p:spPr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853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BE8E5-CE76-E34D-9D26-0320096F7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C24B8D-3340-BC44-8D1B-95D81616E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D223E1-2E28-410C-AF46-BAA10536F9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7791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6AF8D4-A736-1245-93CA-C8A93D95A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F38E66-EC51-4838-9760-41358F45DC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29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448FD-D447-7A48-8C11-8AE00BDA2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600200"/>
            <a:ext cx="3932237" cy="1447800"/>
          </a:xfrm>
        </p:spPr>
        <p:txBody>
          <a:bodyPr anchor="b"/>
          <a:lstStyle>
            <a:lvl1pPr algn="l">
              <a:defRPr sz="320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866A7-5BF5-A443-B557-62AE1D064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9200" y="1600200"/>
            <a:ext cx="6326188" cy="4260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4FD589-39C6-114B-86FC-7E32015E2D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124200"/>
            <a:ext cx="3932237" cy="27447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E1A46-04AE-4F49-B80B-96D880D83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F5CE40-ED85-4A2C-88F8-0BE208C3C2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8806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4108B-4751-B640-B8DB-CEF83CFEA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600200"/>
            <a:ext cx="3932237" cy="1447800"/>
          </a:xfrm>
        </p:spPr>
        <p:txBody>
          <a:bodyPr anchor="b"/>
          <a:lstStyle>
            <a:lvl1pPr>
              <a:defRPr sz="320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E5025-1B8B-AD4B-8E45-C48E3E1942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29200" y="1600200"/>
            <a:ext cx="6326188" cy="4260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2B1C1-488B-A743-B555-660AACD75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124200"/>
            <a:ext cx="3932237" cy="27447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70FD30-E4B2-0349-9A33-BF6A7B3D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5FAB8C-D63B-4D17-87D5-0D73879862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3989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1D6573-DB55-704C-8359-BB596DDE82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89199-8E06-3443-8461-EAEC5FE5F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B7DF79-E293-47F0-A3BA-723498619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58DF128-4815-4A5F-B2BD-6098D6438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000"/>
            <a:ext cx="10515600" cy="762000"/>
          </a:xfrm>
        </p:spPr>
        <p:txBody>
          <a:bodyPr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778587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CDE8FF-17D3-484F-8112-7E55CF975A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20200" y="1600199"/>
            <a:ext cx="2133600" cy="4576764"/>
          </a:xfrm>
        </p:spPr>
        <p:txBody>
          <a:bodyPr vert="eaVert"/>
          <a:lstStyle>
            <a:lvl1pPr>
              <a:defRPr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28C7D-B426-5B42-8108-7D7BC78809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600199"/>
            <a:ext cx="8229600" cy="457676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FDE0F-3FA1-AC42-9078-9BD795DB7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i="1" dirty="0"/>
              <a:t>Monograph Matters </a:t>
            </a:r>
            <a:r>
              <a:rPr lang="en-US" dirty="0"/>
              <a:t>is the companion website for the </a:t>
            </a:r>
            <a:r>
              <a:rPr lang="en-US" i="1" dirty="0"/>
              <a:t>Monographs of the Society for Research in Child Development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668D1E-47E4-47C7-8148-1BE43934C4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43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46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9491-1B4A-4B4A-9635-277C78F346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3FCDFF-3E84-414D-8203-055BF91C2B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A6443A-79B5-DC4D-8F37-D94D2711D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E97403-B69D-9B48-A0FB-C387FBF43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7F5D64-BBFF-8E41-9C6C-61084FF86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0939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CDC87-4C89-F74E-AAD4-4CDCE38E7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44E08-9282-4748-8BF0-E4833427B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6F2290-54EE-6044-9205-2024D62ED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F72CB-C4C5-FF45-A1FB-DF7DA52D8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43E17-C816-E642-8F71-A46081E5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0981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5848B-BC77-9246-852F-94528CED2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B7DCD-8A5B-1944-9F4F-677961167C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B8BE8-60FC-A440-8448-10CDCD5B1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4C0B22-2533-DE44-BF62-0A21A6E52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7BC44-37AE-674B-92F4-1774622C5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1942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672F7-F9AB-AF4A-8FA5-26F5DE5F8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A77D34-0991-BF47-9976-C08C37A84B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95E973-1201-3E49-A7DB-43D51FCCF8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6D9D08-1F41-4E4B-BD37-59435F160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C6370C-0814-5843-834B-E53588D4B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CEA16C-EBCC-914B-BE48-04437625A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9287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307BC-E5DD-6C4C-9DCE-257DCA063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5D9D75-5E26-4F46-83E1-B68832EE51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3634AF-78A7-8C40-A560-C651DBEDC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8C0F4C-DEFE-7D48-AE9C-24F372BD43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4A9329-8AB5-C444-9B43-14417F1A72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66B010-8564-1347-89A3-4C2253AD8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159880-C0A0-9A4B-A6E4-93FA9B497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A48158-1D46-9A45-90EF-A093A96FC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86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37958-EE4A-1C45-8630-49E448C43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DC3CF3-6182-1E40-9161-DAD10044B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4499CF-457C-504C-9D6D-8F938B29D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B25EDC-08C8-0E4C-B83E-F8B76952A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6113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DC0039-8598-6542-AF36-4B023EA2A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2493F6-A288-2148-B259-ED5CE41D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C65AE5-66CF-9E43-8E85-3C5B958F1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8566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D3986-9BB9-BC4E-B6B8-599CA9E36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7353C-68C2-BE49-A062-35C93314F6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837C8B-D7C5-714A-ACD9-A2C69C52A5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36BDE1-AE65-6B4E-B905-D1F94474C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1D54D3-CFB0-5745-9C4E-DA279BC2C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6991E-6A55-B24C-BA06-2E6D924D7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7426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DE1DF-891D-8A4C-A159-79E041B52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119BEE-2436-6F41-B7C3-E1ACA8F305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6BCDA4-A327-4641-BE9D-87ADEE752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40553A-E440-424A-91AE-3804A0AAC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CF787D-A2A5-D549-84A2-944D01B68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04DE1-772D-2E41-8125-06B993E0F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2759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C3F3E-8C28-DB46-A684-20150C736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757911-B625-4341-BB3B-EA46DBD2A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62E2D-D50B-A847-A46F-5B9C27570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8AEAA1-C329-8A4B-A93D-D7E0FAC7A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46E41C-1890-8544-B9FA-E77735CBB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6075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35AD7A-9733-DE4B-B8F9-A400366C6F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67AE2D-1C37-D74E-B307-6998F0F50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3E8B4-61F9-CF42-8612-2DF185677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9339E-56AB-F54B-8DA8-F7B586B05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C0FF1-388F-0C47-8200-E6EBB2201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28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86D9985-9DFC-45D8-A400-FAA3C24E301B}" type="datetimeFigureOut">
              <a:rPr lang="en-US" altLang="en-US"/>
              <a:pPr>
                <a:defRPr/>
              </a:pPr>
              <a:t>6/13/2023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789A2EA-D932-41DC-884D-FFA47D5CAB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C6FC99-913B-E743-BA57-DADC92D61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000"/>
            <a:ext cx="10515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1C4626-FBE9-9240-8882-B17A956D4B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75649"/>
            <a:ext cx="10515600" cy="38013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36DAF4-3E40-324B-BDF0-46375F7B9F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2400" y="6430962"/>
            <a:ext cx="8686800" cy="3508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i="1" dirty="0"/>
              <a:t>Monograph Matters </a:t>
            </a:r>
            <a:r>
              <a:rPr lang="en-US" dirty="0"/>
              <a:t>is the companion website for </a:t>
            </a:r>
            <a:r>
              <a:rPr lang="en-US" i="1" dirty="0"/>
              <a:t>the Monographs of the Society for Research in Child Development</a:t>
            </a:r>
          </a:p>
        </p:txBody>
      </p:sp>
    </p:spTree>
    <p:extLst>
      <p:ext uri="{BB962C8B-B14F-4D97-AF65-F5344CB8AC3E}">
        <p14:creationId xmlns:p14="http://schemas.microsoft.com/office/powerpoint/2010/main" val="2265840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Futura Std Medium" panose="020B0702020204020203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C110A1-02CD-0D4B-8D50-7E15DE865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4F3188-C237-3142-A2D2-D5275824F5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EB4FE-1DC2-7A4A-9E50-58657A3715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19929-06E2-594D-956E-A76FC72918B5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53612D-2AE9-364B-B9FC-840FADE35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85598-D69A-5F4B-AA25-223C3436BC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DFFEC-7781-7E46-B049-7F1A34566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961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lueprintcdn.com/wp-content/uploads/2023/05/The-Long-Term-Effects-of-Universal-Preschool-in-Boston_Sept-2022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sciencedirect.com/science/article/pii/S0885200618300279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6118125/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ber.org/papers/w20434" TargetMode="External"/><Relationship Id="rId2" Type="http://schemas.openxmlformats.org/officeDocument/2006/relationships/hyperlink" Target="https://www.nber.org/papers/w21766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jstor.org/stable/4129551" TargetMode="External"/><Relationship Id="rId4" Type="http://schemas.openxmlformats.org/officeDocument/2006/relationships/hyperlink" Target="https://www.jstor.org/stable/23723436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.oup.com/academic/product/methods-matter-9780199753864?cc=us&amp;lang=en&amp;" TargetMode="External"/><Relationship Id="rId2" Type="http://schemas.openxmlformats.org/officeDocument/2006/relationships/hyperlink" Target="https://mixtape.scunning.com/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ncbi.nlm.nih.gov/pmc/articles/PMC6545983/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4218C-8DF3-4E96-952B-A4633F9780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52328"/>
            <a:ext cx="9144000" cy="2194561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+mn-lt"/>
              </a:rPr>
              <a:t>Understanding Heterogeneity in the Impact of Public Preschool Programs</a:t>
            </a:r>
            <a:br>
              <a:rPr lang="en-US" dirty="0">
                <a:latin typeface="+mn-lt"/>
              </a:rPr>
            </a:br>
            <a:br>
              <a:rPr lang="en-US" sz="4400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30349D-2C34-426E-8247-ECF1BE44D5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356494"/>
            <a:ext cx="10515600" cy="1905000"/>
          </a:xfrm>
        </p:spPr>
        <p:txBody>
          <a:bodyPr>
            <a:normAutofit fontScale="25000" lnSpcReduction="20000"/>
          </a:bodyPr>
          <a:lstStyle/>
          <a:p>
            <a:r>
              <a:rPr lang="en-US" sz="5600" dirty="0">
                <a:cs typeface="Futura Medium" panose="020B0602020204020303" pitchFamily="34" charset="-79"/>
              </a:rPr>
              <a:t>Tyler W. Watts, Teachers College, Columbia University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Jade M. Jenkins, University of California, Irvine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Kenneth A. Dodge, Duke University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with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Robert C. </a:t>
            </a:r>
            <a:r>
              <a:rPr lang="en-US" sz="5600" dirty="0" err="1">
                <a:cs typeface="Futura Medium" panose="020B0602020204020303" pitchFamily="34" charset="-79"/>
              </a:rPr>
              <a:t>Carr</a:t>
            </a:r>
            <a:r>
              <a:rPr lang="en-US" sz="5600" dirty="0">
                <a:cs typeface="Futura Medium" panose="020B0602020204020303" pitchFamily="34" charset="-79"/>
              </a:rPr>
              <a:t>, University of North Carolina at Chapel Hill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Maria </a:t>
            </a:r>
            <a:r>
              <a:rPr lang="en-US" sz="5600" dirty="0" err="1">
                <a:cs typeface="Futura Medium" panose="020B0602020204020303" pitchFamily="34" charset="-79"/>
              </a:rPr>
              <a:t>Sauval</a:t>
            </a:r>
            <a:r>
              <a:rPr lang="en-US" sz="5600" dirty="0">
                <a:cs typeface="Futura Medium" panose="020B0602020204020303" pitchFamily="34" charset="-79"/>
              </a:rPr>
              <a:t>, University of California, Irvine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Yu Bai, Duke University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Maya </a:t>
            </a:r>
            <a:r>
              <a:rPr lang="en-US" sz="5600" dirty="0" err="1">
                <a:cs typeface="Futura Medium" panose="020B0602020204020303" pitchFamily="34" charset="-79"/>
              </a:rPr>
              <a:t>Escueta</a:t>
            </a:r>
            <a:r>
              <a:rPr lang="en-US" sz="5600" dirty="0">
                <a:cs typeface="Futura Medium" panose="020B0602020204020303" pitchFamily="34" charset="-79"/>
              </a:rPr>
              <a:t>, Duke University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Jennifer </a:t>
            </a:r>
            <a:r>
              <a:rPr lang="en-US" sz="5600" dirty="0" err="1">
                <a:cs typeface="Futura Medium" panose="020B0602020204020303" pitchFamily="34" charset="-79"/>
              </a:rPr>
              <a:t>Duer</a:t>
            </a:r>
            <a:r>
              <a:rPr lang="en-US" sz="5600" dirty="0">
                <a:cs typeface="Futura Medium" panose="020B0602020204020303" pitchFamily="34" charset="-79"/>
              </a:rPr>
              <a:t>, Rutgers University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Helen Ladd, Duke University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Clara </a:t>
            </a:r>
            <a:r>
              <a:rPr lang="en-US" sz="5600" dirty="0" err="1">
                <a:cs typeface="Futura Medium" panose="020B0602020204020303" pitchFamily="34" charset="-79"/>
              </a:rPr>
              <a:t>Muschkin</a:t>
            </a:r>
            <a:r>
              <a:rPr lang="en-US" sz="5600" dirty="0">
                <a:cs typeface="Futura Medium" panose="020B0602020204020303" pitchFamily="34" charset="-79"/>
              </a:rPr>
              <a:t>, Duke University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Ellen </a:t>
            </a:r>
            <a:r>
              <a:rPr lang="en-US" sz="5600" dirty="0" err="1">
                <a:cs typeface="Futura Medium" panose="020B0602020204020303" pitchFamily="34" charset="-79"/>
              </a:rPr>
              <a:t>Peisner</a:t>
            </a:r>
            <a:r>
              <a:rPr lang="en-US" sz="5600" dirty="0">
                <a:cs typeface="Futura Medium" panose="020B0602020204020303" pitchFamily="34" charset="-79"/>
              </a:rPr>
              <a:t>-Feinberg, University of North Carolina at Chapel Hill</a:t>
            </a:r>
          </a:p>
          <a:p>
            <a:r>
              <a:rPr lang="en-US" sz="5600" dirty="0">
                <a:cs typeface="Futura Medium" panose="020B0602020204020303" pitchFamily="34" charset="-79"/>
              </a:rPr>
              <a:t>Elizabeth </a:t>
            </a:r>
            <a:r>
              <a:rPr lang="en-US" sz="5600" dirty="0" err="1">
                <a:cs typeface="Futura Medium" panose="020B0602020204020303" pitchFamily="34" charset="-79"/>
              </a:rPr>
              <a:t>Ananat</a:t>
            </a:r>
            <a:r>
              <a:rPr lang="en-US" sz="5600" dirty="0">
                <a:cs typeface="Futura Medium" panose="020B0602020204020303" pitchFamily="34" charset="-79"/>
              </a:rPr>
              <a:t>, Barnard College, Columbia University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764036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001A0-D51C-C340-BDD0-51D515931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Why do preschool effects fade or persist?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6358B-DC5F-114B-BBD2-47764BBB0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0" dirty="0"/>
              <a:t>Pre-K has reliable short-run effects on academic skills </a:t>
            </a:r>
            <a:r>
              <a:rPr lang="en-US" sz="2400" b="0" dirty="0"/>
              <a:t>(Phillips et al., 2017)</a:t>
            </a:r>
          </a:p>
          <a:p>
            <a:pPr marL="0" indent="0">
              <a:buNone/>
            </a:pPr>
            <a:r>
              <a:rPr lang="en-US" sz="3200" b="0" dirty="0"/>
              <a:t>Longer-term effects are less consistently observed</a:t>
            </a:r>
          </a:p>
          <a:p>
            <a:pPr lvl="1"/>
            <a:r>
              <a:rPr lang="en-US" sz="2800" dirty="0"/>
              <a:t>Long-term positive effects (</a:t>
            </a:r>
            <a:r>
              <a:rPr lang="en-US" sz="2800" dirty="0">
                <a:hlinkClick r:id="rId3"/>
              </a:rPr>
              <a:t>Gray-Lobe et al., 2021</a:t>
            </a:r>
            <a:r>
              <a:rPr lang="en-US" sz="2800" dirty="0"/>
              <a:t>)</a:t>
            </a:r>
          </a:p>
          <a:p>
            <a:pPr lvl="1"/>
            <a:r>
              <a:rPr lang="en-US" sz="2800" dirty="0"/>
              <a:t>Fadeout or adverse effects (e.g., </a:t>
            </a:r>
            <a:r>
              <a:rPr lang="en-US" sz="2800" dirty="0">
                <a:hlinkClick r:id="rId4"/>
              </a:rPr>
              <a:t>Lipsey et al., 2018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3200" b="0" dirty="0"/>
              <a:t>Explanations for longer-term effects depend on heterogeneity</a:t>
            </a:r>
          </a:p>
          <a:p>
            <a:pPr lvl="1"/>
            <a:r>
              <a:rPr lang="en-US" sz="2800" dirty="0"/>
              <a:t>Skills targeted</a:t>
            </a:r>
          </a:p>
          <a:p>
            <a:pPr lvl="1"/>
            <a:r>
              <a:rPr lang="en-US" sz="2800" dirty="0"/>
              <a:t>Program quality</a:t>
            </a:r>
          </a:p>
          <a:p>
            <a:pPr lvl="1"/>
            <a:r>
              <a:rPr lang="en-US" sz="2800" dirty="0"/>
              <a:t>Variation in environments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725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28501-446A-80B2-DEB9-5A84E4D73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Theory of persistence and fadeout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406A1-9236-8EBD-A308-CB78546975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In this work, we consider three theories describing how pre-k interventions might interact with other environments:</a:t>
            </a:r>
          </a:p>
          <a:p>
            <a:pPr marL="514350" indent="-514350">
              <a:buFont typeface="+mj-lt"/>
              <a:buAutoNum type="arabicPeriod"/>
            </a:pPr>
            <a:r>
              <a:rPr lang="en-US" b="0" dirty="0"/>
              <a:t>Dynamic Complementarity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0" dirty="0"/>
              <a:t>Compensatory Effects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0" dirty="0"/>
              <a:t>Additive Effects</a:t>
            </a:r>
          </a:p>
        </p:txBody>
      </p:sp>
    </p:spTree>
    <p:extLst>
      <p:ext uri="{BB962C8B-B14F-4D97-AF65-F5344CB8AC3E}">
        <p14:creationId xmlns:p14="http://schemas.microsoft.com/office/powerpoint/2010/main" val="94024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D5BA6B4-E4EE-B649-A746-A292F790327F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Dynamic Complementarity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32773E5-A6C9-FC4B-BC59-6AB3ABFDE281}"/>
              </a:ext>
            </a:extLst>
          </p:cNvPr>
          <p:cNvCxnSpPr/>
          <p:nvPr/>
        </p:nvCxnSpPr>
        <p:spPr>
          <a:xfrm>
            <a:off x="1015591" y="1533578"/>
            <a:ext cx="0" cy="474736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32096E-CB22-0046-AAF2-ECA802CBBD8A}"/>
              </a:ext>
            </a:extLst>
          </p:cNvPr>
          <p:cNvCxnSpPr>
            <a:cxnSpLocks/>
          </p:cNvCxnSpPr>
          <p:nvPr/>
        </p:nvCxnSpPr>
        <p:spPr>
          <a:xfrm flipH="1">
            <a:off x="1015591" y="5016920"/>
            <a:ext cx="88904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BD0456C-0981-D944-8088-928958397255}"/>
              </a:ext>
            </a:extLst>
          </p:cNvPr>
          <p:cNvCxnSpPr>
            <a:cxnSpLocks/>
          </p:cNvCxnSpPr>
          <p:nvPr/>
        </p:nvCxnSpPr>
        <p:spPr>
          <a:xfrm flipH="1">
            <a:off x="1364266" y="1841080"/>
            <a:ext cx="7411231" cy="210871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6AA1F09-D5BD-194A-B05F-47302A9235D5}"/>
              </a:ext>
            </a:extLst>
          </p:cNvPr>
          <p:cNvCxnSpPr>
            <a:cxnSpLocks/>
          </p:cNvCxnSpPr>
          <p:nvPr/>
        </p:nvCxnSpPr>
        <p:spPr>
          <a:xfrm flipH="1">
            <a:off x="1443998" y="3752898"/>
            <a:ext cx="7331499" cy="932656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FB14AA1-B434-DC4C-B61F-69A2A51B2F63}"/>
              </a:ext>
            </a:extLst>
          </p:cNvPr>
          <p:cNvSpPr txBox="1"/>
          <p:nvPr/>
        </p:nvSpPr>
        <p:spPr>
          <a:xfrm>
            <a:off x="8910918" y="1668674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Pre-K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4C559C-4BF9-5442-A686-190F050EEECD}"/>
              </a:ext>
            </a:extLst>
          </p:cNvPr>
          <p:cNvSpPr txBox="1"/>
          <p:nvPr/>
        </p:nvSpPr>
        <p:spPr>
          <a:xfrm>
            <a:off x="8910918" y="3491288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No Pre-K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9CDCC7-D13D-7648-97BE-4CD94B71951F}"/>
              </a:ext>
            </a:extLst>
          </p:cNvPr>
          <p:cNvSpPr txBox="1"/>
          <p:nvPr/>
        </p:nvSpPr>
        <p:spPr>
          <a:xfrm>
            <a:off x="3501838" y="5229460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Elementary school quality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45D8FB-32F1-3243-A097-2638AAB80633}"/>
              </a:ext>
            </a:extLst>
          </p:cNvPr>
          <p:cNvSpPr txBox="1"/>
          <p:nvPr/>
        </p:nvSpPr>
        <p:spPr>
          <a:xfrm rot="16200000">
            <a:off x="-1859742" y="3637103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Long-run achievement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C12BEE-2883-AFE9-FD98-CC166EA970F9}"/>
              </a:ext>
            </a:extLst>
          </p:cNvPr>
          <p:cNvSpPr txBox="1"/>
          <p:nvPr/>
        </p:nvSpPr>
        <p:spPr>
          <a:xfrm>
            <a:off x="9628645" y="4642009"/>
            <a:ext cx="2554013" cy="221599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Statistics: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anose="020B0600070205080204" pitchFamily="34" charset="-128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Positive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 interaction between Pre-K 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tx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) and subsequent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positive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 environment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2696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31DB3F0-F1AD-8440-BC33-00026148FE9C}"/>
              </a:ext>
            </a:extLst>
          </p:cNvPr>
          <p:cNvCxnSpPr/>
          <p:nvPr/>
        </p:nvCxnSpPr>
        <p:spPr>
          <a:xfrm>
            <a:off x="1015591" y="1533578"/>
            <a:ext cx="0" cy="474736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358DCD-EBE0-A640-AE64-49C7A684CE37}"/>
              </a:ext>
            </a:extLst>
          </p:cNvPr>
          <p:cNvCxnSpPr>
            <a:cxnSpLocks/>
          </p:cNvCxnSpPr>
          <p:nvPr/>
        </p:nvCxnSpPr>
        <p:spPr>
          <a:xfrm flipH="1">
            <a:off x="1015591" y="5016920"/>
            <a:ext cx="88904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3A8CE5C-F85C-A048-9AAF-0B652F97F34F}"/>
              </a:ext>
            </a:extLst>
          </p:cNvPr>
          <p:cNvCxnSpPr>
            <a:cxnSpLocks/>
          </p:cNvCxnSpPr>
          <p:nvPr/>
        </p:nvCxnSpPr>
        <p:spPr>
          <a:xfrm flipH="1">
            <a:off x="1364266" y="2593139"/>
            <a:ext cx="7320292" cy="835861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FDB35DE-B7EA-5C40-89D4-60555B32C6AE}"/>
              </a:ext>
            </a:extLst>
          </p:cNvPr>
          <p:cNvCxnSpPr>
            <a:cxnSpLocks/>
          </p:cNvCxnSpPr>
          <p:nvPr/>
        </p:nvCxnSpPr>
        <p:spPr>
          <a:xfrm flipH="1">
            <a:off x="1443999" y="2693100"/>
            <a:ext cx="7240559" cy="199245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6EFBEC9-D866-784F-A72C-BD5A7E00E1AF}"/>
              </a:ext>
            </a:extLst>
          </p:cNvPr>
          <p:cNvSpPr txBox="1"/>
          <p:nvPr/>
        </p:nvSpPr>
        <p:spPr>
          <a:xfrm>
            <a:off x="8733527" y="2152429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Pre-K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5C34E5-B81B-8D41-B450-C20AE76B6750}"/>
              </a:ext>
            </a:extLst>
          </p:cNvPr>
          <p:cNvSpPr txBox="1"/>
          <p:nvPr/>
        </p:nvSpPr>
        <p:spPr>
          <a:xfrm>
            <a:off x="8764291" y="2706036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No Pre-K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3DDD9FC-1A1D-0C45-B7E2-9A35105C05C8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Compensatory Effects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BB3182-CFF5-C040-A36D-3D31FE6450B6}"/>
              </a:ext>
            </a:extLst>
          </p:cNvPr>
          <p:cNvSpPr txBox="1"/>
          <p:nvPr/>
        </p:nvSpPr>
        <p:spPr>
          <a:xfrm rot="16200000">
            <a:off x="-1859742" y="3637103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Long-run achievement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77CF54-8B8D-1B4C-A953-6734DBA4C9CF}"/>
              </a:ext>
            </a:extLst>
          </p:cNvPr>
          <p:cNvSpPr txBox="1"/>
          <p:nvPr/>
        </p:nvSpPr>
        <p:spPr>
          <a:xfrm>
            <a:off x="3501838" y="5229460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Elementary school quality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6E8809-982A-C7EF-C102-8D8FFE6A931C}"/>
              </a:ext>
            </a:extLst>
          </p:cNvPr>
          <p:cNvSpPr txBox="1"/>
          <p:nvPr/>
        </p:nvSpPr>
        <p:spPr>
          <a:xfrm>
            <a:off x="9612519" y="4642009"/>
            <a:ext cx="2579481" cy="221599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Statistics: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anose="020B0600070205080204" pitchFamily="34" charset="-128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Negative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 interaction between Pre-K 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tx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) and subsequent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positive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 environment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612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31DB3F0-F1AD-8440-BC33-00026148FE9C}"/>
              </a:ext>
            </a:extLst>
          </p:cNvPr>
          <p:cNvCxnSpPr/>
          <p:nvPr/>
        </p:nvCxnSpPr>
        <p:spPr>
          <a:xfrm>
            <a:off x="1015591" y="1533578"/>
            <a:ext cx="0" cy="474736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358DCD-EBE0-A640-AE64-49C7A684CE37}"/>
              </a:ext>
            </a:extLst>
          </p:cNvPr>
          <p:cNvCxnSpPr>
            <a:cxnSpLocks/>
          </p:cNvCxnSpPr>
          <p:nvPr/>
        </p:nvCxnSpPr>
        <p:spPr>
          <a:xfrm flipH="1">
            <a:off x="1015591" y="5016920"/>
            <a:ext cx="88904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3A8CE5C-F85C-A048-9AAF-0B652F97F34F}"/>
              </a:ext>
            </a:extLst>
          </p:cNvPr>
          <p:cNvCxnSpPr>
            <a:cxnSpLocks/>
          </p:cNvCxnSpPr>
          <p:nvPr/>
        </p:nvCxnSpPr>
        <p:spPr>
          <a:xfrm flipH="1">
            <a:off x="1364266" y="2117035"/>
            <a:ext cx="7183386" cy="1311965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FDB35DE-B7EA-5C40-89D4-60555B32C6AE}"/>
              </a:ext>
            </a:extLst>
          </p:cNvPr>
          <p:cNvCxnSpPr>
            <a:cxnSpLocks/>
          </p:cNvCxnSpPr>
          <p:nvPr/>
        </p:nvCxnSpPr>
        <p:spPr>
          <a:xfrm flipH="1">
            <a:off x="1344704" y="3311738"/>
            <a:ext cx="7183385" cy="1332876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6EFBEC9-D866-784F-A72C-BD5A7E00E1AF}"/>
              </a:ext>
            </a:extLst>
          </p:cNvPr>
          <p:cNvSpPr txBox="1"/>
          <p:nvPr/>
        </p:nvSpPr>
        <p:spPr>
          <a:xfrm>
            <a:off x="8627386" y="1866804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Pre-K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5C34E5-B81B-8D41-B450-C20AE76B6750}"/>
              </a:ext>
            </a:extLst>
          </p:cNvPr>
          <p:cNvSpPr txBox="1"/>
          <p:nvPr/>
        </p:nvSpPr>
        <p:spPr>
          <a:xfrm>
            <a:off x="8627386" y="3050128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No Pre-K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3DDD9FC-1A1D-0C45-B7E2-9A35105C05C8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Additive Effects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BB3182-CFF5-C040-A36D-3D31FE6450B6}"/>
              </a:ext>
            </a:extLst>
          </p:cNvPr>
          <p:cNvSpPr txBox="1"/>
          <p:nvPr/>
        </p:nvSpPr>
        <p:spPr>
          <a:xfrm rot="16200000">
            <a:off x="-1859742" y="3637103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Long-run achievement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77CF54-8B8D-1B4C-A953-6734DBA4C9CF}"/>
              </a:ext>
            </a:extLst>
          </p:cNvPr>
          <p:cNvSpPr txBox="1"/>
          <p:nvPr/>
        </p:nvSpPr>
        <p:spPr>
          <a:xfrm>
            <a:off x="3501838" y="5229460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Elementary school quality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28D6BF-A21F-350B-74D1-2A17F975A1A2}"/>
              </a:ext>
            </a:extLst>
          </p:cNvPr>
          <p:cNvSpPr txBox="1"/>
          <p:nvPr/>
        </p:nvSpPr>
        <p:spPr>
          <a:xfrm>
            <a:off x="9612519" y="4642009"/>
            <a:ext cx="2579481" cy="2215991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Statistics: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anose="020B0600070205080204" pitchFamily="34" charset="-128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Null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+mn-cs"/>
              </a:rPr>
              <a:t>interaction between pre-k and subsequent environment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1349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D2329-52FE-E345-A47C-DF07EC966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Sustaining Environments Hypothesis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625687-1C55-7848-8C28-70068F13C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94547"/>
            <a:ext cx="10515600" cy="380131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0" dirty="0"/>
              <a:t>Highly related to dynamic complementarity</a:t>
            </a:r>
          </a:p>
          <a:p>
            <a:pPr marL="0" indent="0">
              <a:buNone/>
            </a:pPr>
            <a:endParaRPr lang="en-US" b="0" dirty="0"/>
          </a:p>
          <a:p>
            <a:pPr marL="0" indent="0">
              <a:buNone/>
            </a:pPr>
            <a:r>
              <a:rPr lang="en-US" b="0" dirty="0"/>
              <a:t>Expectation that ECE effects will only persist given exposure to </a:t>
            </a:r>
            <a:r>
              <a:rPr lang="en-US" b="0" u="sng" dirty="0"/>
              <a:t>positive</a:t>
            </a:r>
            <a:r>
              <a:rPr lang="en-US" b="0" dirty="0"/>
              <a:t> educational environments after preschool</a:t>
            </a:r>
          </a:p>
          <a:p>
            <a:pPr marL="0" indent="0">
              <a:buNone/>
            </a:pPr>
            <a:endParaRPr lang="en-US" b="0" dirty="0"/>
          </a:p>
          <a:p>
            <a:pPr marL="0" indent="0">
              <a:buNone/>
            </a:pPr>
            <a:r>
              <a:rPr lang="en-US" b="0" dirty="0"/>
              <a:t>Popular theory in ECE literature right now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Empirical evidence is limited (</a:t>
            </a:r>
            <a:r>
              <a:rPr lang="en-US" b="0" dirty="0">
                <a:hlinkClick r:id="rId2"/>
              </a:rPr>
              <a:t>Bailey et al., 2020</a:t>
            </a:r>
            <a:r>
              <a:rPr lang="en-US" b="0" dirty="0"/>
              <a:t>)</a:t>
            </a:r>
          </a:p>
          <a:p>
            <a:endParaRPr lang="en-US" b="0" dirty="0"/>
          </a:p>
          <a:p>
            <a:pPr marL="0" indent="0">
              <a:buNone/>
            </a:pPr>
            <a:r>
              <a:rPr lang="en-US" b="0" dirty="0"/>
              <a:t>Most likely to be observed in instances where skill building is hierarchical and dependent on sequenced content in instruction</a:t>
            </a:r>
          </a:p>
        </p:txBody>
      </p:sp>
    </p:spTree>
    <p:extLst>
      <p:ext uri="{BB962C8B-B14F-4D97-AF65-F5344CB8AC3E}">
        <p14:creationId xmlns:p14="http://schemas.microsoft.com/office/powerpoint/2010/main" val="1630961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D2329-52FE-E345-A47C-DF07EC966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Theoretical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625687-1C55-7848-8C28-70068F13C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78242"/>
            <a:ext cx="10515600" cy="3801314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/>
              <a:t>Less clear if we should expect dynamic complementarity when:</a:t>
            </a:r>
          </a:p>
          <a:p>
            <a:pPr lvl="1"/>
            <a:r>
              <a:rPr lang="en-US" sz="2800" dirty="0"/>
              <a:t>environments are operationalized more generally (e.g., classroom quality; general environmental (dis)advantage)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dirty="0"/>
              <a:t>pre-k effects are conferred through channels not dependent on academic skill building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/>
              <a:t>Sustaining environments hypothesis seems hard to square with accumulated evidence that pre-k may be most effective for kids from disadvantaged backgrounds</a:t>
            </a:r>
          </a:p>
        </p:txBody>
      </p:sp>
    </p:spTree>
    <p:extLst>
      <p:ext uri="{BB962C8B-B14F-4D97-AF65-F5344CB8AC3E}">
        <p14:creationId xmlns:p14="http://schemas.microsoft.com/office/powerpoint/2010/main" val="2083209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31DB3F0-F1AD-8440-BC33-00026148FE9C}"/>
              </a:ext>
            </a:extLst>
          </p:cNvPr>
          <p:cNvCxnSpPr/>
          <p:nvPr/>
        </p:nvCxnSpPr>
        <p:spPr>
          <a:xfrm>
            <a:off x="1015591" y="1533578"/>
            <a:ext cx="0" cy="474736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358DCD-EBE0-A640-AE64-49C7A684CE37}"/>
              </a:ext>
            </a:extLst>
          </p:cNvPr>
          <p:cNvCxnSpPr>
            <a:cxnSpLocks/>
          </p:cNvCxnSpPr>
          <p:nvPr/>
        </p:nvCxnSpPr>
        <p:spPr>
          <a:xfrm flipH="1">
            <a:off x="1015591" y="5016920"/>
            <a:ext cx="88904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3A8CE5C-F85C-A048-9AAF-0B652F97F34F}"/>
              </a:ext>
            </a:extLst>
          </p:cNvPr>
          <p:cNvCxnSpPr>
            <a:cxnSpLocks/>
          </p:cNvCxnSpPr>
          <p:nvPr/>
        </p:nvCxnSpPr>
        <p:spPr>
          <a:xfrm flipH="1" flipV="1">
            <a:off x="1364266" y="3020432"/>
            <a:ext cx="7020586" cy="40856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FDB35DE-B7EA-5C40-89D4-60555B32C6AE}"/>
              </a:ext>
            </a:extLst>
          </p:cNvPr>
          <p:cNvCxnSpPr>
            <a:cxnSpLocks/>
          </p:cNvCxnSpPr>
          <p:nvPr/>
        </p:nvCxnSpPr>
        <p:spPr>
          <a:xfrm flipH="1" flipV="1">
            <a:off x="1364267" y="3053642"/>
            <a:ext cx="7020585" cy="1267065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6EFBEC9-D866-784F-A72C-BD5A7E00E1AF}"/>
              </a:ext>
            </a:extLst>
          </p:cNvPr>
          <p:cNvSpPr txBox="1"/>
          <p:nvPr/>
        </p:nvSpPr>
        <p:spPr>
          <a:xfrm>
            <a:off x="8490938" y="3109814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Pre-K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5C34E5-B81B-8D41-B450-C20AE76B6750}"/>
              </a:ext>
            </a:extLst>
          </p:cNvPr>
          <p:cNvSpPr txBox="1"/>
          <p:nvPr/>
        </p:nvSpPr>
        <p:spPr>
          <a:xfrm>
            <a:off x="8490938" y="4088567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No Pre-K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351ADF4-CDB3-F84E-A498-B27E8D3CA7DF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Compensatory (Buffering) Effects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E91682-9151-D64F-9251-6708B939E50E}"/>
              </a:ext>
            </a:extLst>
          </p:cNvPr>
          <p:cNvSpPr txBox="1"/>
          <p:nvPr/>
        </p:nvSpPr>
        <p:spPr>
          <a:xfrm>
            <a:off x="2987043" y="5229460"/>
            <a:ext cx="5994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Exposure to poverty in early childhood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D85F39-7B29-FD4C-BB62-FAC58160FB3F}"/>
              </a:ext>
            </a:extLst>
          </p:cNvPr>
          <p:cNvSpPr txBox="1"/>
          <p:nvPr/>
        </p:nvSpPr>
        <p:spPr>
          <a:xfrm rot="16200000">
            <a:off x="-1859742" y="3637103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Long-run achievement</a:t>
            </a:r>
          </a:p>
        </p:txBody>
      </p:sp>
    </p:spTree>
    <p:extLst>
      <p:ext uri="{BB962C8B-B14F-4D97-AF65-F5344CB8AC3E}">
        <p14:creationId xmlns:p14="http://schemas.microsoft.com/office/powerpoint/2010/main" val="3555037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31DB3F0-F1AD-8440-BC33-00026148FE9C}"/>
              </a:ext>
            </a:extLst>
          </p:cNvPr>
          <p:cNvCxnSpPr/>
          <p:nvPr/>
        </p:nvCxnSpPr>
        <p:spPr>
          <a:xfrm>
            <a:off x="1015591" y="1533578"/>
            <a:ext cx="0" cy="474736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358DCD-EBE0-A640-AE64-49C7A684CE37}"/>
              </a:ext>
            </a:extLst>
          </p:cNvPr>
          <p:cNvCxnSpPr>
            <a:cxnSpLocks/>
          </p:cNvCxnSpPr>
          <p:nvPr/>
        </p:nvCxnSpPr>
        <p:spPr>
          <a:xfrm flipH="1">
            <a:off x="1015591" y="5016920"/>
            <a:ext cx="88904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3A8CE5C-F85C-A048-9AAF-0B652F97F34F}"/>
              </a:ext>
            </a:extLst>
          </p:cNvPr>
          <p:cNvCxnSpPr>
            <a:cxnSpLocks/>
          </p:cNvCxnSpPr>
          <p:nvPr/>
        </p:nvCxnSpPr>
        <p:spPr>
          <a:xfrm flipH="1">
            <a:off x="1364266" y="2593139"/>
            <a:ext cx="7320292" cy="835861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FDB35DE-B7EA-5C40-89D4-60555B32C6AE}"/>
              </a:ext>
            </a:extLst>
          </p:cNvPr>
          <p:cNvCxnSpPr>
            <a:cxnSpLocks/>
          </p:cNvCxnSpPr>
          <p:nvPr/>
        </p:nvCxnSpPr>
        <p:spPr>
          <a:xfrm flipH="1">
            <a:off x="1443999" y="2693100"/>
            <a:ext cx="7240559" cy="1992454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6EFBEC9-D866-784F-A72C-BD5A7E00E1AF}"/>
              </a:ext>
            </a:extLst>
          </p:cNvPr>
          <p:cNvSpPr txBox="1"/>
          <p:nvPr/>
        </p:nvSpPr>
        <p:spPr>
          <a:xfrm>
            <a:off x="8733527" y="2152429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Pre-K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5C34E5-B81B-8D41-B450-C20AE76B6750}"/>
              </a:ext>
            </a:extLst>
          </p:cNvPr>
          <p:cNvSpPr txBox="1"/>
          <p:nvPr/>
        </p:nvSpPr>
        <p:spPr>
          <a:xfrm>
            <a:off x="8764291" y="2706036"/>
            <a:ext cx="244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No Pre-K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3DDD9FC-1A1D-0C45-B7E2-9A35105C05C8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Compensatory (Buffering) Effects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BB3182-CFF5-C040-A36D-3D31FE6450B6}"/>
              </a:ext>
            </a:extLst>
          </p:cNvPr>
          <p:cNvSpPr txBox="1"/>
          <p:nvPr/>
        </p:nvSpPr>
        <p:spPr>
          <a:xfrm rot="16200000">
            <a:off x="-1859742" y="3637103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Long-run achievement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77CF54-8B8D-1B4C-A953-6734DBA4C9CF}"/>
              </a:ext>
            </a:extLst>
          </p:cNvPr>
          <p:cNvSpPr txBox="1"/>
          <p:nvPr/>
        </p:nvSpPr>
        <p:spPr>
          <a:xfrm>
            <a:off x="3501838" y="5229460"/>
            <a:ext cx="51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Family income in early childhood</a:t>
            </a:r>
          </a:p>
        </p:txBody>
      </p:sp>
    </p:spTree>
    <p:extLst>
      <p:ext uri="{BB962C8B-B14F-4D97-AF65-F5344CB8AC3E}">
        <p14:creationId xmlns:p14="http://schemas.microsoft.com/office/powerpoint/2010/main" val="1721138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F4E51-AC3C-004A-90A1-37B1A35AF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Evidence for buffering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71DBF-7176-724F-A7EB-3CDA4F7EEE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Demonstration programs (</a:t>
            </a:r>
            <a:r>
              <a:rPr lang="en-US" b="0" dirty="0" err="1">
                <a:hlinkClick r:id="rId2"/>
              </a:rPr>
              <a:t>Elango</a:t>
            </a:r>
            <a:r>
              <a:rPr lang="en-US" b="0" dirty="0">
                <a:hlinkClick r:id="rId2"/>
              </a:rPr>
              <a:t> et al., 2016</a:t>
            </a:r>
            <a:r>
              <a:rPr lang="en-US" b="0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Head Start (e.g., </a:t>
            </a:r>
            <a:r>
              <a:rPr lang="en-US" b="0" dirty="0" err="1">
                <a:hlinkClick r:id="rId3"/>
              </a:rPr>
              <a:t>Bitler</a:t>
            </a:r>
            <a:r>
              <a:rPr lang="en-US" b="0" dirty="0">
                <a:hlinkClick r:id="rId3"/>
              </a:rPr>
              <a:t> et al., 2014</a:t>
            </a:r>
            <a:r>
              <a:rPr lang="en-US" b="0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Scaled-up public pre-k programs (</a:t>
            </a:r>
            <a:r>
              <a:rPr lang="en-US" b="0" dirty="0">
                <a:hlinkClick r:id="rId4"/>
              </a:rPr>
              <a:t>Cascio &amp; Schanzenbach, 2013</a:t>
            </a:r>
            <a:r>
              <a:rPr lang="en-US" b="0" dirty="0"/>
              <a:t>; </a:t>
            </a:r>
            <a:r>
              <a:rPr lang="en-US" b="0" dirty="0">
                <a:hlinkClick r:id="rId5"/>
              </a:rPr>
              <a:t>Gormey &amp; Gayer, 2005</a:t>
            </a:r>
            <a:r>
              <a:rPr lang="en-US" b="0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No reason to think that these forms of disadvantage end after the pre-k year</a:t>
            </a:r>
            <a:endParaRPr kumimoji="0" lang="en-US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Key question in our work</a:t>
            </a:r>
            <a:r>
              <a:rPr lang="en-US" b="0" dirty="0">
                <a:solidFill>
                  <a:prstClr val="black"/>
                </a:solidFill>
              </a:rPr>
              <a:t>: 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Why do we expect interactions with subsequent environments to provide evidence for complementarity when interactions with previous environments reliably show buffering (or substitution)?</a:t>
            </a:r>
          </a:p>
          <a:p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331172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368E4-47F5-8148-94B3-98FBE7B98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Scope of SRCD Monograph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E9AD7-FFF9-9246-B507-F678250CD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/>
              <a:t>Revisit NC Pre-K Funding Main Effects</a:t>
            </a:r>
          </a:p>
          <a:p>
            <a:pPr lvl="1"/>
            <a:r>
              <a:rPr lang="en-US" sz="2800" dirty="0"/>
              <a:t>Focus on specific subgroups</a:t>
            </a:r>
          </a:p>
          <a:p>
            <a:pPr lvl="1"/>
            <a:r>
              <a:rPr lang="en-US" sz="2800" dirty="0"/>
              <a:t>Add to modeling approach with Instrumental Variables Analysis</a:t>
            </a:r>
          </a:p>
          <a:p>
            <a:pPr lvl="2"/>
            <a:r>
              <a:rPr lang="en-US" sz="2400" dirty="0"/>
              <a:t>Use county-level NC Pre-K funding to instrument for NC Pre-K enrollment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/>
              <a:t>Heterogeneity by key environmental characteristics</a:t>
            </a:r>
          </a:p>
          <a:p>
            <a:pPr lvl="1"/>
            <a:r>
              <a:rPr lang="en-US" sz="2800" dirty="0"/>
              <a:t>Access to alternative forms of ECE </a:t>
            </a:r>
            <a:r>
              <a:rPr lang="en-US" sz="1800" dirty="0"/>
              <a:t>(Kline &amp; Walters, 2016)</a:t>
            </a:r>
          </a:p>
          <a:p>
            <a:pPr lvl="1"/>
            <a:r>
              <a:rPr lang="en-US" sz="2800" dirty="0"/>
              <a:t>Subsequent school environments </a:t>
            </a:r>
            <a:r>
              <a:rPr lang="en-US" sz="1800" dirty="0"/>
              <a:t>(Bailey, Jenkins, Alvarez-Vargas, 2020)</a:t>
            </a:r>
          </a:p>
          <a:p>
            <a:pPr lvl="1"/>
            <a:r>
              <a:rPr lang="en-US" sz="2800" dirty="0"/>
              <a:t>Economic conditions </a:t>
            </a:r>
            <a:r>
              <a:rPr lang="en-US" sz="1800" dirty="0"/>
              <a:t>(</a:t>
            </a:r>
            <a:r>
              <a:rPr lang="en-US" sz="1800" dirty="0" err="1"/>
              <a:t>Ananat</a:t>
            </a:r>
            <a:r>
              <a:rPr lang="en-US" sz="1800" dirty="0"/>
              <a:t>, </a:t>
            </a:r>
            <a:r>
              <a:rPr lang="en-US" sz="1800" dirty="0" err="1"/>
              <a:t>Gassman</a:t>
            </a:r>
            <a:r>
              <a:rPr lang="en-US" sz="1800" dirty="0"/>
              <a:t>-Pines, Gibson-Davis, 2011)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72842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2ABA7-7D2F-0548-9B30-54AEC2911D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1"/>
            <a:ext cx="7772400" cy="837859"/>
          </a:xfrm>
        </p:spPr>
        <p:txBody>
          <a:bodyPr/>
          <a:lstStyle/>
          <a:p>
            <a:r>
              <a:rPr lang="en-US" sz="3200" dirty="0">
                <a:solidFill>
                  <a:schemeClr val="bg1"/>
                </a:solidFill>
              </a:rPr>
              <a:t>Participants</a:t>
            </a:r>
            <a:endParaRPr lang="en-US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4136B2-2BCC-D548-90FC-08B31A3359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8500" y="787060"/>
            <a:ext cx="11252200" cy="2134280"/>
          </a:xfrm>
        </p:spPr>
        <p:txBody>
          <a:bodyPr/>
          <a:lstStyle/>
          <a:p>
            <a:pPr algn="just"/>
            <a:r>
              <a:rPr lang="en-US" sz="2200" dirty="0">
                <a:solidFill>
                  <a:schemeClr val="bg1"/>
                </a:solidFill>
              </a:rPr>
              <a:t>Selected from all NC births between 10-17-87 and 8-31-05: 	</a:t>
            </a:r>
            <a:r>
              <a:rPr lang="en-US" sz="2200" b="1" dirty="0">
                <a:solidFill>
                  <a:schemeClr val="bg1"/>
                </a:solidFill>
              </a:rPr>
              <a:t>1,918,794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</a:p>
          <a:p>
            <a:pPr algn="just"/>
            <a:r>
              <a:rPr lang="en-US" sz="2200" dirty="0">
                <a:solidFill>
                  <a:schemeClr val="bg1"/>
                </a:solidFill>
              </a:rPr>
              <a:t>	</a:t>
            </a:r>
            <a:r>
              <a:rPr lang="en-US" sz="2200" dirty="0">
                <a:solidFill>
                  <a:schemeClr val="bg1"/>
                </a:solidFill>
                <a:sym typeface="Wingdings" pitchFamily="2" charset="2"/>
              </a:rPr>
              <a:t> </a:t>
            </a:r>
            <a:r>
              <a:rPr lang="en-US" sz="2200" dirty="0">
                <a:solidFill>
                  <a:schemeClr val="bg1"/>
                </a:solidFill>
              </a:rPr>
              <a:t>74.3% matched to public school attendance at any time:  		</a:t>
            </a:r>
            <a:r>
              <a:rPr lang="en-US" sz="2200" b="1" dirty="0">
                <a:solidFill>
                  <a:schemeClr val="bg1"/>
                </a:solidFill>
              </a:rPr>
              <a:t>1,425,408</a:t>
            </a:r>
            <a:r>
              <a:rPr lang="en-US" sz="2200" dirty="0">
                <a:solidFill>
                  <a:schemeClr val="bg1"/>
                </a:solidFill>
              </a:rPr>
              <a:t>  </a:t>
            </a:r>
          </a:p>
          <a:p>
            <a:pPr algn="just"/>
            <a:r>
              <a:rPr lang="en-US" sz="2200" dirty="0">
                <a:solidFill>
                  <a:schemeClr val="bg1"/>
                </a:solidFill>
              </a:rPr>
              <a:t>  		 	- loss from migration, private school attendance, or matching errors</a:t>
            </a:r>
          </a:p>
          <a:p>
            <a:pPr algn="l"/>
            <a:r>
              <a:rPr lang="en-US" sz="2200" i="1" dirty="0">
                <a:solidFill>
                  <a:schemeClr val="bg1"/>
                </a:solidFill>
              </a:rPr>
              <a:t>		</a:t>
            </a:r>
            <a:r>
              <a:rPr lang="en-US" sz="2200" i="1" dirty="0">
                <a:solidFill>
                  <a:schemeClr val="bg1"/>
                </a:solidFill>
                <a:sym typeface="Wingdings" pitchFamily="2" charset="2"/>
              </a:rPr>
              <a:t> </a:t>
            </a:r>
            <a:r>
              <a:rPr lang="en-US" sz="2200" i="1" dirty="0">
                <a:solidFill>
                  <a:schemeClr val="bg1"/>
                </a:solidFill>
              </a:rPr>
              <a:t>Final analytic sample (complete case; non-charter)			</a:t>
            </a:r>
            <a:r>
              <a:rPr lang="en-US" sz="2200" b="1" i="1" dirty="0">
                <a:solidFill>
                  <a:srgbClr val="FF0000"/>
                </a:solidFill>
              </a:rPr>
              <a:t>1,207,576</a:t>
            </a:r>
          </a:p>
          <a:p>
            <a:pPr algn="l"/>
            <a:r>
              <a:rPr lang="en-US" sz="2200" dirty="0">
                <a:solidFill>
                  <a:schemeClr val="bg1"/>
                </a:solidFill>
              </a:rPr>
              <a:t>				-Matched group more likely to have single mom, BIPOC mom </a:t>
            </a:r>
          </a:p>
          <a:p>
            <a:pPr algn="l"/>
            <a:r>
              <a:rPr lang="en-US" sz="2200" b="1" i="1" dirty="0">
                <a:solidFill>
                  <a:schemeClr val="bg1"/>
                </a:solidFill>
              </a:rPr>
              <a:t>				</a:t>
            </a:r>
            <a:r>
              <a:rPr lang="en-US" sz="2200" i="1" dirty="0">
                <a:solidFill>
                  <a:schemeClr val="bg1"/>
                </a:solidFill>
              </a:rPr>
              <a:t>-Match rates were not systematically related to county funding allocations.</a:t>
            </a:r>
          </a:p>
          <a:p>
            <a:pPr algn="l"/>
            <a:endParaRPr lang="en-US" sz="2200" b="1" i="1" dirty="0">
              <a:solidFill>
                <a:schemeClr val="bg1"/>
              </a:solidFill>
            </a:endParaRPr>
          </a:p>
          <a:p>
            <a:pPr algn="l"/>
            <a:r>
              <a:rPr lang="en-US" sz="2200" dirty="0">
                <a:solidFill>
                  <a:schemeClr val="bg1"/>
                </a:solidFill>
              </a:rPr>
              <a:t>						</a:t>
            </a:r>
          </a:p>
          <a:p>
            <a:pPr algn="l"/>
            <a:r>
              <a:rPr lang="en-US" sz="2200" dirty="0">
                <a:solidFill>
                  <a:schemeClr val="bg1"/>
                </a:solidFill>
              </a:rPr>
              <a:t> </a:t>
            </a:r>
          </a:p>
          <a:p>
            <a:pPr algn="l"/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B7BF691-F5F4-A94F-8C8F-9B1F73D0F08C}"/>
              </a:ext>
            </a:extLst>
          </p:cNvPr>
          <p:cNvSpPr/>
          <p:nvPr/>
        </p:nvSpPr>
        <p:spPr>
          <a:xfrm>
            <a:off x="2209800" y="3390900"/>
            <a:ext cx="67945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	Sample Characteristics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White 									58% 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Black 									30% 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Latinx 									   7% 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Native American 							   2%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Asian 									   1%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Married parents at birth					65%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Economically disadvantaged (FRP lunch)	54%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Mother not graduated from high school		24%</a:t>
            </a:r>
          </a:p>
          <a:p>
            <a:r>
              <a:rPr lang="en-US" sz="2000" dirty="0">
                <a:solidFill>
                  <a:schemeClr val="bg1"/>
                </a:solidFill>
              </a:rPr>
              <a:t>		Low birthweight							  8%</a:t>
            </a:r>
          </a:p>
        </p:txBody>
      </p:sp>
    </p:spTree>
    <p:extLst>
      <p:ext uri="{BB962C8B-B14F-4D97-AF65-F5344CB8AC3E}">
        <p14:creationId xmlns:p14="http://schemas.microsoft.com/office/powerpoint/2010/main" val="11332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2ABA7-7D2F-0548-9B30-54AEC2911D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9750" y="-37031"/>
            <a:ext cx="7772400" cy="837859"/>
          </a:xfrm>
        </p:spPr>
        <p:txBody>
          <a:bodyPr/>
          <a:lstStyle/>
          <a:p>
            <a:r>
              <a:rPr lang="en-US" sz="3200" dirty="0">
                <a:solidFill>
                  <a:schemeClr val="bg1"/>
                </a:solidFill>
              </a:rPr>
              <a:t>Measures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4136B2-2BCC-D548-90FC-08B31A3359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6192" y="791642"/>
            <a:ext cx="10277338" cy="5572954"/>
          </a:xfrm>
        </p:spPr>
        <p:txBody>
          <a:bodyPr/>
          <a:lstStyle/>
          <a:p>
            <a:pPr algn="l"/>
            <a:r>
              <a:rPr lang="en-US" sz="2000" i="1" dirty="0">
                <a:solidFill>
                  <a:schemeClr val="bg1"/>
                </a:solidFill>
              </a:rPr>
              <a:t>Independent variables: </a:t>
            </a:r>
            <a:r>
              <a:rPr lang="en-US" sz="2000" dirty="0">
                <a:solidFill>
                  <a:schemeClr val="bg1"/>
                </a:solidFill>
              </a:rPr>
              <a:t>$$ allocated to county in a year per child (average = $1,064)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				  NC Pre-k enrollment (IV analyses)</a:t>
            </a:r>
          </a:p>
          <a:p>
            <a:pPr algn="l"/>
            <a:r>
              <a:rPr lang="en-US" sz="2000" i="1" dirty="0">
                <a:solidFill>
                  <a:schemeClr val="bg1"/>
                </a:solidFill>
              </a:rPr>
              <a:t>Dependent variables</a:t>
            </a:r>
            <a:r>
              <a:rPr lang="en-US" sz="2000" dirty="0">
                <a:solidFill>
                  <a:schemeClr val="bg1"/>
                </a:solidFill>
              </a:rPr>
              <a:t>: 	Z Mean, Grade 5 reading &amp; math EOG standardized test score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			 	Special Ed. status, Retention status</a:t>
            </a:r>
          </a:p>
          <a:p>
            <a:pPr algn="l"/>
            <a:r>
              <a:rPr lang="en-US" sz="2000" i="1" dirty="0">
                <a:solidFill>
                  <a:schemeClr val="bg1"/>
                </a:solidFill>
              </a:rPr>
              <a:t>Covariates</a:t>
            </a:r>
            <a:r>
              <a:rPr lang="en-US" sz="2000" i="1" dirty="0">
                <a:solidFill>
                  <a:schemeClr val="bg1"/>
                </a:solidFill>
                <a:sym typeface="Wingdings" pitchFamily="2" charset="2"/>
              </a:rPr>
              <a:t>:</a:t>
            </a:r>
            <a:endParaRPr lang="en-US" sz="2000" i="1" dirty="0">
              <a:solidFill>
                <a:schemeClr val="bg1"/>
              </a:solidFill>
            </a:endParaRP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</a:t>
            </a:r>
            <a:r>
              <a:rPr lang="en-US" sz="2000" b="1" u="sng" dirty="0">
                <a:solidFill>
                  <a:schemeClr val="bg1"/>
                </a:solidFill>
              </a:rPr>
              <a:t>Child</a:t>
            </a:r>
            <a:r>
              <a:rPr lang="en-US" sz="2000" b="1" dirty="0">
                <a:solidFill>
                  <a:schemeClr val="bg1"/>
                </a:solidFill>
              </a:rPr>
              <a:t>							</a:t>
            </a:r>
            <a:r>
              <a:rPr lang="en-US" sz="2000" b="1" u="sng" dirty="0">
                <a:solidFill>
                  <a:schemeClr val="bg1"/>
                </a:solidFill>
              </a:rPr>
              <a:t>County (at time of birth)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-quarter of birth					-% births to non-Hispanic Blacks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-sex 							-% births to Hispanic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-birth weight category				-% births to low-education mothers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-race and ethnicity				-total population (log)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-mother’s race					-% population receiving food stamps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-mother married					-% population receiving Medicaid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-mother years of education		-number of births (log)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-mother age at child birth			-median family income (2019 dollars)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-father present at time of birth		-Smart Start funding level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	-primipara </a:t>
            </a:r>
          </a:p>
          <a:p>
            <a:pPr algn="l"/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811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2ABA7-7D2F-0548-9B30-54AEC2911D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31287"/>
            <a:ext cx="7772400" cy="837859"/>
          </a:xfrm>
        </p:spPr>
        <p:txBody>
          <a:bodyPr/>
          <a:lstStyle/>
          <a:p>
            <a:r>
              <a:rPr lang="en-US" sz="3200" dirty="0">
                <a:solidFill>
                  <a:schemeClr val="bg1"/>
                </a:solidFill>
              </a:rPr>
              <a:t>Identification Strategy for Main Effect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D04136B2-2BCC-D548-90FC-08B31A335990}"/>
                  </a:ext>
                </a:extLst>
              </p:cNvPr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933450" y="1069146"/>
                <a:ext cx="10325099" cy="5050301"/>
              </a:xfrm>
            </p:spPr>
            <p:txBody>
              <a:bodyPr/>
              <a:lstStyle/>
              <a:p>
                <a:pPr algn="just"/>
                <a:r>
                  <a:rPr lang="en-US" sz="2000" dirty="0">
                    <a:solidFill>
                      <a:schemeClr val="bg1"/>
                    </a:solidFill>
                  </a:rPr>
                  <a:t>Regress Grade 5 outcome on state allocations to a county in fiscal year when child was age-eligible to benefit from program funding (Ladd, Dodge &amp; </a:t>
                </a:r>
                <a:r>
                  <a:rPr lang="en-US" sz="2000" dirty="0" err="1">
                    <a:solidFill>
                      <a:schemeClr val="bg1"/>
                    </a:solidFill>
                  </a:rPr>
                  <a:t>Muschkin</a:t>
                </a:r>
                <a:r>
                  <a:rPr lang="en-US" sz="2000" dirty="0">
                    <a:solidFill>
                      <a:schemeClr val="bg1"/>
                    </a:solidFill>
                  </a:rPr>
                  <a:t>, 2014).</a:t>
                </a:r>
              </a:p>
              <a:p>
                <a:pPr algn="just"/>
                <a:endParaRPr lang="en-US" sz="2000" dirty="0">
                  <a:solidFill>
                    <a:schemeClr val="bg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𝑖𝑐𝑡𝑦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𝑁𝐶𝑃𝐾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𝑐𝑦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𝑐𝑡</m:t>
                              </m:r>
                            </m:sub>
                          </m:sSub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+ </m:t>
                          </m:r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US" sz="20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𝑖𝑐𝑡𝑦</m:t>
                          </m:r>
                        </m:sub>
                      </m:sSub>
                    </m:oMath>
                  </m:oMathPara>
                </a14:m>
                <a:endParaRPr lang="en-US" sz="2000" dirty="0">
                  <a:solidFill>
                    <a:schemeClr val="bg1"/>
                  </a:solidFill>
                </a:endParaRPr>
              </a:p>
              <a:p>
                <a:pPr algn="l"/>
                <a:endParaRPr lang="en-US" sz="2000" dirty="0">
                  <a:solidFill>
                    <a:schemeClr val="bg1"/>
                  </a:solidFill>
                </a:endParaRP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𝑖𝑐𝑡𝑦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schemeClr val="bg1"/>
                    </a:solidFill>
                  </a:rPr>
                  <a:t> is achievement outcome for child </a:t>
                </a:r>
                <a:r>
                  <a:rPr lang="en-US" sz="2000" i="1" dirty="0" err="1">
                    <a:solidFill>
                      <a:schemeClr val="bg1"/>
                    </a:solidFill>
                  </a:rPr>
                  <a:t>i</a:t>
                </a:r>
                <a:r>
                  <a:rPr lang="en-US" sz="2000" dirty="0">
                    <a:solidFill>
                      <a:schemeClr val="bg1"/>
                    </a:solidFill>
                  </a:rPr>
                  <a:t> born in county </a:t>
                </a:r>
                <a:r>
                  <a:rPr lang="en-US" sz="2000" i="1" dirty="0">
                    <a:solidFill>
                      <a:schemeClr val="bg1"/>
                    </a:solidFill>
                  </a:rPr>
                  <a:t>c</a:t>
                </a:r>
                <a:r>
                  <a:rPr lang="en-US" sz="2000" dirty="0">
                    <a:solidFill>
                      <a:schemeClr val="bg1"/>
                    </a:solidFill>
                  </a:rPr>
                  <a:t> in year </a:t>
                </a:r>
                <a:r>
                  <a:rPr lang="en-US" sz="2000" i="1" dirty="0">
                    <a:solidFill>
                      <a:schemeClr val="bg1"/>
                    </a:solidFill>
                  </a:rPr>
                  <a:t>t</a:t>
                </a:r>
                <a:r>
                  <a:rPr lang="en-US" sz="2000" dirty="0">
                    <a:solidFill>
                      <a:schemeClr val="bg1"/>
                    </a:solidFill>
                  </a:rPr>
                  <a:t> who was eligible to 			          participate in NC Pre-k at age-four in year </a:t>
                </a:r>
                <a:r>
                  <a:rPr lang="en-US" sz="2000" i="1" dirty="0">
                    <a:solidFill>
                      <a:schemeClr val="bg1"/>
                    </a:solidFill>
                  </a:rPr>
                  <a:t>y</a:t>
                </a:r>
                <a:r>
                  <a:rPr lang="en-US" sz="2000" dirty="0">
                    <a:solidFill>
                      <a:schemeClr val="bg1"/>
                    </a:solidFill>
                  </a:rPr>
                  <a:t>. </a:t>
                </a: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𝑁𝐶𝑃𝐾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𝑐𝑦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schemeClr val="bg1"/>
                    </a:solidFill>
                  </a:rPr>
                  <a:t> is NC Pre-k funding allocations for county </a:t>
                </a:r>
                <a:r>
                  <a:rPr lang="en-US" sz="2000" i="1" dirty="0">
                    <a:solidFill>
                      <a:schemeClr val="bg1"/>
                    </a:solidFill>
                  </a:rPr>
                  <a:t>c</a:t>
                </a:r>
                <a:r>
                  <a:rPr lang="en-US" sz="2000" dirty="0">
                    <a:solidFill>
                      <a:schemeClr val="bg1"/>
                    </a:solidFill>
                  </a:rPr>
                  <a:t> in program year </a:t>
                </a:r>
                <a:r>
                  <a:rPr lang="en-US" sz="2000" i="1" dirty="0">
                    <a:solidFill>
                      <a:schemeClr val="bg1"/>
                    </a:solidFill>
                  </a:rPr>
                  <a:t>y.</a:t>
                </a:r>
              </a:p>
              <a:p>
                <a:pPr algn="l"/>
                <a:r>
                  <a:rPr lang="en-US" sz="2000" i="1" dirty="0">
                    <a:solidFill>
                      <a:schemeClr val="bg1"/>
                    </a:solidFill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𝑐𝑡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schemeClr val="bg1"/>
                    </a:solidFill>
                  </a:rPr>
                  <a:t> is a vector of time-varying county covariates.</a:t>
                </a: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schemeClr val="bg1"/>
                    </a:solidFill>
                  </a:rPr>
                  <a:t> is a vector of child-level covariates.</a:t>
                </a:r>
              </a:p>
              <a:p>
                <a:pPr algn="l"/>
                <a:endParaRPr lang="en-US" sz="2000" dirty="0">
                  <a:solidFill>
                    <a:schemeClr val="bg1"/>
                  </a:solidFill>
                </a:endParaRP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0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0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is</m:t>
                    </m:r>
                    <m:r>
                      <a:rPr lang="en-US" sz="20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dirty="0">
                    <a:solidFill>
                      <a:schemeClr val="bg1"/>
                    </a:solidFill>
                  </a:rPr>
                  <a:t>program year fixed effects, which captures any unobserved shock common to all 			children during the same program year.</a:t>
                </a: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sz="20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0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is</m:t>
                    </m:r>
                    <m:r>
                      <a:rPr lang="en-US" sz="20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dirty="0">
                    <a:solidFill>
                      <a:schemeClr val="bg1"/>
                    </a:solidFill>
                  </a:rPr>
                  <a:t>county fixed effects, which captures time-invariant characteristics of county.</a:t>
                </a:r>
              </a:p>
              <a:p>
                <a:pPr algn="l"/>
                <a:endParaRPr lang="en-US" sz="2000" dirty="0">
                  <a:solidFill>
                    <a:schemeClr val="bg1"/>
                  </a:solidFill>
                </a:endParaRP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Robust standard errors are adjusted for clustering by county. </a:t>
                </a:r>
              </a:p>
              <a:p>
                <a:pPr algn="just"/>
                <a:endParaRPr lang="en-US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D04136B2-2BCC-D548-90FC-08B31A3359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933450" y="1069146"/>
                <a:ext cx="10325099" cy="5050301"/>
              </a:xfrm>
              <a:blipFill>
                <a:blip r:embed="rId2"/>
                <a:stretch>
                  <a:fillRect l="-615" t="-754" r="-615" b="-15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4260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D4DFA-95F3-EB44-9115-8F38A9B1F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321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/>
              <a:t>NC Pre-K Funds per 4-Year-Old Child in County: 1993 to 2010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A0D1F04A-E940-2544-B59B-41FFDDFFB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926" y="1081825"/>
            <a:ext cx="8574742" cy="5716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6388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C776148-DAE2-5740-97AE-56BAEA8E43BA}"/>
              </a:ext>
            </a:extLst>
          </p:cNvPr>
          <p:cNvGraphicFramePr>
            <a:graphicFrameLocks noGrp="1"/>
          </p:cNvGraphicFramePr>
          <p:nvPr/>
        </p:nvGraphicFramePr>
        <p:xfrm>
          <a:off x="209547" y="1977753"/>
          <a:ext cx="11772905" cy="41607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96312">
                  <a:extLst>
                    <a:ext uri="{9D8B030D-6E8A-4147-A177-3AD203B41FA5}">
                      <a16:colId xmlns:a16="http://schemas.microsoft.com/office/drawing/2014/main" val="4191263290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660482985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2331568170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4284849834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2942766148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1573949563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4190683613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3353213408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3091856084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1722691970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3738643092"/>
                    </a:ext>
                  </a:extLst>
                </a:gridCol>
                <a:gridCol w="906963">
                  <a:extLst>
                    <a:ext uri="{9D8B030D-6E8A-4147-A177-3AD203B41FA5}">
                      <a16:colId xmlns:a16="http://schemas.microsoft.com/office/drawing/2014/main" val="2349463705"/>
                    </a:ext>
                  </a:extLst>
                </a:gridCol>
              </a:tblGrid>
              <a:tr h="29488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Race/Ethnicity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Gender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Birthweight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Mother’s Education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7681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Baseline Model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Black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Hispanic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White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Other races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Male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Female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Low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Normal or High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Less than high school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High school or more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5807325"/>
                  </a:ext>
                </a:extLst>
              </a:tr>
              <a:tr h="25558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(2)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(3)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(4)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(5)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(6)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(7)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(8)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(9)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(10)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(11)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1350679"/>
                  </a:ext>
                </a:extLst>
              </a:tr>
              <a:tr h="255589">
                <a:tc gridSpan="12"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A. Academic Achievement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1276681"/>
                  </a:ext>
                </a:extLst>
              </a:tr>
              <a:tr h="189624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NC Pre-K funding ($000s)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0.030**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0.033*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0.044**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0.018+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0.012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0.029*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0.032**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0.025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0.031**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0.046***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0.021+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3487377"/>
                  </a:ext>
                </a:extLst>
              </a:tr>
              <a:tr h="163463">
                <a:tc vMerge="1"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(0.015)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(0.013)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(0.009)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(0.019)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(0.017)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(0.010)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(0.013)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0738807"/>
                  </a:ext>
                </a:extLst>
              </a:tr>
              <a:tr h="18962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Observations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1,207,576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349,373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82,527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706,617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69,058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608,273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599,303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97,633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1,109,742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283,408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924,168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8586124"/>
                  </a:ext>
                </a:extLst>
              </a:tr>
              <a:tr h="189624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3595053"/>
                  </a:ext>
                </a:extLst>
              </a:tr>
              <a:tr h="189624">
                <a:tc gridSpan="12"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B. Special Education (Logistic Regression, odds-ratios)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099763"/>
                  </a:ext>
                </a:extLst>
              </a:tr>
              <a:tr h="189624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NC Pre-K funding ($000s)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1.015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0.987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1.024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1.034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1.021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1.022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1.002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0.996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1.017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1.030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1.009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5943843"/>
                  </a:ext>
                </a:extLst>
              </a:tr>
              <a:tr h="189624">
                <a:tc vMerge="1"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(0.019)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(0.023)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(0.035)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(0.021)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(0.022)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(0.017)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(0.024)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(0.032)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(0.018)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(0.022)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(0.021)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6127220"/>
                  </a:ext>
                </a:extLst>
              </a:tr>
              <a:tr h="18962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Observations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1,248,937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368,087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85,182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724,170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71,492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635,146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613,791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104,753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1,143,956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299,788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949,149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1075235"/>
                  </a:ext>
                </a:extLst>
              </a:tr>
              <a:tr h="189624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2681637"/>
                  </a:ext>
                </a:extLst>
              </a:tr>
              <a:tr h="189624">
                <a:tc gridSpan="12"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C. Grade Retention (Logistic Regression, odds-ratios)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9748296"/>
                  </a:ext>
                </a:extLst>
              </a:tr>
              <a:tr h="189624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NC Pre-K funding ($000s)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0.996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1.007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1.047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0.968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0.989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0.994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1.000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0.954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1.002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1.018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0.986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6786011"/>
                  </a:ext>
                </a:extLst>
              </a:tr>
              <a:tr h="189624">
                <a:tc vMerge="1"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(0.055)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(0.067)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(0.094)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(0.058)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(0.071)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(0.058)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(0.059)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(0.078)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(0.055)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(0.064)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(0.057)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5748240"/>
                  </a:ext>
                </a:extLst>
              </a:tr>
              <a:tr h="18962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Observations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1,248,937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368,073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85,015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724,170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71,261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635,146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613,791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104,753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1,143,956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299,788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949,149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1295950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E71A7BA2-1766-C445-98EF-7B822CB976A7}"/>
              </a:ext>
            </a:extLst>
          </p:cNvPr>
          <p:cNvSpPr txBox="1">
            <a:spLocks/>
          </p:cNvSpPr>
          <p:nvPr/>
        </p:nvSpPr>
        <p:spPr>
          <a:xfrm>
            <a:off x="1981200" y="1"/>
            <a:ext cx="8229600" cy="462575"/>
          </a:xfrm>
          <a:prstGeom prst="rect">
            <a:avLst/>
          </a:prstGeom>
        </p:spPr>
        <p:txBody>
          <a:bodyPr/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MS PGothic" panose="020B0600070205080204" pitchFamily="34" charset="-128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</a:rPr>
              <a:t>Main Effects 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</a:rPr>
              <a:t>An additional $100 is associated with a 0.003 SD increase in achievement. 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</a:rPr>
              <a:t>An average investment of $1,064 leads to a 0.03 SD increase in achievement.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</a:rPr>
              <a:t>Consistent effects of funding on grade-5 achievement overall and in most subgroups. </a:t>
            </a:r>
          </a:p>
          <a:p>
            <a:pPr marL="0" marR="0" lvl="0" indent="0" algn="ct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</a:rPr>
            </a:b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790213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2ABA7-7D2F-0548-9B30-54AEC2911D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2157" y="434487"/>
            <a:ext cx="8482818" cy="837859"/>
          </a:xfrm>
        </p:spPr>
        <p:txBody>
          <a:bodyPr/>
          <a:lstStyle/>
          <a:p>
            <a:r>
              <a:rPr lang="en-US" sz="3200" dirty="0">
                <a:solidFill>
                  <a:schemeClr val="bg1"/>
                </a:solidFill>
              </a:rPr>
              <a:t>Instrumental Variables Analyses</a:t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Effect on enrolled children is strong for all groups</a:t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Pattern aligns with main effect coefficients</a:t>
            </a:r>
            <a:br>
              <a:rPr lang="en-US" sz="1800" dirty="0">
                <a:solidFill>
                  <a:schemeClr val="bg1"/>
                </a:solidFill>
              </a:rPr>
            </a:br>
            <a:endParaRPr lang="en-US" sz="18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AAB4DE5-5E06-0946-AA04-53F595E4DC67}"/>
              </a:ext>
            </a:extLst>
          </p:cNvPr>
          <p:cNvGraphicFramePr>
            <a:graphicFrameLocks noGrp="1"/>
          </p:cNvGraphicFramePr>
          <p:nvPr/>
        </p:nvGraphicFramePr>
        <p:xfrm>
          <a:off x="138624" y="2082781"/>
          <a:ext cx="11849883" cy="34451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68965">
                  <a:extLst>
                    <a:ext uri="{9D8B030D-6E8A-4147-A177-3AD203B41FA5}">
                      <a16:colId xmlns:a16="http://schemas.microsoft.com/office/drawing/2014/main" val="3240011443"/>
                    </a:ext>
                  </a:extLst>
                </a:gridCol>
                <a:gridCol w="997188">
                  <a:extLst>
                    <a:ext uri="{9D8B030D-6E8A-4147-A177-3AD203B41FA5}">
                      <a16:colId xmlns:a16="http://schemas.microsoft.com/office/drawing/2014/main" val="966753473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1010093522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2657834397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396326893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1463075213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3636035490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480954908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3546342054"/>
                    </a:ext>
                  </a:extLst>
                </a:gridCol>
                <a:gridCol w="1046202">
                  <a:extLst>
                    <a:ext uri="{9D8B030D-6E8A-4147-A177-3AD203B41FA5}">
                      <a16:colId xmlns:a16="http://schemas.microsoft.com/office/drawing/2014/main" val="1500145933"/>
                    </a:ext>
                  </a:extLst>
                </a:gridCol>
                <a:gridCol w="870544">
                  <a:extLst>
                    <a:ext uri="{9D8B030D-6E8A-4147-A177-3AD203B41FA5}">
                      <a16:colId xmlns:a16="http://schemas.microsoft.com/office/drawing/2014/main" val="2601992109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2953442848"/>
                    </a:ext>
                  </a:extLst>
                </a:gridCol>
              </a:tblGrid>
              <a:tr h="2899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Full Sample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Child's Race/Ethnicity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Gender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Birthweight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Mother Education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953305"/>
                  </a:ext>
                </a:extLst>
              </a:tr>
              <a:tr h="570363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Black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Hispanic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White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Other race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Female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Male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Low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Normal or High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Less than HS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HS or More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01277"/>
                  </a:ext>
                </a:extLst>
              </a:tr>
              <a:tr h="2899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(1)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(2)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(3)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(4)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(5)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(6)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(7)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(8)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(9)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(10)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(11)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2413336"/>
                  </a:ext>
                </a:extLst>
              </a:tr>
              <a:tr h="342218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NC Pre-K funding ($000s)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0.153**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0.184**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0.148**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0.122**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0.167**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0.154**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0.151**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0.167**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0.151**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0.155**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0.150**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494867"/>
                  </a:ext>
                </a:extLst>
              </a:tr>
              <a:tr h="418323">
                <a:tc vMerge="1"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(0.004)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(0.011)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(0.015)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(0.009)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(0.006)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(0.004)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(0.004)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(0.005)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(0.004)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(0.010)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(0.005)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82846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1634657"/>
                  </a:ext>
                </a:extLst>
              </a:tr>
              <a:tr h="3102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Obs.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1,200,135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346,630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81,686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703,248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68,570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597,325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602,810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96,856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1,103,081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280,345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919,790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8604665"/>
                  </a:ext>
                </a:extLst>
              </a:tr>
              <a:tr h="29853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Enroll. mean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0.09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0.25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0.05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0.09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0.09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0.08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0.13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0.07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1712545"/>
                  </a:ext>
                </a:extLst>
              </a:tr>
              <a:tr h="57036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F statistic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1,462.28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264.64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93.19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183.08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708.17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1,237.15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1,473.82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977.27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1,403.33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226.55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763.84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186599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30B1C57-9AE5-3141-9EDB-6EE21098CC60}"/>
              </a:ext>
            </a:extLst>
          </p:cNvPr>
          <p:cNvSpPr txBox="1"/>
          <p:nvPr/>
        </p:nvSpPr>
        <p:spPr>
          <a:xfrm>
            <a:off x="291936" y="1446731"/>
            <a:ext cx="8385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First Stage Results: Pre-k funding and Pre-k enrollment</a:t>
            </a:r>
          </a:p>
        </p:txBody>
      </p:sp>
    </p:spTree>
    <p:extLst>
      <p:ext uri="{BB962C8B-B14F-4D97-AF65-F5344CB8AC3E}">
        <p14:creationId xmlns:p14="http://schemas.microsoft.com/office/powerpoint/2010/main" val="35687937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2ABA7-7D2F-0548-9B30-54AEC2911D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2157" y="434487"/>
            <a:ext cx="8482818" cy="837859"/>
          </a:xfrm>
        </p:spPr>
        <p:txBody>
          <a:bodyPr/>
          <a:lstStyle/>
          <a:p>
            <a:r>
              <a:rPr lang="en-US" sz="3200" dirty="0">
                <a:solidFill>
                  <a:schemeClr val="bg1"/>
                </a:solidFill>
              </a:rPr>
              <a:t>Instrumental Variables Analyses</a:t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Pattern aligns with main effect coefficients</a:t>
            </a:r>
            <a:br>
              <a:rPr lang="en-US" sz="1800" dirty="0">
                <a:solidFill>
                  <a:schemeClr val="bg1"/>
                </a:solidFill>
              </a:rPr>
            </a:br>
            <a:endParaRPr lang="en-US" sz="18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AAB4DE5-5E06-0946-AA04-53F595E4DC67}"/>
              </a:ext>
            </a:extLst>
          </p:cNvPr>
          <p:cNvGraphicFramePr>
            <a:graphicFrameLocks noGrp="1"/>
          </p:cNvGraphicFramePr>
          <p:nvPr/>
        </p:nvGraphicFramePr>
        <p:xfrm>
          <a:off x="138624" y="2082781"/>
          <a:ext cx="11849883" cy="25825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68965">
                  <a:extLst>
                    <a:ext uri="{9D8B030D-6E8A-4147-A177-3AD203B41FA5}">
                      <a16:colId xmlns:a16="http://schemas.microsoft.com/office/drawing/2014/main" val="3240011443"/>
                    </a:ext>
                  </a:extLst>
                </a:gridCol>
                <a:gridCol w="997188">
                  <a:extLst>
                    <a:ext uri="{9D8B030D-6E8A-4147-A177-3AD203B41FA5}">
                      <a16:colId xmlns:a16="http://schemas.microsoft.com/office/drawing/2014/main" val="966753473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1010093522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2657834397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396326893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1463075213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3636035490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480954908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3546342054"/>
                    </a:ext>
                  </a:extLst>
                </a:gridCol>
                <a:gridCol w="1046202">
                  <a:extLst>
                    <a:ext uri="{9D8B030D-6E8A-4147-A177-3AD203B41FA5}">
                      <a16:colId xmlns:a16="http://schemas.microsoft.com/office/drawing/2014/main" val="1500145933"/>
                    </a:ext>
                  </a:extLst>
                </a:gridCol>
                <a:gridCol w="870544">
                  <a:extLst>
                    <a:ext uri="{9D8B030D-6E8A-4147-A177-3AD203B41FA5}">
                      <a16:colId xmlns:a16="http://schemas.microsoft.com/office/drawing/2014/main" val="2601992109"/>
                    </a:ext>
                  </a:extLst>
                </a:gridCol>
                <a:gridCol w="958373">
                  <a:extLst>
                    <a:ext uri="{9D8B030D-6E8A-4147-A177-3AD203B41FA5}">
                      <a16:colId xmlns:a16="http://schemas.microsoft.com/office/drawing/2014/main" val="2953442848"/>
                    </a:ext>
                  </a:extLst>
                </a:gridCol>
              </a:tblGrid>
              <a:tr h="2899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Full Sample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Child's Race/Ethnicity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Gender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Birthweight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Mother Education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953305"/>
                  </a:ext>
                </a:extLst>
              </a:tr>
              <a:tr h="570363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Black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Hispanic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White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Other race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Female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Male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Low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Normal or High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Less than HS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HS or More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01277"/>
                  </a:ext>
                </a:extLst>
              </a:tr>
              <a:tr h="28990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(1)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(2)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(3)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(4)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(5)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(6)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(7)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(8)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(9)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(10)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(11)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2413336"/>
                  </a:ext>
                </a:extLst>
              </a:tr>
              <a:tr h="342218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NC Pre-K funding ($000s)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0.199**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0.177*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0.300**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0.146+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0.071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0.205**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0.194*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0.149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0.204**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0.297**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0.142+</a:t>
                      </a: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494867"/>
                  </a:ext>
                </a:extLst>
              </a:tr>
              <a:tr h="418323">
                <a:tc vMerge="1"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(0.073)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(0.086)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(0.096)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(0.075)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(0.116)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(0.075)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(0.076)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(0.104)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(0.071)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(0.079)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(0.076)</a:t>
                      </a:r>
                    </a:p>
                  </a:txBody>
                  <a:tcPr marL="9525" marR="9525" marT="9525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8284606"/>
                  </a:ext>
                </a:extLst>
              </a:tr>
              <a:tr h="289908"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1634657"/>
                  </a:ext>
                </a:extLst>
              </a:tr>
              <a:tr h="31028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 err="1">
                          <a:effectLst/>
                        </a:rPr>
                        <a:t>Obs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1,200,135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346,630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81,686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703,248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68,570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597,325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602,810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96,856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1,103,081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280,345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919,790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47" marR="9247" marT="924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86046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30B1C57-9AE5-3141-9EDB-6EE21098CC60}"/>
              </a:ext>
            </a:extLst>
          </p:cNvPr>
          <p:cNvSpPr txBox="1"/>
          <p:nvPr/>
        </p:nvSpPr>
        <p:spPr>
          <a:xfrm>
            <a:off x="273275" y="1324592"/>
            <a:ext cx="103076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Second Stage Results: Pre-k funding and Academic Achievement Composite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8235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D04136B2-2BCC-D548-90FC-08B31A335990}"/>
                  </a:ext>
                </a:extLst>
              </p:cNvPr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723900" y="1690688"/>
                <a:ext cx="10600153" cy="5050301"/>
              </a:xfrm>
            </p:spPr>
            <p:txBody>
              <a:bodyPr/>
              <a:lstStyle/>
              <a:p>
                <a:pPr algn="just"/>
                <a:r>
                  <a:rPr lang="en-US" sz="2000" dirty="0">
                    <a:solidFill>
                      <a:schemeClr val="bg1"/>
                    </a:solidFill>
                  </a:rPr>
                  <a:t>Regress Grade 5 outcome on state allocations to a county in fiscal year when child was age-eligible to benefit from program funding.</a:t>
                </a:r>
              </a:p>
              <a:p>
                <a:pPr algn="just"/>
                <a:endParaRPr lang="en-US" sz="2000" dirty="0">
                  <a:solidFill>
                    <a:schemeClr val="bg1"/>
                  </a:solidFill>
                </a:endParaRPr>
              </a:p>
              <a:p>
                <a:r>
                  <a:rPr lang="en-US" sz="2000" dirty="0">
                    <a:solidFill>
                      <a:schemeClr val="bg1"/>
                    </a:solidFill>
                  </a:rPr>
                  <a:t>(2)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𝑖𝑐𝑡𝑦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 </m:t>
                    </m:r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𝑁𝐶𝑃</m:t>
                    </m:r>
                    <m:sSub>
                      <m:sSub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𝑐𝑦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US" sz="2000" b="0" i="1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en-US" sz="2000" b="1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𝑴𝑶</m:t>
                    </m:r>
                    <m:sSub>
                      <m:sSubPr>
                        <m:ctrlPr>
                          <a:rPr lang="en-US" sz="2000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𝒄𝒚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(</m:t>
                    </m:r>
                    <m:r>
                      <a:rPr lang="en-US" sz="20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𝑵𝑪𝑷</m:t>
                    </m:r>
                    <m:sSub>
                      <m:sSubPr>
                        <m:ctrlPr>
                          <a:rPr lang="en-US" sz="20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𝑲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𝒄𝒚</m:t>
                        </m:r>
                      </m:sub>
                    </m:sSub>
                    <m:r>
                      <a:rPr lang="en-US" sz="20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en-US" sz="20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𝑴𝑶</m:t>
                    </m:r>
                    <m:sSub>
                      <m:sSubPr>
                        <m:ctrlPr>
                          <a:rPr lang="en-US" sz="20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𝒄𝒚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)+</m:t>
                    </m:r>
                    <m:sSub>
                      <m:sSub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𝑐𝑡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𝑖𝑐𝑡𝑦</m:t>
                        </m:r>
                      </m:sub>
                    </m:sSub>
                  </m:oMath>
                </a14:m>
                <a:endParaRPr lang="en-US" sz="2000" dirty="0">
                  <a:solidFill>
                    <a:schemeClr val="bg1"/>
                  </a:solidFill>
                </a:endParaRPr>
              </a:p>
              <a:p>
                <a:pPr algn="l"/>
                <a:endParaRPr lang="en-US" sz="2000" dirty="0">
                  <a:solidFill>
                    <a:schemeClr val="bg1"/>
                  </a:solidFill>
                </a:endParaRP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Where:</a:t>
                </a: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𝑀𝑂𝐷</m:t>
                        </m:r>
                      </m:e>
                      <m:sub>
                        <m:r>
                          <a:rPr lang="en-US" sz="200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𝑐𝑦</m:t>
                        </m:r>
                      </m:sub>
                    </m:sSub>
                  </m:oMath>
                </a14:m>
                <a:r>
                  <a:rPr lang="en-US" sz="2000" dirty="0">
                    <a:solidFill>
                      <a:schemeClr val="accent6"/>
                    </a:solidFill>
                  </a:rPr>
                  <a:t> </a:t>
                </a:r>
                <a:r>
                  <a:rPr lang="en-US" sz="2000" dirty="0">
                    <a:solidFill>
                      <a:schemeClr val="bg1"/>
                    </a:solidFill>
                  </a:rPr>
                  <a:t>is the main effect for a given moderator variable of interest</a:t>
                </a: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</a:t>
                </a:r>
                <a:r>
                  <a:rPr lang="en-US" sz="2000" b="1" dirty="0">
                    <a:solidFill>
                      <a:schemeClr val="accent2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𝑵𝑪𝑷</m:t>
                    </m:r>
                    <m:sSub>
                      <m:sSubPr>
                        <m:ctrlPr>
                          <a:rPr lang="en-US" sz="20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𝑲</m:t>
                        </m:r>
                      </m:e>
                      <m:sub>
                        <m:r>
                          <a:rPr lang="en-US" sz="20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𝒄𝒚</m:t>
                        </m:r>
                      </m:sub>
                    </m:sSub>
                    <m:r>
                      <a:rPr lang="en-US" sz="20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en-US" sz="20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𝑴𝑶</m:t>
                    </m:r>
                    <m:sSub>
                      <m:sSubPr>
                        <m:ctrlPr>
                          <a:rPr lang="en-US" sz="20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en-US" sz="20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𝒄𝒚</m:t>
                        </m:r>
                      </m:sub>
                    </m:sSub>
                    <m:r>
                      <a:rPr lang="en-US" sz="2000" b="1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0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is</m:t>
                    </m:r>
                  </m:oMath>
                </a14:m>
                <a:r>
                  <a:rPr lang="en-US" sz="2000" dirty="0">
                    <a:solidFill>
                      <a:schemeClr val="bg1"/>
                    </a:solidFill>
                  </a:rPr>
                  <a:t> the interaction between moderator variable and NC Pre-K funding within county and year</a:t>
                </a: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All other terms are the same as before.</a:t>
                </a:r>
              </a:p>
              <a:p>
                <a:pPr algn="l"/>
                <a:r>
                  <a:rPr lang="en-US" sz="2000" dirty="0">
                    <a:solidFill>
                      <a:schemeClr val="bg1"/>
                    </a:solidFill>
                  </a:rPr>
                  <a:t>	Robust standard errors are adjusted for clustering by county. </a:t>
                </a:r>
              </a:p>
              <a:p>
                <a:pPr algn="just"/>
                <a:endParaRPr lang="en-US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D04136B2-2BCC-D548-90FC-08B31A3359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723900" y="1690688"/>
                <a:ext cx="10600153" cy="5050301"/>
              </a:xfrm>
              <a:blipFill>
                <a:blip r:embed="rId3"/>
                <a:stretch>
                  <a:fillRect l="-633" t="-603" r="-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itle 1">
            <a:extLst>
              <a:ext uri="{FF2B5EF4-FFF2-40B4-BE49-F238E27FC236}">
                <a16:creationId xmlns:a16="http://schemas.microsoft.com/office/drawing/2014/main" id="{57E3DF61-EBF3-C3BB-A99D-CDF3017CB9C4}"/>
              </a:ext>
            </a:extLst>
          </p:cNvPr>
          <p:cNvSpPr txBox="1">
            <a:spLocks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MS PGothic" panose="020B0600070205080204" pitchFamily="34" charset="-128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just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Identification Strategy for Moderation</a:t>
            </a:r>
          </a:p>
        </p:txBody>
      </p:sp>
    </p:spTree>
    <p:extLst>
      <p:ext uri="{BB962C8B-B14F-4D97-AF65-F5344CB8AC3E}">
        <p14:creationId xmlns:p14="http://schemas.microsoft.com/office/powerpoint/2010/main" val="182432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23E8F-3204-E745-BAD2-06E2FF048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Factors: Moderators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7ED3414-08A6-B04F-B70C-0598476A48E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7719" y="1770807"/>
          <a:ext cx="11076562" cy="39319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955915">
                  <a:extLst>
                    <a:ext uri="{9D8B030D-6E8A-4147-A177-3AD203B41FA5}">
                      <a16:colId xmlns:a16="http://schemas.microsoft.com/office/drawing/2014/main" val="1854496291"/>
                    </a:ext>
                  </a:extLst>
                </a:gridCol>
                <a:gridCol w="3677056">
                  <a:extLst>
                    <a:ext uri="{9D8B030D-6E8A-4147-A177-3AD203B41FA5}">
                      <a16:colId xmlns:a16="http://schemas.microsoft.com/office/drawing/2014/main" val="3477979378"/>
                    </a:ext>
                  </a:extLst>
                </a:gridCol>
                <a:gridCol w="3443591">
                  <a:extLst>
                    <a:ext uri="{9D8B030D-6E8A-4147-A177-3AD203B41FA5}">
                      <a16:colId xmlns:a16="http://schemas.microsoft.com/office/drawing/2014/main" val="3528066505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Early Childhood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Elementary School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latin typeface="+mn-lt"/>
                          <a:cs typeface="Arial" panose="020B0604020202020204" pitchFamily="34" charset="0"/>
                        </a:rPr>
                        <a:t>County Economic Conditions</a:t>
                      </a:r>
                      <a:endParaRPr lang="en-US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544076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Head Start Saturation</a:t>
                      </a:r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School achievement composite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>
                          <a:latin typeface="+mn-lt"/>
                          <a:cs typeface="Arial" panose="020B0604020202020204" pitchFamily="34" charset="0"/>
                        </a:rPr>
                        <a:t>Median Family Income</a:t>
                      </a:r>
                      <a:endParaRPr lang="en-US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335438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Early Head Start Saturation 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Local, State and Federal PPE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>
                          <a:latin typeface="+mn-lt"/>
                          <a:cs typeface="Arial" panose="020B0604020202020204" pitchFamily="34" charset="0"/>
                        </a:rPr>
                        <a:t>% SNAP recipients</a:t>
                      </a:r>
                      <a:endParaRPr lang="en-US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9917373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Smart Start $$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Student-teacher ratio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latin typeface="+mn-lt"/>
                          <a:cs typeface="Arial" panose="020B0604020202020204" pitchFamily="34" charset="0"/>
                        </a:rPr>
                        <a:t>% Medicaid enrolled</a:t>
                      </a: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343227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Head Start “presence” (0/1 coded) *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% National Board-Certified Teachers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latin typeface="+mn-lt"/>
                          <a:cs typeface="Arial" panose="020B0604020202020204" pitchFamily="34" charset="0"/>
                        </a:rPr>
                        <a:t>% affected by Job loss </a:t>
                      </a: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826073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Baseline HS saturation (2003 levels) *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Teachers with &lt;3 years experience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8992239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/>
                      <a:endParaRPr lang="en-US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Teacher turnover (%)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102422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69AD8CA-D7A0-49AC-A68C-E55741F5FDA5}"/>
              </a:ext>
            </a:extLst>
          </p:cNvPr>
          <p:cNvSpPr txBox="1"/>
          <p:nvPr/>
        </p:nvSpPr>
        <p:spPr>
          <a:xfrm>
            <a:off x="477266" y="6037481"/>
            <a:ext cx="20507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anose="020B0600070205080204" pitchFamily="34" charset="-128"/>
                <a:cs typeface="Arial" panose="020B0604020202020204" pitchFamily="34" charset="0"/>
              </a:rPr>
              <a:t>*not time-varying</a:t>
            </a:r>
          </a:p>
        </p:txBody>
      </p:sp>
    </p:spTree>
    <p:extLst>
      <p:ext uri="{BB962C8B-B14F-4D97-AF65-F5344CB8AC3E}">
        <p14:creationId xmlns:p14="http://schemas.microsoft.com/office/powerpoint/2010/main" val="21685316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DEC54-7EDB-F62D-CAEC-66592B872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Results: ECE environment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60A6533-313F-3FB1-A503-0479B0A4B40C}"/>
              </a:ext>
            </a:extLst>
          </p:cNvPr>
          <p:cNvGraphicFramePr>
            <a:graphicFrameLocks noGrp="1"/>
          </p:cNvGraphicFramePr>
          <p:nvPr/>
        </p:nvGraphicFramePr>
        <p:xfrm>
          <a:off x="321645" y="1430768"/>
          <a:ext cx="10618882" cy="503834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934866">
                  <a:extLst>
                    <a:ext uri="{9D8B030D-6E8A-4147-A177-3AD203B41FA5}">
                      <a16:colId xmlns:a16="http://schemas.microsoft.com/office/drawing/2014/main" val="1613901030"/>
                    </a:ext>
                  </a:extLst>
                </a:gridCol>
                <a:gridCol w="1671004">
                  <a:extLst>
                    <a:ext uri="{9D8B030D-6E8A-4147-A177-3AD203B41FA5}">
                      <a16:colId xmlns:a16="http://schemas.microsoft.com/office/drawing/2014/main" val="2978612082"/>
                    </a:ext>
                  </a:extLst>
                </a:gridCol>
                <a:gridCol w="1671004">
                  <a:extLst>
                    <a:ext uri="{9D8B030D-6E8A-4147-A177-3AD203B41FA5}">
                      <a16:colId xmlns:a16="http://schemas.microsoft.com/office/drawing/2014/main" val="4119514580"/>
                    </a:ext>
                  </a:extLst>
                </a:gridCol>
                <a:gridCol w="1671004">
                  <a:extLst>
                    <a:ext uri="{9D8B030D-6E8A-4147-A177-3AD203B41FA5}">
                      <a16:colId xmlns:a16="http://schemas.microsoft.com/office/drawing/2014/main" val="2199411452"/>
                    </a:ext>
                  </a:extLst>
                </a:gridCol>
                <a:gridCol w="1671004">
                  <a:extLst>
                    <a:ext uri="{9D8B030D-6E8A-4147-A177-3AD203B41FA5}">
                      <a16:colId xmlns:a16="http://schemas.microsoft.com/office/drawing/2014/main" val="1450321324"/>
                    </a:ext>
                  </a:extLst>
                </a:gridCol>
              </a:tblGrid>
              <a:tr h="265176"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Mod: Head Start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Mod: Early Head Start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Mod: Smart Start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All Mods.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8663765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(1)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(2)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(3)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(4)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730654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Pre-K funding ($000s)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0.038**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0.033**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0.021+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0.029*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5031232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(0.012)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(0.011)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(0.013)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(0.014)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3660893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Head Start Saturation (in 10pp)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-0.004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-0.005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953153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(0.007)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(0.007)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2236770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HS Saturation X NC Pre-K funding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-0.013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-0.008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0161068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endParaRPr lang="en-US" sz="14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(0.008)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(0.009)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5537509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 Early Head Start Enrollment (in 10pp)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-0.061+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-0.061+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3501163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(0.032)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(0.032)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2955640"/>
                  </a:ext>
                </a:extLst>
              </a:tr>
              <a:tr h="265176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 EHS Enrollment X NC Pre-K funding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-0.028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-0.020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502458"/>
                  </a:ext>
                </a:extLst>
              </a:tr>
              <a:tr h="265176"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(0.023)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(0.025)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8826515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Smart Start funding ($000s)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0.001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9221705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(0.006)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(0.006)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7889051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Smart Start funding X NC Pre-K funding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0.012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0.010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474498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(0.010)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(0.010)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9048830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2751716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Observations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1,207,576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1,207,576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1,207,576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1,207,576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6871551"/>
                  </a:ext>
                </a:extLst>
              </a:tr>
              <a:tr h="26517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p-value (Interactions=0)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0.380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391677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A2A5A85-544F-8F7B-D810-2734C99786D5}"/>
              </a:ext>
            </a:extLst>
          </p:cNvPr>
          <p:cNvSpPr txBox="1"/>
          <p:nvPr/>
        </p:nvSpPr>
        <p:spPr>
          <a:xfrm>
            <a:off x="9724913" y="6469112"/>
            <a:ext cx="23451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+ p&lt;.10 * p&lt;.05 ** p&lt;.01 *** p&lt;.001</a:t>
            </a:r>
          </a:p>
        </p:txBody>
      </p:sp>
    </p:spTree>
    <p:extLst>
      <p:ext uri="{BB962C8B-B14F-4D97-AF65-F5344CB8AC3E}">
        <p14:creationId xmlns:p14="http://schemas.microsoft.com/office/powerpoint/2010/main" val="2295679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D4E2B-D71D-94AC-AC64-221E19725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62" y="155279"/>
            <a:ext cx="10515600" cy="1325563"/>
          </a:xfrm>
        </p:spPr>
        <p:txBody>
          <a:bodyPr/>
          <a:lstStyle/>
          <a:p>
            <a:r>
              <a:rPr lang="en-US" dirty="0"/>
              <a:t>Results: School factors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74AFA2A-DCAD-1637-528E-A3A09D14563A}"/>
              </a:ext>
            </a:extLst>
          </p:cNvPr>
          <p:cNvGraphicFramePr>
            <a:graphicFrameLocks noGrp="1"/>
          </p:cNvGraphicFramePr>
          <p:nvPr/>
        </p:nvGraphicFramePr>
        <p:xfrm>
          <a:off x="451822" y="1254091"/>
          <a:ext cx="11230981" cy="551937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679576">
                  <a:extLst>
                    <a:ext uri="{9D8B030D-6E8A-4147-A177-3AD203B41FA5}">
                      <a16:colId xmlns:a16="http://schemas.microsoft.com/office/drawing/2014/main" val="2311670894"/>
                    </a:ext>
                  </a:extLst>
                </a:gridCol>
                <a:gridCol w="1310281">
                  <a:extLst>
                    <a:ext uri="{9D8B030D-6E8A-4147-A177-3AD203B41FA5}">
                      <a16:colId xmlns:a16="http://schemas.microsoft.com/office/drawing/2014/main" val="2616602648"/>
                    </a:ext>
                  </a:extLst>
                </a:gridCol>
                <a:gridCol w="1310281">
                  <a:extLst>
                    <a:ext uri="{9D8B030D-6E8A-4147-A177-3AD203B41FA5}">
                      <a16:colId xmlns:a16="http://schemas.microsoft.com/office/drawing/2014/main" val="3957739506"/>
                    </a:ext>
                  </a:extLst>
                </a:gridCol>
                <a:gridCol w="1310281">
                  <a:extLst>
                    <a:ext uri="{9D8B030D-6E8A-4147-A177-3AD203B41FA5}">
                      <a16:colId xmlns:a16="http://schemas.microsoft.com/office/drawing/2014/main" val="367731528"/>
                    </a:ext>
                  </a:extLst>
                </a:gridCol>
                <a:gridCol w="1310281">
                  <a:extLst>
                    <a:ext uri="{9D8B030D-6E8A-4147-A177-3AD203B41FA5}">
                      <a16:colId xmlns:a16="http://schemas.microsoft.com/office/drawing/2014/main" val="2000954991"/>
                    </a:ext>
                  </a:extLst>
                </a:gridCol>
                <a:gridCol w="1310281">
                  <a:extLst>
                    <a:ext uri="{9D8B030D-6E8A-4147-A177-3AD203B41FA5}">
                      <a16:colId xmlns:a16="http://schemas.microsoft.com/office/drawing/2014/main" val="3377346691"/>
                    </a:ext>
                  </a:extLst>
                </a:gridCol>
              </a:tblGrid>
              <a:tr h="66077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Mod: Academic composite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Mod: Local PPE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Mod: State PPE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Mod: Federal PPE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All Mods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737285"/>
                  </a:ext>
                </a:extLst>
              </a:tr>
              <a:tr h="223951"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(1)</a:t>
                      </a:r>
                    </a:p>
                  </a:txBody>
                  <a:tcPr marL="7338" marR="7338" marT="7338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(2)</a:t>
                      </a:r>
                    </a:p>
                  </a:txBody>
                  <a:tcPr marL="7338" marR="7338" marT="7338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(3)</a:t>
                      </a:r>
                    </a:p>
                  </a:txBody>
                  <a:tcPr marL="7338" marR="7338" marT="7338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(4)</a:t>
                      </a:r>
                    </a:p>
                  </a:txBody>
                  <a:tcPr marL="7338" marR="7338" marT="7338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(5)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262542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161436531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NC Pre-K funding ($000s)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0.019*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0.028*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0.030*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0.013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0.004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1290376743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(0.008)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(0.011)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(0.012)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(0.011)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(0.009)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1374927074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School-average achievement composite (</a:t>
                      </a:r>
                      <a:r>
                        <a:rPr lang="en-US" sz="140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lagged;std</a:t>
                      </a:r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0.187***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0.184***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1213600719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(0.003)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3019256655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School-average achievement composite  X NC Pre-K funding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-0.008*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-0.003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4226798741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(0.003)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4225466204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Local PPE (in 2019 $000s)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0.059***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0.023***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2127016056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(0.008)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(0.007)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878011823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Local PPE X NC Pre-K funding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-0.003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0.000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761964681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(0.009)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(0.008)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3523165894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State PPE (in 2019 $000s)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-0.028**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0.034***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2614451170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(0.008)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lt"/>
                        </a:rPr>
                        <a:t>(0.008)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1475687978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State PPE X NC Pre-K funding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-0.001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-0.017*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754656578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(0.007)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(0.007)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4080256713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Federal PPE (in 2019 $000s)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-0.128***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-0.030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924568124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(0.022)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(0.021)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2999191080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Federal PPE X NC Pre-K funding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0.032*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0.053**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1086793510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(0.014)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(0.016)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/>
                </a:tc>
                <a:extLst>
                  <a:ext uri="{0D108BD9-81ED-4DB2-BD59-A6C34878D82A}">
                    <a16:rowId xmlns:a16="http://schemas.microsoft.com/office/drawing/2014/main" val="2023669672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Observations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1,149,113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1,149,113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1,149,113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1,149,113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1,149,113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2675767"/>
                  </a:ext>
                </a:extLst>
              </a:tr>
              <a:tr h="2057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p-value (Interactions=0)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0.031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338" marR="7338" marT="733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8079996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7479E88-776C-AFD5-A13D-4C643E8CA3A0}"/>
              </a:ext>
            </a:extLst>
          </p:cNvPr>
          <p:cNvSpPr txBox="1"/>
          <p:nvPr/>
        </p:nvSpPr>
        <p:spPr>
          <a:xfrm>
            <a:off x="9732082" y="84530"/>
            <a:ext cx="23451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+ p&lt;.10 * p&lt;.05 ** p&lt;.01 *** p&lt;.001</a:t>
            </a:r>
          </a:p>
        </p:txBody>
      </p:sp>
    </p:spTree>
    <p:extLst>
      <p:ext uri="{BB962C8B-B14F-4D97-AF65-F5344CB8AC3E}">
        <p14:creationId xmlns:p14="http://schemas.microsoft.com/office/powerpoint/2010/main" val="32620658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50913E0-7D4E-0170-6ACE-D55037AC80B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4221" y="1231751"/>
          <a:ext cx="10789920" cy="545896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474720">
                  <a:extLst>
                    <a:ext uri="{9D8B030D-6E8A-4147-A177-3AD203B41FA5}">
                      <a16:colId xmlns:a16="http://schemas.microsoft.com/office/drawing/2014/main" val="1406857468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3988881135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3035725032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3651429128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183643151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3559483112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Mod: S-T ratio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Mod: NBC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Mod: Experience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Mod: Turnover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All Mods.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9419467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(1)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(2)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(3)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(4)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(5)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796118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NC Pre-K funding ($000s)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0.029*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0.031**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0.026*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0.028*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0.027*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99746439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(0.011)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(0.010)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(0.010)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(0.011)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(0.011)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826873223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Student-teacher ratio in the school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0.008***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0.006***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1799753845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(0.001)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(0.001)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466665922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Student-teacher ratio X NC Pre-K funding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0.003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0.001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1675943259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(0.003)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(0.002)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4222877191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N. Board Certified teachers (in 10pp units)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0.045***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0.024***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1195303852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(0.008)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(0.006)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4117036854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N. Board Certified teachers X NC Pre-K funding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0.001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0.006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2727573065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(0.006)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(0.006)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1814011954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Teachers with &lt;3y experience (in 10pp units)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-0.051***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-0.042***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2796121358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(0.004)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(0.004)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2936543168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Teachers with &lt; 3y exp. X NC Pre-K funding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0.008*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0.011**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721281629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(0.004)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(0.003)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3475972740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Annual teacher turnover (in 10pp units)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-0.035***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-0.014***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2219437985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(0.002)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3422216851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Annual teacher turnover X NC Pre-K funding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0.001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0.002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198880483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/>
                </a:tc>
                <a:extLst>
                  <a:ext uri="{0D108BD9-81ED-4DB2-BD59-A6C34878D82A}">
                    <a16:rowId xmlns:a16="http://schemas.microsoft.com/office/drawing/2014/main" val="3887890441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Observations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1,187,543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1,187,543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1,187,543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1,187,543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1,187,543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1966001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p-value (Interactions=0)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0.013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372" marR="5372" marT="537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00537951"/>
                  </a:ext>
                </a:extLst>
              </a:tr>
            </a:tbl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38C7B5BB-46B5-B70B-9271-5F77248F5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62" y="155279"/>
            <a:ext cx="10515600" cy="1325563"/>
          </a:xfrm>
        </p:spPr>
        <p:txBody>
          <a:bodyPr/>
          <a:lstStyle/>
          <a:p>
            <a:r>
              <a:rPr lang="en-US" dirty="0"/>
              <a:t>Results: Teacher factors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27515A-CCE4-11FD-E2B8-FE6FC3D32828}"/>
              </a:ext>
            </a:extLst>
          </p:cNvPr>
          <p:cNvSpPr txBox="1"/>
          <p:nvPr/>
        </p:nvSpPr>
        <p:spPr>
          <a:xfrm>
            <a:off x="9732082" y="84530"/>
            <a:ext cx="23451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+ p&lt;.10 * p&lt;.05 ** p&lt;.01 *** p&lt;.001</a:t>
            </a:r>
          </a:p>
        </p:txBody>
      </p:sp>
    </p:spTree>
    <p:extLst>
      <p:ext uri="{BB962C8B-B14F-4D97-AF65-F5344CB8AC3E}">
        <p14:creationId xmlns:p14="http://schemas.microsoft.com/office/powerpoint/2010/main" val="2445060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A6A27-817E-90FD-E170-657AE18B9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Results: County economic factors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961B911-C035-7F96-3EBD-D38D3236DA3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24262" y="1432504"/>
          <a:ext cx="10177632" cy="493268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090076">
                  <a:extLst>
                    <a:ext uri="{9D8B030D-6E8A-4147-A177-3AD203B41FA5}">
                      <a16:colId xmlns:a16="http://schemas.microsoft.com/office/drawing/2014/main" val="2698351045"/>
                    </a:ext>
                  </a:extLst>
                </a:gridCol>
                <a:gridCol w="1521889">
                  <a:extLst>
                    <a:ext uri="{9D8B030D-6E8A-4147-A177-3AD203B41FA5}">
                      <a16:colId xmlns:a16="http://schemas.microsoft.com/office/drawing/2014/main" val="1588694522"/>
                    </a:ext>
                  </a:extLst>
                </a:gridCol>
                <a:gridCol w="1521889">
                  <a:extLst>
                    <a:ext uri="{9D8B030D-6E8A-4147-A177-3AD203B41FA5}">
                      <a16:colId xmlns:a16="http://schemas.microsoft.com/office/drawing/2014/main" val="350676701"/>
                    </a:ext>
                  </a:extLst>
                </a:gridCol>
                <a:gridCol w="1521889">
                  <a:extLst>
                    <a:ext uri="{9D8B030D-6E8A-4147-A177-3AD203B41FA5}">
                      <a16:colId xmlns:a16="http://schemas.microsoft.com/office/drawing/2014/main" val="2977573074"/>
                    </a:ext>
                  </a:extLst>
                </a:gridCol>
                <a:gridCol w="1521889">
                  <a:extLst>
                    <a:ext uri="{9D8B030D-6E8A-4147-A177-3AD203B41FA5}">
                      <a16:colId xmlns:a16="http://schemas.microsoft.com/office/drawing/2014/main" val="696776154"/>
                    </a:ext>
                  </a:extLst>
                </a:gridCol>
              </a:tblGrid>
              <a:tr h="48840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Mod: Median Income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Mod: % SNAP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Mod: % Medicaid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All Mods.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401912"/>
                  </a:ext>
                </a:extLst>
              </a:tr>
              <a:tr h="17495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400" b="1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(1)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(2)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(3)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(4)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27085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NC Pre-K funding ($000s)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0.008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-0.002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0.026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-0.008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700865221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(0.017)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(0.021)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(0.018)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(0.025)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3265198567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Median Family Income ($00s)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0.001***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0.000+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2693530211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(0.000)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(0.000)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2610024802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Median Family Income X NC PreK funding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-0.000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-0.000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662320351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(0.000)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(0.000)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1453642768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SNAP recipients (%)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-0.022***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-0.020***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1741407315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(0.005)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(0.006)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24460333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SNAP recipients X NC PreK funding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0.004*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0.009**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2912431535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(0.002)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(0.003)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230872495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Medicaid recipients (%)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-0.025***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-0.008*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2810120973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1961631700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Medicaid recipients X NC PreK funding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-0.005+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2326730493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(0.001)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/>
                </a:tc>
                <a:extLst>
                  <a:ext uri="{0D108BD9-81ED-4DB2-BD59-A6C34878D82A}">
                    <a16:rowId xmlns:a16="http://schemas.microsoft.com/office/drawing/2014/main" val="4256809412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Observations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1,207,336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1,207,336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1,207,336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1,207,336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4886310"/>
                  </a:ext>
                </a:extLst>
              </a:tr>
              <a:tr h="26399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p-value (interactions=0)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0.022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951" marR="6951" marT="6951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1768725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0FAC2E2-9FC6-AD30-341E-DED5E8A93CAD}"/>
              </a:ext>
            </a:extLst>
          </p:cNvPr>
          <p:cNvSpPr txBox="1"/>
          <p:nvPr/>
        </p:nvSpPr>
        <p:spPr>
          <a:xfrm>
            <a:off x="9724913" y="6469112"/>
            <a:ext cx="23451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+ p&lt;.10 * p&lt;.05 ** p&lt;.01 *** p&lt;.001</a:t>
            </a:r>
          </a:p>
        </p:txBody>
      </p:sp>
    </p:spTree>
    <p:extLst>
      <p:ext uri="{BB962C8B-B14F-4D97-AF65-F5344CB8AC3E}">
        <p14:creationId xmlns:p14="http://schemas.microsoft.com/office/powerpoint/2010/main" val="40751785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9452E-0212-7B8E-1BD5-1CAA38E3C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Results: County economic factors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1F1C72D0-85C7-7218-428E-AB551EA63AA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55320" y="1884326"/>
          <a:ext cx="10698480" cy="455685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840480">
                  <a:extLst>
                    <a:ext uri="{9D8B030D-6E8A-4147-A177-3AD203B41FA5}">
                      <a16:colId xmlns:a16="http://schemas.microsoft.com/office/drawing/2014/main" val="3316544307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327812608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400545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2734277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43328612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831169867"/>
                    </a:ext>
                  </a:extLst>
                </a:gridCol>
              </a:tblGrid>
              <a:tr h="47936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Main baseline model w/subsample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Moderator: County-level Job Loss</a:t>
                      </a: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39392074"/>
                  </a:ext>
                </a:extLst>
              </a:tr>
              <a:tr h="2556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dirty="0">
                          <a:effectLst/>
                        </a:rPr>
                        <a:t>Baseline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Baseline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solidFill>
                            <a:schemeClr val="bg1"/>
                          </a:solidFill>
                          <a:effectLst/>
                        </a:rPr>
                        <a:t>Interaction</a:t>
                      </a:r>
                      <a:endParaRPr lang="en-US" sz="1400" b="1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solidFill>
                            <a:schemeClr val="bg1"/>
                          </a:solidFill>
                          <a:effectLst/>
                        </a:rPr>
                        <a:t>Baseline</a:t>
                      </a:r>
                      <a:endParaRPr lang="en-US" sz="1400" b="1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Interaction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1121"/>
                  </a:ext>
                </a:extLst>
              </a:tr>
              <a:tr h="2556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400" b="1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solidFill>
                            <a:schemeClr val="bg1"/>
                          </a:solidFill>
                          <a:effectLst/>
                        </a:rPr>
                        <a:t>(1)</a:t>
                      </a:r>
                      <a:endParaRPr lang="en-US" sz="1400" b="1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solidFill>
                            <a:schemeClr val="bg1"/>
                          </a:solidFill>
                          <a:effectLst/>
                        </a:rPr>
                        <a:t>(2)</a:t>
                      </a:r>
                      <a:endParaRPr lang="en-US" sz="1400" b="1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(3)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(4)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(5)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220462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NC Pre-K funding ($000s)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0.059*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0.056*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0.061*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0.008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0.012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202545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(0.027)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(0.027)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(0.025)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(0.019)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(0.019)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79425702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Percent affected by job loss per full academic year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0.002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0.003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6031749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(0.003)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(0.003)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539030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Percent affected by job loss X NC PreK funding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0.017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0.029*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83791847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(0.019)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(0.013)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6112784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485384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Observations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824,416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824,416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824,416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824,416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824,416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968392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99867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1" u="none" strike="noStrike" dirty="0">
                          <a:effectLst/>
                        </a:rPr>
                        <a:t>Analysis Specific Controls</a:t>
                      </a:r>
                      <a:endParaRPr lang="en-US" sz="1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87916062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Year of test FE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X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88046863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Time trends and Quadratic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983985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5123485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D8E18B5-1149-E715-E363-BD435B06B9CA}"/>
              </a:ext>
            </a:extLst>
          </p:cNvPr>
          <p:cNvSpPr txBox="1"/>
          <p:nvPr/>
        </p:nvSpPr>
        <p:spPr>
          <a:xfrm>
            <a:off x="9724913" y="6469112"/>
            <a:ext cx="23451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+ p&lt;.10 * p&lt;.05 ** p&lt;.01 *** p&lt;.001</a:t>
            </a:r>
          </a:p>
        </p:txBody>
      </p:sp>
    </p:spTree>
    <p:extLst>
      <p:ext uri="{BB962C8B-B14F-4D97-AF65-F5344CB8AC3E}">
        <p14:creationId xmlns:p14="http://schemas.microsoft.com/office/powerpoint/2010/main" val="20458480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4F16D-6DBA-2A5A-4F06-25EBEE5BB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Additional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D135C-D5FF-34E0-B80D-70AE04E83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Similar results for math and reading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For most of the significant moderation results, there were no differences by population subgroup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Exception: school achievement interaction for Black students</a:t>
            </a:r>
          </a:p>
          <a:p>
            <a:pPr lvl="1"/>
            <a:r>
              <a:rPr lang="en-US" dirty="0"/>
              <a:t>Attending a school with higher average achievement appeared to provide a complementary relation with NC Pre-K funding</a:t>
            </a:r>
          </a:p>
          <a:p>
            <a:pPr lvl="1"/>
            <a:r>
              <a:rPr lang="en-US" dirty="0"/>
              <a:t>Particularly true for Black students attending schools in the middle of the performance distribution</a:t>
            </a:r>
          </a:p>
          <a:p>
            <a:pPr lvl="1"/>
            <a:r>
              <a:rPr lang="en-US" dirty="0"/>
              <a:t>This pattern did not hold for Black students attending schools with higher average achievement</a:t>
            </a:r>
          </a:p>
        </p:txBody>
      </p:sp>
    </p:spTree>
    <p:extLst>
      <p:ext uri="{BB962C8B-B14F-4D97-AF65-F5344CB8AC3E}">
        <p14:creationId xmlns:p14="http://schemas.microsoft.com/office/powerpoint/2010/main" val="13438363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F7290D-E58C-8F85-AE13-2D39E5064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734" y="1273215"/>
            <a:ext cx="10775066" cy="518545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b="0" dirty="0"/>
          </a:p>
          <a:p>
            <a:r>
              <a:rPr lang="en-US" sz="3900" b="0" dirty="0"/>
              <a:t>Robustness analyses</a:t>
            </a:r>
          </a:p>
          <a:p>
            <a:pPr marL="0" indent="0">
              <a:buNone/>
            </a:pPr>
            <a:r>
              <a:rPr lang="en-US" b="0" dirty="0"/>
              <a:t>We assessed the sensitivity of our results through several additional analyses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Alternate sets of control variables (Table 5; Appendix 16, 17)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Multiple estimation approaches </a:t>
            </a:r>
          </a:p>
          <a:p>
            <a:pPr lvl="1"/>
            <a:r>
              <a:rPr lang="en-US" dirty="0"/>
              <a:t>OLS regression with county and year fixed-effects</a:t>
            </a:r>
          </a:p>
          <a:p>
            <a:pPr lvl="1"/>
            <a:r>
              <a:rPr lang="en-US" dirty="0"/>
              <a:t>Instrumental Variables analyses</a:t>
            </a:r>
          </a:p>
          <a:p>
            <a:pPr lvl="1"/>
            <a:r>
              <a:rPr lang="en-US" dirty="0"/>
              <a:t>Subgroup models and interaction models to test group differences</a:t>
            </a:r>
          </a:p>
          <a:p>
            <a:pPr lvl="1"/>
            <a:r>
              <a:rPr lang="en-US" dirty="0"/>
              <a:t>Logistic and OLS regressions for dichotomous outcomes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Endogeneity checks of moderators (Table 10, 11)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Alternate developmental periods of environmental moderators (Appendix 13, 19, 20)</a:t>
            </a:r>
          </a:p>
        </p:txBody>
      </p:sp>
    </p:spTree>
    <p:extLst>
      <p:ext uri="{BB962C8B-B14F-4D97-AF65-F5344CB8AC3E}">
        <p14:creationId xmlns:p14="http://schemas.microsoft.com/office/powerpoint/2010/main" val="30334059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C99D1-9A90-E442-BEB7-4E060C3B0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88931"/>
          </a:xfrm>
        </p:spPr>
        <p:txBody>
          <a:bodyPr>
            <a:normAutofit fontScale="77500" lnSpcReduction="20000"/>
          </a:bodyPr>
          <a:lstStyle/>
          <a:p>
            <a:r>
              <a:rPr lang="en-US" sz="4600" b="0" dirty="0"/>
              <a:t>Summary &amp; Discussion</a:t>
            </a:r>
          </a:p>
          <a:p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NCPK main effect on achievement is robust to most model specifications</a:t>
            </a:r>
          </a:p>
          <a:p>
            <a:endParaRPr lang="en-US" b="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No effect detected for special education placement or grade retention</a:t>
            </a:r>
          </a:p>
          <a:p>
            <a:pPr marL="0" indent="0">
              <a:buNone/>
            </a:pPr>
            <a:endParaRPr lang="en-US" b="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Compliance-adjusted IV models show meaningful, reasonable impacts for those enrolled on achievement</a:t>
            </a:r>
          </a:p>
          <a:p>
            <a:endParaRPr lang="en-US" b="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Achievement effects largest for disadvantaged subgroups</a:t>
            </a:r>
          </a:p>
          <a:p>
            <a:pPr lvl="1"/>
            <a:r>
              <a:rPr lang="en-US" dirty="0"/>
              <a:t>IV estimates illustrate this very well</a:t>
            </a:r>
          </a:p>
          <a:p>
            <a:pPr lvl="1"/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Our results support the continued targeting of pre-k to disadvantaged children</a:t>
            </a:r>
          </a:p>
          <a:p>
            <a:pPr lvl="1"/>
            <a:r>
              <a:rPr lang="en-US" dirty="0"/>
              <a:t>Think carefully about the best way to achieve this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7674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8B78D-EB6C-C844-A205-C32A58648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8853"/>
            <a:ext cx="10515600" cy="4864100"/>
          </a:xfrm>
        </p:spPr>
        <p:txBody>
          <a:bodyPr>
            <a:normAutofit fontScale="92500" lnSpcReduction="20000"/>
          </a:bodyPr>
          <a:lstStyle/>
          <a:p>
            <a:r>
              <a:rPr lang="en-US" sz="3900" b="0" dirty="0"/>
              <a:t>Summary &amp; Discussion</a:t>
            </a:r>
          </a:p>
          <a:p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Not much support for “sustaining environments”: ”goods” are good for everyone</a:t>
            </a:r>
          </a:p>
          <a:p>
            <a:pPr lvl="1"/>
            <a:r>
              <a:rPr lang="en-US" dirty="0"/>
              <a:t>But, rough/proxy measures of “sustaining” factors</a:t>
            </a:r>
          </a:p>
          <a:p>
            <a:pPr marL="457200" lvl="1" indent="0">
              <a:buNone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Some evidence of substitutability for other positive experiences</a:t>
            </a:r>
          </a:p>
          <a:p>
            <a:pPr marL="0" indent="0">
              <a:buNone/>
            </a:pPr>
            <a:endParaRPr lang="en-US" b="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”Buffering”, “protective”, or “compensatory” relationships between NC Pre-k and later negative experiences</a:t>
            </a:r>
          </a:p>
          <a:p>
            <a:pPr lvl="1"/>
            <a:r>
              <a:rPr lang="en-US" dirty="0"/>
              <a:t>Bad things also bad for everyone, but NCPK helps weather storm</a:t>
            </a:r>
          </a:p>
          <a:p>
            <a:pPr lvl="1"/>
            <a:r>
              <a:rPr lang="en-US" dirty="0"/>
              <a:t>Aligned with compensatory effects/design of large-scale targeted ECE programs (e.g., Head Start)</a:t>
            </a:r>
          </a:p>
          <a:p>
            <a:pPr marL="457200" lvl="1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4472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60456-CCD2-D24E-8E6B-EEB4CF5B5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Acknowledgement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A37F55-5118-6349-8D4D-A399253565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0" dirty="0">
                <a:effectLst/>
                <a:latin typeface="Helvetica" pitchFamily="2" charset="0"/>
              </a:rPr>
              <a:t>This research study was supported by grant funding from the National Institute of Child Health and Human Development (1R01HD095930-01A1)</a:t>
            </a:r>
          </a:p>
          <a:p>
            <a:pPr marL="0" indent="0">
              <a:buNone/>
            </a:pPr>
            <a:endParaRPr lang="en-US" b="0" dirty="0">
              <a:latin typeface="Helvetica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>
                <a:effectLst/>
                <a:latin typeface="Helvetica" pitchFamily="2" charset="0"/>
              </a:rPr>
              <a:t>North Carolina State Center for Health Statistics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>
                <a:effectLst/>
                <a:latin typeface="Helvetica" pitchFamily="2" charset="0"/>
              </a:rPr>
              <a:t>North Carolina Department of Public Instruction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>
                <a:effectLst/>
                <a:latin typeface="Helvetica" pitchFamily="2" charset="0"/>
              </a:rPr>
              <a:t>North Carolina Division of Child Development and Early Education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>
                <a:effectLst/>
                <a:latin typeface="Helvetica" pitchFamily="2" charset="0"/>
              </a:rPr>
              <a:t>North Carolina Partnership for Children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>
                <a:effectLst/>
                <a:latin typeface="Helvetica" pitchFamily="2" charset="0"/>
              </a:rPr>
              <a:t>North Carolina Education Research Data Center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>
                <a:effectLst/>
                <a:latin typeface="Helvetica" pitchFamily="2" charset="0"/>
              </a:rPr>
              <a:t>Consortium on Early Childhood Intervention Impact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 err="1">
                <a:effectLst/>
                <a:latin typeface="Helvetica" pitchFamily="2" charset="0"/>
              </a:rPr>
              <a:t>Gayane</a:t>
            </a:r>
            <a:r>
              <a:rPr lang="en-US" b="0" dirty="0">
                <a:effectLst/>
                <a:latin typeface="Helvetica" pitchFamily="2" charset="0"/>
              </a:rPr>
              <a:t> </a:t>
            </a:r>
            <a:r>
              <a:rPr lang="en-US" b="0" dirty="0" err="1">
                <a:effectLst/>
                <a:latin typeface="Helvetica" pitchFamily="2" charset="0"/>
              </a:rPr>
              <a:t>Baziyants</a:t>
            </a:r>
            <a:r>
              <a:rPr lang="en-US" b="0" dirty="0">
                <a:effectLst/>
                <a:latin typeface="Helvetica" pitchFamily="2" charset="0"/>
              </a:rPr>
              <a:t>, Caroline </a:t>
            </a:r>
            <a:r>
              <a:rPr lang="en-US" b="0" dirty="0" err="1">
                <a:effectLst/>
                <a:latin typeface="Helvetica" pitchFamily="2" charset="0"/>
              </a:rPr>
              <a:t>Botvin</a:t>
            </a:r>
            <a:r>
              <a:rPr lang="en-US" b="0" dirty="0">
                <a:effectLst/>
                <a:latin typeface="Helvetica" pitchFamily="2" charset="0"/>
              </a:rPr>
              <a:t>, Hunter Kaufman, Susan </a:t>
            </a:r>
            <a:r>
              <a:rPr lang="en-US" b="0" dirty="0" err="1">
                <a:effectLst/>
                <a:latin typeface="Helvetica" pitchFamily="2" charset="0"/>
              </a:rPr>
              <a:t>Kruglinski</a:t>
            </a:r>
            <a:r>
              <a:rPr lang="en-US" b="0" dirty="0">
                <a:effectLst/>
                <a:latin typeface="Helvetica" pitchFamily="2" charset="0"/>
              </a:rPr>
              <a:t> for RA work</a:t>
            </a:r>
          </a:p>
        </p:txBody>
      </p:sp>
    </p:spTree>
    <p:extLst>
      <p:ext uri="{BB962C8B-B14F-4D97-AF65-F5344CB8AC3E}">
        <p14:creationId xmlns:p14="http://schemas.microsoft.com/office/powerpoint/2010/main" val="20689152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56EF9-5A23-A33D-B891-3C12593BE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0" dirty="0">
                <a:latin typeface="+mn-lt"/>
              </a:rPr>
              <a:t>Additional Resources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B9DD4-4587-AFD2-8751-C616A72B6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The statistical method used here has been well-explained in several methodological texts. </a:t>
            </a:r>
            <a:r>
              <a:rPr lang="en-US" b="0" dirty="0">
                <a:hlinkClick r:id="rId2"/>
              </a:rPr>
              <a:t>Scott Cunningham’s </a:t>
            </a:r>
            <a:r>
              <a:rPr lang="en-US" b="0" i="1" dirty="0">
                <a:hlinkClick r:id="rId2"/>
              </a:rPr>
              <a:t>Causal Inference: The Mixtape </a:t>
            </a:r>
            <a:r>
              <a:rPr lang="en-US" b="0" dirty="0"/>
              <a:t>provides a great open-source introduction to the method: see chapters 8 and 9).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>
                <a:hlinkClick r:id="rId3"/>
              </a:rPr>
              <a:t>Richard Murnane and John Willett’s </a:t>
            </a:r>
            <a:r>
              <a:rPr lang="en-US" b="0" i="1" dirty="0">
                <a:hlinkClick r:id="rId3"/>
              </a:rPr>
              <a:t>Methods Matter</a:t>
            </a:r>
            <a:r>
              <a:rPr lang="en-US" b="0" i="1" dirty="0"/>
              <a:t> </a:t>
            </a:r>
            <a:r>
              <a:rPr lang="en-US" b="0" dirty="0"/>
              <a:t>text (Chapter 8) also explains the methodological assumptions in a clear way, and their text is written specifically for educational researchers.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0" dirty="0"/>
              <a:t>For an approachable discussion of the advantages to using archival data for social science research, we recommend </a:t>
            </a:r>
            <a:r>
              <a:rPr lang="en-US" b="0" dirty="0">
                <a:hlinkClick r:id="rId4"/>
              </a:rPr>
              <a:t>Andrew Penner and Kenneth Dodge’s 2019 article. </a:t>
            </a:r>
            <a:endParaRPr lang="en-US" b="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0648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0D354-348E-A84F-AFA9-9C94CBFBB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2840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b="0" dirty="0">
                <a:latin typeface="+mn-lt"/>
              </a:rPr>
              <a:t>Contact info for the study lead authors:</a:t>
            </a:r>
            <a:br>
              <a:rPr lang="en-US" b="0" dirty="0">
                <a:latin typeface="+mn-lt"/>
              </a:rPr>
            </a:br>
            <a:br>
              <a:rPr lang="en-US" b="0" dirty="0">
                <a:latin typeface="+mn-lt"/>
              </a:rPr>
            </a:br>
            <a:r>
              <a:rPr lang="en-US" dirty="0">
                <a:latin typeface="+mn-lt"/>
              </a:rPr>
              <a:t>Tyler Watts </a:t>
            </a:r>
            <a:r>
              <a:rPr lang="en-US" b="0" dirty="0">
                <a:latin typeface="+mn-lt"/>
              </a:rPr>
              <a:t>– tww2108@tc.columbia.edu</a:t>
            </a:r>
            <a:br>
              <a:rPr lang="en-US" b="0" dirty="0">
                <a:latin typeface="+mn-lt"/>
              </a:rPr>
            </a:br>
            <a:r>
              <a:rPr lang="en-US" dirty="0">
                <a:latin typeface="+mn-lt"/>
              </a:rPr>
              <a:t>Jade Jenkins </a:t>
            </a:r>
            <a:r>
              <a:rPr lang="en-US" b="0" dirty="0">
                <a:latin typeface="+mn-lt"/>
              </a:rPr>
              <a:t>- jvjenkin@uci.edu </a:t>
            </a:r>
            <a:br>
              <a:rPr lang="en-US" b="0" dirty="0">
                <a:latin typeface="+mn-lt"/>
              </a:rPr>
            </a:br>
            <a:r>
              <a:rPr lang="en-US" dirty="0">
                <a:latin typeface="+mn-lt"/>
              </a:rPr>
              <a:t>Kenneth Dodge </a:t>
            </a:r>
            <a:r>
              <a:rPr lang="en-US" b="0" dirty="0">
                <a:latin typeface="+mn-lt"/>
              </a:rPr>
              <a:t>- dodge@duke.edu   </a:t>
            </a:r>
            <a:br>
              <a:rPr lang="en-US" b="0" dirty="0">
                <a:latin typeface="+mn-lt"/>
              </a:rPr>
            </a:br>
            <a:r>
              <a:rPr lang="en-US" b="0" dirty="0">
                <a:latin typeface="+mn-lt"/>
              </a:rPr>
              <a:t>(corresponding author)</a:t>
            </a:r>
          </a:p>
        </p:txBody>
      </p:sp>
    </p:spTree>
    <p:extLst>
      <p:ext uri="{BB962C8B-B14F-4D97-AF65-F5344CB8AC3E}">
        <p14:creationId xmlns:p14="http://schemas.microsoft.com/office/powerpoint/2010/main" val="3215033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M PowerPoint Slides_Reiss et al_2023 v4.11.23.pptx" id="{DE89AA58-6FEF-4A1C-B686-DA12ACD98D38}" vid="{EB354C19-CC9E-42BA-A79B-197ED3F5EE58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AFB678E31795418DC691316A52166E" ma:contentTypeVersion="16" ma:contentTypeDescription="Create a new document." ma:contentTypeScope="" ma:versionID="98dc8edbbafc2ccc27e595b269ceccd3">
  <xsd:schema xmlns:xsd="http://www.w3.org/2001/XMLSchema" xmlns:xs="http://www.w3.org/2001/XMLSchema" xmlns:p="http://schemas.microsoft.com/office/2006/metadata/properties" xmlns:ns2="651f83f4-4efb-415a-9dc8-3ee132446cc3" xmlns:ns3="cc64b82e-d962-4ea7-9a2f-c57cd1164633" targetNamespace="http://schemas.microsoft.com/office/2006/metadata/properties" ma:root="true" ma:fieldsID="6f7390eee1c80c8cfe3589fc8c0f2aa4" ns2:_="" ns3:_="">
    <xsd:import namespace="651f83f4-4efb-415a-9dc8-3ee132446cc3"/>
    <xsd:import namespace="cc64b82e-d962-4ea7-9a2f-c57cd116463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f83f4-4efb-415a-9dc8-3ee132446c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97fb895-5b61-45c4-8b11-652987a918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64b82e-d962-4ea7-9a2f-c57cd116463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f6edca5-f9b8-48c2-944c-24d20138ecf9}" ma:internalName="TaxCatchAll" ma:showField="CatchAllData" ma:web="cc64b82e-d962-4ea7-9a2f-c57cd116463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c64b82e-d962-4ea7-9a2f-c57cd1164633" xsi:nil="true"/>
    <lcf76f155ced4ddcb4097134ff3c332f xmlns="651f83f4-4efb-415a-9dc8-3ee132446cc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060294F-7757-4DDC-B04F-5496FE5D07E5}"/>
</file>

<file path=customXml/itemProps2.xml><?xml version="1.0" encoding="utf-8"?>
<ds:datastoreItem xmlns:ds="http://schemas.openxmlformats.org/officeDocument/2006/customXml" ds:itemID="{21FE7132-0FDC-4F02-96DA-5EA419A45D7E}"/>
</file>

<file path=customXml/itemProps3.xml><?xml version="1.0" encoding="utf-8"?>
<ds:datastoreItem xmlns:ds="http://schemas.openxmlformats.org/officeDocument/2006/customXml" ds:itemID="{ED7BF25F-9B6A-4266-9C35-0344FBC11A4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34248</TotalTime>
  <Words>3984</Words>
  <Application>Microsoft Office PowerPoint</Application>
  <PresentationFormat>Widescreen</PresentationFormat>
  <Paragraphs>1031</Paragraphs>
  <Slides>33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Futura</vt:lpstr>
      <vt:lpstr>FUTURA MEDIUM</vt:lpstr>
      <vt:lpstr>FUTURA MEDIUM</vt:lpstr>
      <vt:lpstr>Futura PT Medium</vt:lpstr>
      <vt:lpstr>Futura Std Medium</vt:lpstr>
      <vt:lpstr>Helvetica</vt:lpstr>
      <vt:lpstr>Office Theme</vt:lpstr>
      <vt:lpstr>2_Office Theme</vt:lpstr>
      <vt:lpstr>1_Office Theme</vt:lpstr>
      <vt:lpstr>Understanding Heterogeneity in the Impact of Public Preschool Programs  </vt:lpstr>
      <vt:lpstr>Why do preschool effects fade or persist?</vt:lpstr>
      <vt:lpstr>Theory of persistence and fadeout</vt:lpstr>
      <vt:lpstr>PowerPoint Presentation</vt:lpstr>
      <vt:lpstr>PowerPoint Presentation</vt:lpstr>
      <vt:lpstr>PowerPoint Presentation</vt:lpstr>
      <vt:lpstr>Sustaining Environments Hypothesis</vt:lpstr>
      <vt:lpstr>Theoretical issues</vt:lpstr>
      <vt:lpstr>PowerPoint Presentation</vt:lpstr>
      <vt:lpstr>PowerPoint Presentation</vt:lpstr>
      <vt:lpstr>Evidence for buffering</vt:lpstr>
      <vt:lpstr>Scope of SRCD Monograph </vt:lpstr>
      <vt:lpstr>Participants</vt:lpstr>
      <vt:lpstr>Measures</vt:lpstr>
      <vt:lpstr>Identification Strategy for Main Effect</vt:lpstr>
      <vt:lpstr>NC Pre-K Funds per 4-Year-Old Child in County: 1993 to 2010</vt:lpstr>
      <vt:lpstr>PowerPoint Presentation</vt:lpstr>
      <vt:lpstr>Instrumental Variables Analyses Effect on enrolled children is strong for all groups Pattern aligns with main effect coefficients </vt:lpstr>
      <vt:lpstr>Instrumental Variables Analyses Pattern aligns with main effect coefficients </vt:lpstr>
      <vt:lpstr>PowerPoint Presentation</vt:lpstr>
      <vt:lpstr>Environmental Factors: Moderators</vt:lpstr>
      <vt:lpstr>Results: ECE environment </vt:lpstr>
      <vt:lpstr>Results: School factors</vt:lpstr>
      <vt:lpstr>Results: Teacher factors</vt:lpstr>
      <vt:lpstr>Results: County economic factors</vt:lpstr>
      <vt:lpstr>Results: County economic factors</vt:lpstr>
      <vt:lpstr>Additional results</vt:lpstr>
      <vt:lpstr>PowerPoint Presentation</vt:lpstr>
      <vt:lpstr>PowerPoint Presentation</vt:lpstr>
      <vt:lpstr>PowerPoint Presentation</vt:lpstr>
      <vt:lpstr>Acknowledgement</vt:lpstr>
      <vt:lpstr>Additional Resources </vt:lpstr>
      <vt:lpstr>Contact info for the study lead authors:  Tyler Watts – tww2108@tc.columbia.edu Jade Jenkins - jvjenkin@uci.edu  Kenneth Dodge - dodge@duke.edu    (corresponding author)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</dc:title>
  <dc:creator>Ken Dodge</dc:creator>
  <cp:lastModifiedBy>Bryanna Lansing</cp:lastModifiedBy>
  <cp:revision>770</cp:revision>
  <cp:lastPrinted>2017-04-03T22:16:06Z</cp:lastPrinted>
  <dcterms:created xsi:type="dcterms:W3CDTF">2016-01-30T00:19:04Z</dcterms:created>
  <dcterms:modified xsi:type="dcterms:W3CDTF">2023-06-13T16:07:38Z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  <property fmtid="{D5CDD505-2E9C-101B-9397-08002B2CF9AE}" pid="3" name="ContentTypeId">
    <vt:lpwstr>0x01010077AFB678E31795418DC691316A52166E</vt:lpwstr>
  </property>
</Properties>
</file>