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91" r:id="rId2"/>
    <p:sldId id="289" r:id="rId3"/>
    <p:sldId id="294" r:id="rId4"/>
    <p:sldId id="313" r:id="rId5"/>
    <p:sldId id="312" r:id="rId6"/>
    <p:sldId id="290" r:id="rId7"/>
    <p:sldId id="295" r:id="rId8"/>
    <p:sldId id="307" r:id="rId9"/>
    <p:sldId id="306" r:id="rId10"/>
    <p:sldId id="314" r:id="rId11"/>
    <p:sldId id="310" r:id="rId12"/>
    <p:sldId id="311" r:id="rId13"/>
    <p:sldId id="302" r:id="rId14"/>
    <p:sldId id="303" r:id="rId15"/>
    <p:sldId id="304" r:id="rId16"/>
    <p:sldId id="305" r:id="rId17"/>
    <p:sldId id="29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386A"/>
    <a:srgbClr val="0068AE"/>
    <a:srgbClr val="EA222D"/>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67"/>
    <p:restoredTop sz="82627"/>
  </p:normalViewPr>
  <p:slideViewPr>
    <p:cSldViewPr snapToObjects="1">
      <p:cViewPr varScale="1">
        <p:scale>
          <a:sx n="53" d="100"/>
          <a:sy n="53" d="100"/>
        </p:scale>
        <p:origin x="855" y="48"/>
      </p:cViewPr>
      <p:guideLst>
        <p:guide orient="horz" pos="2160"/>
        <p:guide pos="3840"/>
      </p:guideLst>
    </p:cSldViewPr>
  </p:slideViewPr>
  <p:notesTextViewPr>
    <p:cViewPr>
      <p:scale>
        <a:sx n="1" d="1"/>
        <a:sy n="1" d="1"/>
      </p:scale>
      <p:origin x="0" y="0"/>
    </p:cViewPr>
  </p:notesTextViewPr>
  <p:sorterViewPr>
    <p:cViewPr>
      <p:scale>
        <a:sx n="176" d="100"/>
        <a:sy n="17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11/18/2020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1530178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196841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1672217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3580031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3060361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3674223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1735834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1453923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3759626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36992236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16732578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6050709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14569512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14</a:t>
            </a:fld>
            <a:endParaRPr lang="en-US" dirty="0"/>
          </a:p>
        </p:txBody>
      </p:sp>
    </p:spTree>
    <p:extLst>
      <p:ext uri="{BB962C8B-B14F-4D97-AF65-F5344CB8AC3E}">
        <p14:creationId xmlns:p14="http://schemas.microsoft.com/office/powerpoint/2010/main" val="1703472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39340207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16</a:t>
            </a:fld>
            <a:endParaRPr lang="en-US" dirty="0"/>
          </a:p>
        </p:txBody>
      </p:sp>
    </p:spTree>
    <p:extLst>
      <p:ext uri="{BB962C8B-B14F-4D97-AF65-F5344CB8AC3E}">
        <p14:creationId xmlns:p14="http://schemas.microsoft.com/office/powerpoint/2010/main" val="1168002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17</a:t>
            </a:fld>
            <a:endParaRPr lang="en-US" dirty="0"/>
          </a:p>
        </p:txBody>
      </p:sp>
    </p:spTree>
    <p:extLst>
      <p:ext uri="{BB962C8B-B14F-4D97-AF65-F5344CB8AC3E}">
        <p14:creationId xmlns:p14="http://schemas.microsoft.com/office/powerpoint/2010/main" val="26375369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gradFill flip="none" rotWithShape="1">
          <a:gsLst>
            <a:gs pos="0">
              <a:srgbClr val="0068AE"/>
            </a:gs>
            <a:gs pos="100000">
              <a:srgbClr val="1B386A"/>
            </a:gs>
          </a:gsLst>
          <a:lin ang="5400000" scaled="1"/>
          <a:tileRect/>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C093512-887F-4962-9CA7-B54763262A7C}"/>
              </a:ext>
            </a:extLst>
          </p:cNvPr>
          <p:cNvSpPr/>
          <p:nvPr userDrawn="1"/>
        </p:nvSpPr>
        <p:spPr>
          <a:xfrm>
            <a:off x="0" y="1669687"/>
            <a:ext cx="12192000" cy="71104"/>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70F5DD-325A-664E-9FDE-D2031DC0E9A4}"/>
              </a:ext>
            </a:extLst>
          </p:cNvPr>
          <p:cNvSpPr>
            <a:spLocks noGrp="1"/>
          </p:cNvSpPr>
          <p:nvPr>
            <p:ph type="ctrTitle"/>
          </p:nvPr>
        </p:nvSpPr>
        <p:spPr>
          <a:xfrm>
            <a:off x="2057400" y="3124200"/>
            <a:ext cx="8077200" cy="3124200"/>
          </a:xfrm>
        </p:spPr>
        <p:txBody>
          <a:bodyPr anchor="t" anchorCtr="0">
            <a:noAutofit/>
          </a:bodyPr>
          <a:lstStyle>
            <a:lvl1pPr algn="ctr">
              <a:defRPr sz="4800">
                <a:solidFill>
                  <a:schemeClr val="bg1"/>
                </a:solidFill>
                <a:latin typeface="Futura Std Book" panose="020B0502020204020303" pitchFamily="34" charset="0"/>
              </a:defRPr>
            </a:lvl1pPr>
          </a:lstStyle>
          <a:p>
            <a:r>
              <a:rPr lang="en-US" dirty="0"/>
              <a:t>Click to edit Master title style</a:t>
            </a:r>
          </a:p>
        </p:txBody>
      </p:sp>
      <p:pic>
        <p:nvPicPr>
          <p:cNvPr id="12" name="Picture 11" descr="A picture containing drawing&#10;&#10;Description automatically generated">
            <a:extLst>
              <a:ext uri="{FF2B5EF4-FFF2-40B4-BE49-F238E27FC236}">
                <a16:creationId xmlns:a16="http://schemas.microsoft.com/office/drawing/2014/main" id="{30D08A4E-92BF-456D-8022-5DC83142A67A}"/>
              </a:ext>
            </a:extLst>
          </p:cNvPr>
          <p:cNvPicPr>
            <a:picLocks noChangeAspect="1"/>
          </p:cNvPicPr>
          <p:nvPr userDrawn="1"/>
        </p:nvPicPr>
        <p:blipFill>
          <a:blip r:embed="rId2"/>
          <a:stretch>
            <a:fillRect/>
          </a:stretch>
        </p:blipFill>
        <p:spPr>
          <a:xfrm>
            <a:off x="1447800" y="769662"/>
            <a:ext cx="9296400" cy="2207245"/>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4D93C45B-8ED1-4031-B974-6F9C4EA02E59}"/>
              </a:ext>
            </a:extLst>
          </p:cNvPr>
          <p:cNvPicPr>
            <a:picLocks noChangeAspect="1"/>
          </p:cNvPicPr>
          <p:nvPr userDrawn="1"/>
        </p:nvPicPr>
        <p:blipFill>
          <a:blip r:embed="rId3"/>
          <a:stretch>
            <a:fillRect/>
          </a:stretch>
        </p:blipFill>
        <p:spPr>
          <a:xfrm>
            <a:off x="8512710" y="778965"/>
            <a:ext cx="2307690" cy="697674"/>
          </a:xfrm>
          <a:prstGeom prst="rect">
            <a:avLst/>
          </a:prstGeom>
        </p:spPr>
      </p:pic>
      <p:sp>
        <p:nvSpPr>
          <p:cNvPr id="17" name="TextBox 16">
            <a:extLst>
              <a:ext uri="{FF2B5EF4-FFF2-40B4-BE49-F238E27FC236}">
                <a16:creationId xmlns:a16="http://schemas.microsoft.com/office/drawing/2014/main" id="{7EA91BDE-422B-4FD3-990B-16C75606CF0F}"/>
              </a:ext>
            </a:extLst>
          </p:cNvPr>
          <p:cNvSpPr txBox="1"/>
          <p:nvPr userDrawn="1"/>
        </p:nvSpPr>
        <p:spPr>
          <a:xfrm>
            <a:off x="188495" y="6134083"/>
            <a:ext cx="4724400" cy="523220"/>
          </a:xfrm>
          <a:prstGeom prst="rect">
            <a:avLst/>
          </a:prstGeom>
          <a:noFill/>
        </p:spPr>
        <p:txBody>
          <a:bodyPr wrap="square" rtlCol="0">
            <a:spAutoFit/>
          </a:bodyPr>
          <a:lstStyle/>
          <a:p>
            <a:r>
              <a:rPr lang="en-US" sz="2800" b="1" dirty="0">
                <a:solidFill>
                  <a:schemeClr val="bg1"/>
                </a:solidFill>
              </a:rPr>
              <a:t>monographmatters.srcd.org</a:t>
            </a:r>
          </a:p>
        </p:txBody>
      </p:sp>
    </p:spTree>
    <p:extLst>
      <p:ext uri="{BB962C8B-B14F-4D97-AF65-F5344CB8AC3E}">
        <p14:creationId xmlns:p14="http://schemas.microsoft.com/office/powerpoint/2010/main" val="772412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lvl1pPr marL="0" indent="0">
              <a:buNone/>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extBox 11">
            <a:extLst>
              <a:ext uri="{FF2B5EF4-FFF2-40B4-BE49-F238E27FC236}">
                <a16:creationId xmlns:a16="http://schemas.microsoft.com/office/drawing/2014/main" id="{7A6F7CCD-3B4A-4C5D-8490-483329C68A7B}"/>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defRPr sz="4000">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ED147CA-80D9-44B4-8A7E-6CBA5096E58E}"/>
              </a:ext>
            </a:extLst>
          </p:cNvPr>
          <p:cNvSpPr/>
          <p:nvPr userDrawn="1"/>
        </p:nvSpPr>
        <p:spPr>
          <a:xfrm>
            <a:off x="1" y="1298279"/>
            <a:ext cx="12192000" cy="45719"/>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icture containing drawing&#10;&#10;Description automatically generated">
            <a:extLst>
              <a:ext uri="{FF2B5EF4-FFF2-40B4-BE49-F238E27FC236}">
                <a16:creationId xmlns:a16="http://schemas.microsoft.com/office/drawing/2014/main" id="{D4766F3C-7C41-4572-A4BE-275D4E4A1FD6}"/>
              </a:ext>
            </a:extLst>
          </p:cNvPr>
          <p:cNvPicPr>
            <a:picLocks noChangeAspect="1"/>
          </p:cNvPicPr>
          <p:nvPr userDrawn="1"/>
        </p:nvPicPr>
        <p:blipFill>
          <a:blip r:embed="rId2"/>
          <a:stretch>
            <a:fillRect/>
          </a:stretch>
        </p:blipFill>
        <p:spPr>
          <a:xfrm>
            <a:off x="6105525" y="768350"/>
            <a:ext cx="5455922" cy="1295400"/>
          </a:xfrm>
          <a:prstGeom prst="rect">
            <a:avLst/>
          </a:prstGeom>
        </p:spPr>
      </p:pic>
      <p:pic>
        <p:nvPicPr>
          <p:cNvPr id="15" name="Picture 14" descr="A picture containing drawing&#10;&#10;Description automatically generated">
            <a:extLst>
              <a:ext uri="{FF2B5EF4-FFF2-40B4-BE49-F238E27FC236}">
                <a16:creationId xmlns:a16="http://schemas.microsoft.com/office/drawing/2014/main" id="{C9A135B0-1E65-4E1C-B683-65946210431E}"/>
              </a:ext>
            </a:extLst>
          </p:cNvPr>
          <p:cNvPicPr>
            <a:picLocks noChangeAspect="1"/>
          </p:cNvPicPr>
          <p:nvPr userDrawn="1"/>
        </p:nvPicPr>
        <p:blipFill>
          <a:blip r:embed="rId3"/>
          <a:stretch>
            <a:fillRect/>
          </a:stretch>
        </p:blipFill>
        <p:spPr>
          <a:xfrm>
            <a:off x="9998656" y="577714"/>
            <a:ext cx="1835098" cy="554797"/>
          </a:xfrm>
          <a:prstGeom prst="rect">
            <a:avLst/>
          </a:prstGeom>
        </p:spPr>
      </p:pic>
    </p:spTree>
    <p:extLst>
      <p:ext uri="{BB962C8B-B14F-4D97-AF65-F5344CB8AC3E}">
        <p14:creationId xmlns:p14="http://schemas.microsoft.com/office/powerpoint/2010/main" val="1205546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1" name="TextBox 10">
            <a:extLst>
              <a:ext uri="{FF2B5EF4-FFF2-40B4-BE49-F238E27FC236}">
                <a16:creationId xmlns:a16="http://schemas.microsoft.com/office/drawing/2014/main" id="{7FA20218-A1A5-4811-8144-DEC65F333FF7}"/>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97579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16" name="TextBox 15">
            <a:extLst>
              <a:ext uri="{FF2B5EF4-FFF2-40B4-BE49-F238E27FC236}">
                <a16:creationId xmlns:a16="http://schemas.microsoft.com/office/drawing/2014/main" id="{ACAD9F77-B85A-4A0A-9A55-923128A78B55}"/>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1771274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extBox 8">
            <a:extLst>
              <a:ext uri="{FF2B5EF4-FFF2-40B4-BE49-F238E27FC236}">
                <a16:creationId xmlns:a16="http://schemas.microsoft.com/office/drawing/2014/main" id="{624D2250-4257-4C51-B677-02CB7CC6CD75}"/>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547160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8" name="TextBox 7">
            <a:extLst>
              <a:ext uri="{FF2B5EF4-FFF2-40B4-BE49-F238E27FC236}">
                <a16:creationId xmlns:a16="http://schemas.microsoft.com/office/drawing/2014/main" id="{3B157149-45DE-431A-8530-84B28F383072}"/>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98663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1" name="TextBox 10">
            <a:extLst>
              <a:ext uri="{FF2B5EF4-FFF2-40B4-BE49-F238E27FC236}">
                <a16:creationId xmlns:a16="http://schemas.microsoft.com/office/drawing/2014/main" id="{4BD54EAB-DCFF-401A-91E3-7B295E028F22}"/>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789207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1" name="TextBox 10">
            <a:extLst>
              <a:ext uri="{FF2B5EF4-FFF2-40B4-BE49-F238E27FC236}">
                <a16:creationId xmlns:a16="http://schemas.microsoft.com/office/drawing/2014/main" id="{63D6519F-199E-42BD-9E3C-C77F23C9070D}"/>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982281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11" name="TextBox 10">
            <a:extLst>
              <a:ext uri="{FF2B5EF4-FFF2-40B4-BE49-F238E27FC236}">
                <a16:creationId xmlns:a16="http://schemas.microsoft.com/office/drawing/2014/main" id="{0CC817B8-0366-4F4E-A86B-29C377EDCF4F}"/>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50790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0" name="TextBox 9">
            <a:extLst>
              <a:ext uri="{FF2B5EF4-FFF2-40B4-BE49-F238E27FC236}">
                <a16:creationId xmlns:a16="http://schemas.microsoft.com/office/drawing/2014/main" id="{12C00036-CED5-447D-BFDC-BFF40E718BF4}"/>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6400800" y="6545680"/>
            <a:ext cx="5791200" cy="24447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doi.org/10.1111/mono.12423"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hyperlink" Target="https://monographmatters.srcd.org/" TargetMode="External"/><Relationship Id="rId4" Type="http://schemas.openxmlformats.org/officeDocument/2006/relationships/image" Target="../media/image4.tif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doi.org10.1111/mono.12423"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monographmatters.srcd.org/" TargetMode="External"/><Relationship Id="rId4" Type="http://schemas.openxmlformats.org/officeDocument/2006/relationships/image" Target="../media/image4.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277EA-CBE3-42EA-8919-EAF52F33146D}"/>
              </a:ext>
            </a:extLst>
          </p:cNvPr>
          <p:cNvSpPr>
            <a:spLocks noGrp="1"/>
          </p:cNvSpPr>
          <p:nvPr>
            <p:ph type="ctrTitle"/>
          </p:nvPr>
        </p:nvSpPr>
        <p:spPr>
          <a:xfrm>
            <a:off x="1981200" y="3124200"/>
            <a:ext cx="8305800" cy="2819400"/>
          </a:xfrm>
        </p:spPr>
        <p:txBody>
          <a:bodyPr/>
          <a:lstStyle/>
          <a:p>
            <a:r>
              <a:rPr lang="en-US" sz="4400" dirty="0"/>
              <a:t>Youth in Northern Ireland: Linking Violence Exposure, Emotional Insecurity, and the Political Macrosystem</a:t>
            </a:r>
          </a:p>
        </p:txBody>
      </p:sp>
    </p:spTree>
    <p:extLst>
      <p:ext uri="{BB962C8B-B14F-4D97-AF65-F5344CB8AC3E}">
        <p14:creationId xmlns:p14="http://schemas.microsoft.com/office/powerpoint/2010/main" val="1886796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787F0C-31FD-4773-9533-9F0631D1C693}"/>
              </a:ext>
            </a:extLst>
          </p:cNvPr>
          <p:cNvSpPr>
            <a:spLocks noGrp="1"/>
          </p:cNvSpPr>
          <p:nvPr>
            <p:ph idx="1"/>
          </p:nvPr>
        </p:nvSpPr>
        <p:spPr>
          <a:xfrm>
            <a:off x="3505200" y="3276601"/>
            <a:ext cx="8077200" cy="2438400"/>
          </a:xfrm>
        </p:spPr>
        <p:txBody>
          <a:bodyPr/>
          <a:lstStyle/>
          <a:p>
            <a:r>
              <a:rPr lang="en-US" sz="2400" b="0" dirty="0"/>
              <a:t>Townsend, D., Taylor, L. K., </a:t>
            </a:r>
            <a:r>
              <a:rPr lang="en-US" sz="2400" b="0" dirty="0" err="1"/>
              <a:t>Merrilees</a:t>
            </a:r>
            <a:r>
              <a:rPr lang="en-US" sz="2400" b="0" dirty="0"/>
              <a:t>, C. E., </a:t>
            </a:r>
            <a:r>
              <a:rPr lang="en-US" sz="2400" b="0" dirty="0" err="1"/>
              <a:t>Furey</a:t>
            </a:r>
            <a:r>
              <a:rPr lang="en-US" sz="2400" b="0" dirty="0"/>
              <a:t>, A., </a:t>
            </a:r>
            <a:r>
              <a:rPr lang="en-US" sz="2400" b="0" dirty="0" err="1"/>
              <a:t>Goeke</a:t>
            </a:r>
            <a:r>
              <a:rPr lang="en-US" sz="2400" b="0" dirty="0"/>
              <a:t>-Morey, M. C., </a:t>
            </a:r>
            <a:r>
              <a:rPr lang="en-US" sz="2400" b="0" dirty="0" err="1"/>
              <a:t>Shirlow</a:t>
            </a:r>
            <a:r>
              <a:rPr lang="en-US" sz="2400" b="0" dirty="0"/>
              <a:t>, P., &amp; Cummings, E. M. (2020). Youth in Northern Ireland: Linking violence exposure, emotional insecurity, and the political macrosystem. </a:t>
            </a:r>
            <a:r>
              <a:rPr lang="en-US" sz="2400" b="0" i="1" dirty="0"/>
              <a:t>Monographs of the Society for Research in Child Development, 85</a:t>
            </a:r>
            <a:r>
              <a:rPr lang="en-US" sz="2400" b="0" dirty="0"/>
              <a:t>(4). </a:t>
            </a:r>
            <a:r>
              <a:rPr lang="en-US" sz="2400" b="0" dirty="0">
                <a:hlinkClick r:id="rId3"/>
              </a:rPr>
              <a:t>https://doi.org/10.1111/mono.12423</a:t>
            </a:r>
            <a:r>
              <a:rPr lang="en-US" sz="2400" b="0" dirty="0"/>
              <a:t> </a:t>
            </a:r>
          </a:p>
          <a:p>
            <a:endParaRPr lang="en-US" sz="2400" b="0" dirty="0"/>
          </a:p>
        </p:txBody>
      </p:sp>
      <p:pic>
        <p:nvPicPr>
          <p:cNvPr id="7" name="Picture 6">
            <a:extLst>
              <a:ext uri="{FF2B5EF4-FFF2-40B4-BE49-F238E27FC236}">
                <a16:creationId xmlns:a16="http://schemas.microsoft.com/office/drawing/2014/main" id="{F2925D48-EA23-451E-8C27-C1483F40FD81}"/>
              </a:ext>
            </a:extLst>
          </p:cNvPr>
          <p:cNvPicPr>
            <a:picLocks noChangeAspect="1"/>
          </p:cNvPicPr>
          <p:nvPr/>
        </p:nvPicPr>
        <p:blipFill>
          <a:blip r:embed="rId4"/>
          <a:stretch>
            <a:fillRect/>
          </a:stretch>
        </p:blipFill>
        <p:spPr>
          <a:xfrm>
            <a:off x="9144000" y="5638800"/>
            <a:ext cx="2785508" cy="837696"/>
          </a:xfrm>
          <a:prstGeom prst="rect">
            <a:avLst/>
          </a:prstGeom>
        </p:spPr>
      </p:pic>
      <p:sp>
        <p:nvSpPr>
          <p:cNvPr id="9" name="TextBox 8">
            <a:extLst>
              <a:ext uri="{FF2B5EF4-FFF2-40B4-BE49-F238E27FC236}">
                <a16:creationId xmlns:a16="http://schemas.microsoft.com/office/drawing/2014/main" id="{C4AC8926-FC3D-4855-AD41-A37748FE184A}"/>
              </a:ext>
            </a:extLst>
          </p:cNvPr>
          <p:cNvSpPr txBox="1"/>
          <p:nvPr/>
        </p:nvSpPr>
        <p:spPr>
          <a:xfrm>
            <a:off x="838200" y="1600200"/>
            <a:ext cx="10515600" cy="1077218"/>
          </a:xfrm>
          <a:prstGeom prst="rect">
            <a:avLst/>
          </a:prstGeom>
          <a:noFill/>
        </p:spPr>
        <p:txBody>
          <a:bodyPr wrap="square">
            <a:spAutoFit/>
          </a:bodyPr>
          <a:lstStyle/>
          <a:p>
            <a:pPr algn="ctr"/>
            <a:r>
              <a:rPr lang="en-US" sz="3200" dirty="0">
                <a:latin typeface="Futura Std Book" panose="020B0502020204020303" pitchFamily="34" charset="0"/>
                <a:cs typeface="Futura Medium" panose="020B0602020204020303" pitchFamily="34" charset="-79"/>
              </a:rPr>
              <a:t>Videos, commentaries, teaching materials and more are available at </a:t>
            </a:r>
            <a:r>
              <a:rPr lang="en-US" sz="3200" dirty="0">
                <a:latin typeface="Futura Std Book" panose="020B0502020204020303" pitchFamily="34" charset="0"/>
                <a:cs typeface="Futura Medium" panose="020B0602020204020303" pitchFamily="34" charset="-79"/>
                <a:hlinkClick r:id="rId5"/>
              </a:rPr>
              <a:t>monographmatters.srcd.org</a:t>
            </a:r>
            <a:r>
              <a:rPr lang="en-US" sz="3200" dirty="0">
                <a:latin typeface="Futura Std Book" panose="020B0502020204020303" pitchFamily="34" charset="0"/>
                <a:cs typeface="Futura Medium" panose="020B0602020204020303" pitchFamily="34" charset="-79"/>
              </a:rPr>
              <a:t> </a:t>
            </a:r>
          </a:p>
        </p:txBody>
      </p:sp>
      <p:sp>
        <p:nvSpPr>
          <p:cNvPr id="2" name="Footer Placeholder 1">
            <a:extLst>
              <a:ext uri="{FF2B5EF4-FFF2-40B4-BE49-F238E27FC236}">
                <a16:creationId xmlns:a16="http://schemas.microsoft.com/office/drawing/2014/main" id="{6EEBE954-1FEE-496A-807B-98C742438F3F}"/>
              </a:ext>
            </a:extLst>
          </p:cNvPr>
          <p:cNvSpPr>
            <a:spLocks noGrp="1"/>
          </p:cNvSpPr>
          <p:nvPr>
            <p:ph type="ftr" sz="quarter" idx="11"/>
          </p:nvPr>
        </p:nvSpPr>
        <p:spPr/>
        <p:txBody>
          <a:bodyPr/>
          <a:lstStyle/>
          <a:p>
            <a:r>
              <a:rPr lang="en-US" dirty="0"/>
              <a:t>Created by Dana Townsend, Ph.D. and E. Mark Cummings, Ph.D. All rights reserved.</a:t>
            </a:r>
          </a:p>
        </p:txBody>
      </p:sp>
      <p:pic>
        <p:nvPicPr>
          <p:cNvPr id="5" name="Picture 4">
            <a:extLst>
              <a:ext uri="{FF2B5EF4-FFF2-40B4-BE49-F238E27FC236}">
                <a16:creationId xmlns:a16="http://schemas.microsoft.com/office/drawing/2014/main" id="{BFAE4E6B-EB1C-6743-B4A2-855A684C4643}"/>
              </a:ext>
            </a:extLst>
          </p:cNvPr>
          <p:cNvPicPr>
            <a:picLocks noChangeAspect="1"/>
          </p:cNvPicPr>
          <p:nvPr/>
        </p:nvPicPr>
        <p:blipFill rotWithShape="1">
          <a:blip r:embed="rId6"/>
          <a:srcRect b="14611"/>
          <a:stretch/>
        </p:blipFill>
        <p:spPr>
          <a:xfrm>
            <a:off x="609600" y="2829313"/>
            <a:ext cx="2667000" cy="3275247"/>
          </a:xfrm>
          <a:prstGeom prst="rect">
            <a:avLst/>
          </a:prstGeom>
        </p:spPr>
      </p:pic>
    </p:spTree>
    <p:extLst>
      <p:ext uri="{BB962C8B-B14F-4D97-AF65-F5344CB8AC3E}">
        <p14:creationId xmlns:p14="http://schemas.microsoft.com/office/powerpoint/2010/main" val="1668157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9A2B-8786-4B4E-A501-936E15CE0C90}"/>
              </a:ext>
            </a:extLst>
          </p:cNvPr>
          <p:cNvSpPr>
            <a:spLocks noGrp="1"/>
          </p:cNvSpPr>
          <p:nvPr>
            <p:ph type="title"/>
          </p:nvPr>
        </p:nvSpPr>
        <p:spPr>
          <a:xfrm>
            <a:off x="838200" y="1676400"/>
            <a:ext cx="10515600" cy="762000"/>
          </a:xfrm>
        </p:spPr>
        <p:txBody>
          <a:bodyPr>
            <a:normAutofit/>
          </a:bodyPr>
          <a:lstStyle/>
          <a:p>
            <a:pPr algn="ctr"/>
            <a:r>
              <a:rPr lang="en-US" sz="3600" dirty="0">
                <a:solidFill>
                  <a:srgbClr val="1B386A"/>
                </a:solidFill>
                <a:latin typeface="Futura Medium" panose="020B0602020204020303" pitchFamily="34" charset="-79"/>
                <a:cs typeface="Futura Medium" panose="020B0602020204020303" pitchFamily="34" charset="-79"/>
              </a:rPr>
              <a:t>Introduction</a:t>
            </a:r>
            <a:endParaRPr lang="en-US" dirty="0"/>
          </a:p>
        </p:txBody>
      </p:sp>
      <p:sp>
        <p:nvSpPr>
          <p:cNvPr id="3" name="Content Placeholder 2">
            <a:extLst>
              <a:ext uri="{FF2B5EF4-FFF2-40B4-BE49-F238E27FC236}">
                <a16:creationId xmlns:a16="http://schemas.microsoft.com/office/drawing/2014/main" id="{1A6843B7-C92E-4D64-A7A2-90782085DCDD}"/>
              </a:ext>
            </a:extLst>
          </p:cNvPr>
          <p:cNvSpPr>
            <a:spLocks noGrp="1"/>
          </p:cNvSpPr>
          <p:nvPr>
            <p:ph idx="1"/>
          </p:nvPr>
        </p:nvSpPr>
        <p:spPr/>
        <p:txBody>
          <a:bodyPr>
            <a:normAutofit fontScale="77500" lnSpcReduction="20000"/>
          </a:bodyPr>
          <a:lstStyle/>
          <a:p>
            <a:pPr>
              <a:lnSpc>
                <a:spcPct val="200000"/>
              </a:lnSpc>
            </a:pPr>
            <a:r>
              <a:rPr lang="en-GB" b="0" dirty="0"/>
              <a:t>Long history of strife between Catholics and Protestants</a:t>
            </a:r>
          </a:p>
          <a:p>
            <a:pPr>
              <a:lnSpc>
                <a:spcPct val="200000"/>
              </a:lnSpc>
            </a:pPr>
            <a:r>
              <a:rPr lang="en-GB" b="0" dirty="0"/>
              <a:t>Conflict between Catholics and British for hundreds of years</a:t>
            </a:r>
          </a:p>
          <a:p>
            <a:pPr>
              <a:lnSpc>
                <a:spcPct val="200000"/>
              </a:lnSpc>
            </a:pPr>
            <a:r>
              <a:rPr lang="en-GB" b="0" dirty="0"/>
              <a:t>Division of Ireland into two states in 1920’s</a:t>
            </a:r>
          </a:p>
          <a:p>
            <a:pPr>
              <a:lnSpc>
                <a:spcPct val="200000"/>
              </a:lnSpc>
            </a:pPr>
            <a:r>
              <a:rPr lang="en-GB" b="0" dirty="0"/>
              <a:t>Beginning of “The Troubles” in 1960’s</a:t>
            </a:r>
          </a:p>
          <a:p>
            <a:pPr>
              <a:lnSpc>
                <a:spcPct val="200000"/>
              </a:lnSpc>
            </a:pPr>
            <a:r>
              <a:rPr lang="en-GB" b="0" dirty="0"/>
              <a:t>Good Friday Agreement 1998</a:t>
            </a:r>
          </a:p>
        </p:txBody>
      </p:sp>
      <p:grpSp>
        <p:nvGrpSpPr>
          <p:cNvPr id="5" name="Group 4">
            <a:extLst>
              <a:ext uri="{FF2B5EF4-FFF2-40B4-BE49-F238E27FC236}">
                <a16:creationId xmlns:a16="http://schemas.microsoft.com/office/drawing/2014/main" id="{65922357-BF12-5B4D-B891-20388C370F70}"/>
              </a:ext>
            </a:extLst>
          </p:cNvPr>
          <p:cNvGrpSpPr/>
          <p:nvPr/>
        </p:nvGrpSpPr>
        <p:grpSpPr>
          <a:xfrm>
            <a:off x="7696200" y="2078472"/>
            <a:ext cx="3540370" cy="4085042"/>
            <a:chOff x="5052645" y="2230044"/>
            <a:chExt cx="3540370" cy="4085042"/>
          </a:xfrm>
        </p:grpSpPr>
        <p:pic>
          <p:nvPicPr>
            <p:cNvPr id="6" name="Picture 5">
              <a:extLst>
                <a:ext uri="{FF2B5EF4-FFF2-40B4-BE49-F238E27FC236}">
                  <a16:creationId xmlns:a16="http://schemas.microsoft.com/office/drawing/2014/main" id="{EA08B572-3ED8-4E42-B12D-DB739ED496A4}"/>
                </a:ext>
              </a:extLst>
            </p:cNvPr>
            <p:cNvPicPr>
              <a:picLocks noChangeAspect="1"/>
            </p:cNvPicPr>
            <p:nvPr/>
          </p:nvPicPr>
          <p:blipFill>
            <a:blip r:embed="rId3">
              <a:extLst>
                <a:ext uri="{BEBA8EAE-BF5A-486C-A8C5-ECC9F3942E4B}">
                  <a14:imgProps xmlns:a14="http://schemas.microsoft.com/office/drawing/2010/main">
                    <a14:imgLayer>
                      <a14:imgEffect>
                        <a14:backgroundRemoval t="9967" b="96678" l="4231" r="95000">
                          <a14:foregroundMark x1="29615" y1="57807" x2="29615" y2="57807"/>
                          <a14:foregroundMark x1="38462" y1="46179" x2="38462" y2="46179"/>
                          <a14:foregroundMark x1="66923" y1="9967" x2="66923" y2="9967"/>
                          <a14:foregroundMark x1="77308" y1="92027" x2="77308" y2="92027"/>
                          <a14:foregroundMark x1="91538" y1="79402" x2="91538" y2="79402"/>
                          <a14:foregroundMark x1="4231" y1="69103" x2="4231" y2="69103"/>
                          <a14:foregroundMark x1="30000" y1="39535" x2="30000" y2="39535"/>
                          <a14:foregroundMark x1="95000" y1="77409" x2="95000" y2="77409"/>
                          <a14:foregroundMark x1="48846" y1="96678" x2="48846" y2="96678"/>
                          <a14:foregroundMark x1="49615" y1="26910" x2="49615" y2="26910"/>
                          <a14:foregroundMark x1="50000" y1="36877" x2="50000" y2="36877"/>
                          <a14:foregroundMark x1="51923" y1="63455" x2="51923" y2="63455"/>
                          <a14:backgroundMark x1="48462" y1="37542" x2="48462" y2="37542"/>
                          <a14:backgroundMark x1="48077" y1="27243" x2="48077" y2="27243"/>
                          <a14:backgroundMark x1="49615" y1="27243" x2="49615" y2="27243"/>
                          <a14:backgroundMark x1="31154" y1="47508" x2="31154" y2="47508"/>
                          <a14:backgroundMark x1="34231" y1="49502" x2="34231" y2="49502"/>
                        </a14:backgroundRemoval>
                      </a14:imgEffect>
                    </a14:imgLayer>
                  </a14:imgProps>
                </a:ext>
                <a:ext uri="{28A0092B-C50C-407E-A947-70E740481C1C}">
                  <a14:useLocalDpi xmlns:a14="http://schemas.microsoft.com/office/drawing/2010/main" val="0"/>
                </a:ext>
              </a:extLst>
            </a:blip>
            <a:stretch>
              <a:fillRect/>
            </a:stretch>
          </p:blipFill>
          <p:spPr>
            <a:xfrm>
              <a:off x="5052645" y="2230044"/>
              <a:ext cx="3540370" cy="4085042"/>
            </a:xfrm>
            <a:prstGeom prst="rect">
              <a:avLst/>
            </a:prstGeom>
          </p:spPr>
        </p:pic>
        <p:sp>
          <p:nvSpPr>
            <p:cNvPr id="7" name="TextBox 6">
              <a:extLst>
                <a:ext uri="{FF2B5EF4-FFF2-40B4-BE49-F238E27FC236}">
                  <a16:creationId xmlns:a16="http://schemas.microsoft.com/office/drawing/2014/main" id="{D8237FB7-4D3E-7F49-BB75-F640D0D7062A}"/>
                </a:ext>
              </a:extLst>
            </p:cNvPr>
            <p:cNvSpPr txBox="1"/>
            <p:nvPr/>
          </p:nvSpPr>
          <p:spPr>
            <a:xfrm>
              <a:off x="7080002" y="4911970"/>
              <a:ext cx="1125415" cy="584775"/>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United Kingdom</a:t>
              </a:r>
            </a:p>
          </p:txBody>
        </p:sp>
        <p:sp>
          <p:nvSpPr>
            <p:cNvPr id="8" name="TextBox 7">
              <a:extLst>
                <a:ext uri="{FF2B5EF4-FFF2-40B4-BE49-F238E27FC236}">
                  <a16:creationId xmlns:a16="http://schemas.microsoft.com/office/drawing/2014/main" id="{8787DE81-005D-3345-AC77-48DBF819AB2E}"/>
                </a:ext>
              </a:extLst>
            </p:cNvPr>
            <p:cNvSpPr txBox="1"/>
            <p:nvPr/>
          </p:nvSpPr>
          <p:spPr>
            <a:xfrm>
              <a:off x="5581642" y="4503078"/>
              <a:ext cx="958363" cy="338554"/>
            </a:xfrm>
            <a:prstGeom prst="rect">
              <a:avLst/>
            </a:prstGeom>
            <a:noFill/>
          </p:spPr>
          <p:txBody>
            <a:bodyPr wrap="square" rtlCol="0">
              <a:spAutoFit/>
            </a:bodyPr>
            <a:lstStyle/>
            <a:p>
              <a:pPr algn="ctr"/>
              <a:r>
                <a:rPr lang="en-US" sz="1600" b="1" dirty="0">
                  <a:solidFill>
                    <a:schemeClr val="accent1">
                      <a:lumMod val="50000"/>
                    </a:schemeClr>
                  </a:solidFill>
                  <a:latin typeface="Times New Roman" panose="02020603050405020304" pitchFamily="18" charset="0"/>
                  <a:cs typeface="Times New Roman" panose="02020603050405020304" pitchFamily="18" charset="0"/>
                </a:rPr>
                <a:t>Ireland</a:t>
              </a:r>
            </a:p>
          </p:txBody>
        </p:sp>
        <p:sp>
          <p:nvSpPr>
            <p:cNvPr id="9" name="TextBox 8">
              <a:extLst>
                <a:ext uri="{FF2B5EF4-FFF2-40B4-BE49-F238E27FC236}">
                  <a16:creationId xmlns:a16="http://schemas.microsoft.com/office/drawing/2014/main" id="{23818410-D85D-A947-A721-3BBBFEDC3D14}"/>
                </a:ext>
              </a:extLst>
            </p:cNvPr>
            <p:cNvSpPr txBox="1"/>
            <p:nvPr/>
          </p:nvSpPr>
          <p:spPr>
            <a:xfrm>
              <a:off x="5704741" y="2902458"/>
              <a:ext cx="1063871" cy="584775"/>
            </a:xfrm>
            <a:prstGeom prst="rect">
              <a:avLst/>
            </a:prstGeom>
            <a:noFill/>
          </p:spPr>
          <p:txBody>
            <a:bodyPr wrap="square" rtlCol="0">
              <a:spAutoFit/>
            </a:bodyPr>
            <a:lstStyle/>
            <a:p>
              <a:pPr algn="ctr"/>
              <a:r>
                <a:rPr lang="en-US" sz="1600" b="1" dirty="0">
                  <a:solidFill>
                    <a:schemeClr val="accent1">
                      <a:lumMod val="50000"/>
                    </a:schemeClr>
                  </a:solidFill>
                  <a:latin typeface="Times New Roman" panose="02020603050405020304" pitchFamily="18" charset="0"/>
                  <a:cs typeface="Times New Roman" panose="02020603050405020304" pitchFamily="18" charset="0"/>
                </a:rPr>
                <a:t>Northern Ireland</a:t>
              </a:r>
            </a:p>
          </p:txBody>
        </p:sp>
        <p:cxnSp>
          <p:nvCxnSpPr>
            <p:cNvPr id="10" name="Straight Connector 9">
              <a:extLst>
                <a:ext uri="{FF2B5EF4-FFF2-40B4-BE49-F238E27FC236}">
                  <a16:creationId xmlns:a16="http://schemas.microsoft.com/office/drawing/2014/main" id="{F4AB67D0-0123-DE49-B8C0-2A83D5B0947B}"/>
                </a:ext>
              </a:extLst>
            </p:cNvPr>
            <p:cNvCxnSpPr>
              <a:cxnSpLocks/>
              <a:endCxn id="9" idx="2"/>
            </p:cNvCxnSpPr>
            <p:nvPr/>
          </p:nvCxnSpPr>
          <p:spPr>
            <a:xfrm flipH="1" flipV="1">
              <a:off x="6236677" y="3487233"/>
              <a:ext cx="199294" cy="427972"/>
            </a:xfrm>
            <a:prstGeom prst="line">
              <a:avLst/>
            </a:prstGeom>
          </p:spPr>
          <p:style>
            <a:lnRef idx="1">
              <a:schemeClr val="accent6"/>
            </a:lnRef>
            <a:fillRef idx="0">
              <a:schemeClr val="accent6"/>
            </a:fillRef>
            <a:effectRef idx="0">
              <a:schemeClr val="accent6"/>
            </a:effectRef>
            <a:fontRef idx="minor">
              <a:schemeClr val="tx1"/>
            </a:fontRef>
          </p:style>
        </p:cxnSp>
      </p:grpSp>
      <p:sp>
        <p:nvSpPr>
          <p:cNvPr id="11" name="Footer Placeholder 1">
            <a:extLst>
              <a:ext uri="{FF2B5EF4-FFF2-40B4-BE49-F238E27FC236}">
                <a16:creationId xmlns:a16="http://schemas.microsoft.com/office/drawing/2014/main" id="{5C2F2C4A-0C5C-4D9E-9387-32CBC5D7E8C3}"/>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1145681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9A2B-8786-4B4E-A501-936E15CE0C90}"/>
              </a:ext>
            </a:extLst>
          </p:cNvPr>
          <p:cNvSpPr>
            <a:spLocks noGrp="1"/>
          </p:cNvSpPr>
          <p:nvPr>
            <p:ph type="title"/>
          </p:nvPr>
        </p:nvSpPr>
        <p:spPr>
          <a:xfrm>
            <a:off x="838200" y="1676400"/>
            <a:ext cx="10515600" cy="762000"/>
          </a:xfrm>
        </p:spPr>
        <p:txBody>
          <a:bodyPr>
            <a:normAutofit/>
          </a:bodyPr>
          <a:lstStyle/>
          <a:p>
            <a:pPr algn="ctr"/>
            <a:r>
              <a:rPr lang="en-US" sz="3600" dirty="0">
                <a:solidFill>
                  <a:srgbClr val="1B386A"/>
                </a:solidFill>
                <a:latin typeface="Futura Medium" panose="020B0602020204020303" pitchFamily="34" charset="-79"/>
                <a:cs typeface="Futura Medium" panose="020B0602020204020303" pitchFamily="34" charset="-79"/>
              </a:rPr>
              <a:t>Introduction</a:t>
            </a:r>
            <a:endParaRPr lang="en-US" dirty="0"/>
          </a:p>
        </p:txBody>
      </p:sp>
      <p:sp>
        <p:nvSpPr>
          <p:cNvPr id="3" name="Content Placeholder 2">
            <a:extLst>
              <a:ext uri="{FF2B5EF4-FFF2-40B4-BE49-F238E27FC236}">
                <a16:creationId xmlns:a16="http://schemas.microsoft.com/office/drawing/2014/main" id="{1A6843B7-C92E-4D64-A7A2-90782085DCDD}"/>
              </a:ext>
            </a:extLst>
          </p:cNvPr>
          <p:cNvSpPr>
            <a:spLocks noGrp="1"/>
          </p:cNvSpPr>
          <p:nvPr>
            <p:ph idx="1"/>
          </p:nvPr>
        </p:nvSpPr>
        <p:spPr/>
        <p:txBody>
          <a:bodyPr>
            <a:normAutofit lnSpcReduction="10000"/>
          </a:bodyPr>
          <a:lstStyle/>
          <a:p>
            <a:pPr>
              <a:lnSpc>
                <a:spcPct val="200000"/>
              </a:lnSpc>
            </a:pPr>
            <a:r>
              <a:rPr lang="en-GB" sz="2200" b="0" dirty="0"/>
              <a:t>Violence continued in post-accord period:</a:t>
            </a:r>
          </a:p>
          <a:p>
            <a:pPr marL="342900" indent="-342900">
              <a:lnSpc>
                <a:spcPct val="200000"/>
              </a:lnSpc>
              <a:buFont typeface="Arial" panose="020B0604020202020204" pitchFamily="34" charset="0"/>
              <a:buChar char="•"/>
            </a:pPr>
            <a:r>
              <a:rPr lang="en-GB" sz="2200" b="0" dirty="0"/>
              <a:t>Omagh bombing in 1998</a:t>
            </a:r>
          </a:p>
          <a:p>
            <a:pPr marL="342900" indent="-342900">
              <a:lnSpc>
                <a:spcPct val="200000"/>
              </a:lnSpc>
              <a:buFont typeface="Arial" panose="020B0604020202020204" pitchFamily="34" charset="0"/>
              <a:buChar char="•"/>
            </a:pPr>
            <a:r>
              <a:rPr lang="en-GB" sz="2200" b="0" dirty="0"/>
              <a:t>Crime with suspected sectarian motives</a:t>
            </a:r>
          </a:p>
          <a:p>
            <a:pPr marL="342900" indent="-342900">
              <a:lnSpc>
                <a:spcPct val="200000"/>
              </a:lnSpc>
              <a:buFont typeface="Arial" panose="020B0604020202020204" pitchFamily="34" charset="0"/>
              <a:buChar char="•"/>
            </a:pPr>
            <a:r>
              <a:rPr lang="en-GB" sz="2200" b="0" dirty="0"/>
              <a:t>Activity from dissident paramilitary groups</a:t>
            </a:r>
          </a:p>
          <a:p>
            <a:pPr marL="342900" indent="-342900">
              <a:lnSpc>
                <a:spcPct val="200000"/>
              </a:lnSpc>
              <a:buFont typeface="Arial" panose="020B0604020202020204" pitchFamily="34" charset="0"/>
              <a:buChar char="•"/>
            </a:pPr>
            <a:r>
              <a:rPr lang="en-GB" sz="2200" b="0" dirty="0"/>
              <a:t>Rioting and protests during the marching season</a:t>
            </a:r>
            <a:endParaRPr lang="en-US" sz="2200" b="0" dirty="0"/>
          </a:p>
        </p:txBody>
      </p:sp>
      <p:grpSp>
        <p:nvGrpSpPr>
          <p:cNvPr id="5" name="Group 4">
            <a:extLst>
              <a:ext uri="{FF2B5EF4-FFF2-40B4-BE49-F238E27FC236}">
                <a16:creationId xmlns:a16="http://schemas.microsoft.com/office/drawing/2014/main" id="{65922357-BF12-5B4D-B891-20388C370F70}"/>
              </a:ext>
            </a:extLst>
          </p:cNvPr>
          <p:cNvGrpSpPr/>
          <p:nvPr/>
        </p:nvGrpSpPr>
        <p:grpSpPr>
          <a:xfrm>
            <a:off x="7696200" y="2078472"/>
            <a:ext cx="3540370" cy="4085042"/>
            <a:chOff x="5052645" y="2230044"/>
            <a:chExt cx="3540370" cy="4085042"/>
          </a:xfrm>
        </p:grpSpPr>
        <p:pic>
          <p:nvPicPr>
            <p:cNvPr id="6" name="Picture 5">
              <a:extLst>
                <a:ext uri="{FF2B5EF4-FFF2-40B4-BE49-F238E27FC236}">
                  <a16:creationId xmlns:a16="http://schemas.microsoft.com/office/drawing/2014/main" id="{EA08B572-3ED8-4E42-B12D-DB739ED496A4}"/>
                </a:ext>
              </a:extLst>
            </p:cNvPr>
            <p:cNvPicPr>
              <a:picLocks noChangeAspect="1"/>
            </p:cNvPicPr>
            <p:nvPr/>
          </p:nvPicPr>
          <p:blipFill>
            <a:blip r:embed="rId3">
              <a:extLst>
                <a:ext uri="{BEBA8EAE-BF5A-486C-A8C5-ECC9F3942E4B}">
                  <a14:imgProps xmlns:a14="http://schemas.microsoft.com/office/drawing/2010/main">
                    <a14:imgLayer>
                      <a14:imgEffect>
                        <a14:backgroundRemoval t="9967" b="96678" l="4231" r="95000">
                          <a14:foregroundMark x1="29615" y1="57807" x2="29615" y2="57807"/>
                          <a14:foregroundMark x1="38462" y1="46179" x2="38462" y2="46179"/>
                          <a14:foregroundMark x1="66923" y1="9967" x2="66923" y2="9967"/>
                          <a14:foregroundMark x1="77308" y1="92027" x2="77308" y2="92027"/>
                          <a14:foregroundMark x1="91538" y1="79402" x2="91538" y2="79402"/>
                          <a14:foregroundMark x1="4231" y1="69103" x2="4231" y2="69103"/>
                          <a14:foregroundMark x1="30000" y1="39535" x2="30000" y2="39535"/>
                          <a14:foregroundMark x1="95000" y1="77409" x2="95000" y2="77409"/>
                          <a14:foregroundMark x1="48846" y1="96678" x2="48846" y2="96678"/>
                          <a14:foregroundMark x1="49615" y1="26910" x2="49615" y2="26910"/>
                          <a14:foregroundMark x1="50000" y1="36877" x2="50000" y2="36877"/>
                          <a14:foregroundMark x1="51923" y1="63455" x2="51923" y2="63455"/>
                          <a14:backgroundMark x1="48462" y1="37542" x2="48462" y2="37542"/>
                          <a14:backgroundMark x1="48077" y1="27243" x2="48077" y2="27243"/>
                          <a14:backgroundMark x1="49615" y1="27243" x2="49615" y2="27243"/>
                          <a14:backgroundMark x1="31154" y1="47508" x2="31154" y2="47508"/>
                          <a14:backgroundMark x1="34231" y1="49502" x2="34231" y2="49502"/>
                        </a14:backgroundRemoval>
                      </a14:imgEffect>
                    </a14:imgLayer>
                  </a14:imgProps>
                </a:ext>
                <a:ext uri="{28A0092B-C50C-407E-A947-70E740481C1C}">
                  <a14:useLocalDpi xmlns:a14="http://schemas.microsoft.com/office/drawing/2010/main" val="0"/>
                </a:ext>
              </a:extLst>
            </a:blip>
            <a:stretch>
              <a:fillRect/>
            </a:stretch>
          </p:blipFill>
          <p:spPr>
            <a:xfrm>
              <a:off x="5052645" y="2230044"/>
              <a:ext cx="3540370" cy="4085042"/>
            </a:xfrm>
            <a:prstGeom prst="rect">
              <a:avLst/>
            </a:prstGeom>
          </p:spPr>
        </p:pic>
        <p:sp>
          <p:nvSpPr>
            <p:cNvPr id="7" name="TextBox 6">
              <a:extLst>
                <a:ext uri="{FF2B5EF4-FFF2-40B4-BE49-F238E27FC236}">
                  <a16:creationId xmlns:a16="http://schemas.microsoft.com/office/drawing/2014/main" id="{D8237FB7-4D3E-7F49-BB75-F640D0D7062A}"/>
                </a:ext>
              </a:extLst>
            </p:cNvPr>
            <p:cNvSpPr txBox="1"/>
            <p:nvPr/>
          </p:nvSpPr>
          <p:spPr>
            <a:xfrm>
              <a:off x="7080002" y="4911970"/>
              <a:ext cx="1125415" cy="584775"/>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United Kingdom</a:t>
              </a:r>
            </a:p>
          </p:txBody>
        </p:sp>
        <p:sp>
          <p:nvSpPr>
            <p:cNvPr id="8" name="TextBox 7">
              <a:extLst>
                <a:ext uri="{FF2B5EF4-FFF2-40B4-BE49-F238E27FC236}">
                  <a16:creationId xmlns:a16="http://schemas.microsoft.com/office/drawing/2014/main" id="{8787DE81-005D-3345-AC77-48DBF819AB2E}"/>
                </a:ext>
              </a:extLst>
            </p:cNvPr>
            <p:cNvSpPr txBox="1"/>
            <p:nvPr/>
          </p:nvSpPr>
          <p:spPr>
            <a:xfrm>
              <a:off x="5581642" y="4503078"/>
              <a:ext cx="958363" cy="338554"/>
            </a:xfrm>
            <a:prstGeom prst="rect">
              <a:avLst/>
            </a:prstGeom>
            <a:noFill/>
          </p:spPr>
          <p:txBody>
            <a:bodyPr wrap="square" rtlCol="0">
              <a:spAutoFit/>
            </a:bodyPr>
            <a:lstStyle/>
            <a:p>
              <a:pPr algn="ctr"/>
              <a:r>
                <a:rPr lang="en-US" sz="1600" b="1" dirty="0">
                  <a:solidFill>
                    <a:schemeClr val="accent1">
                      <a:lumMod val="50000"/>
                    </a:schemeClr>
                  </a:solidFill>
                  <a:latin typeface="Times New Roman" panose="02020603050405020304" pitchFamily="18" charset="0"/>
                  <a:cs typeface="Times New Roman" panose="02020603050405020304" pitchFamily="18" charset="0"/>
                </a:rPr>
                <a:t>Ireland</a:t>
              </a:r>
            </a:p>
          </p:txBody>
        </p:sp>
        <p:sp>
          <p:nvSpPr>
            <p:cNvPr id="9" name="TextBox 8">
              <a:extLst>
                <a:ext uri="{FF2B5EF4-FFF2-40B4-BE49-F238E27FC236}">
                  <a16:creationId xmlns:a16="http://schemas.microsoft.com/office/drawing/2014/main" id="{23818410-D85D-A947-A721-3BBBFEDC3D14}"/>
                </a:ext>
              </a:extLst>
            </p:cNvPr>
            <p:cNvSpPr txBox="1"/>
            <p:nvPr/>
          </p:nvSpPr>
          <p:spPr>
            <a:xfrm>
              <a:off x="5704741" y="2902458"/>
              <a:ext cx="1063871" cy="584775"/>
            </a:xfrm>
            <a:prstGeom prst="rect">
              <a:avLst/>
            </a:prstGeom>
            <a:noFill/>
          </p:spPr>
          <p:txBody>
            <a:bodyPr wrap="square" rtlCol="0">
              <a:spAutoFit/>
            </a:bodyPr>
            <a:lstStyle/>
            <a:p>
              <a:pPr algn="ctr"/>
              <a:r>
                <a:rPr lang="en-US" sz="1600" b="1" dirty="0">
                  <a:solidFill>
                    <a:schemeClr val="accent1">
                      <a:lumMod val="50000"/>
                    </a:schemeClr>
                  </a:solidFill>
                  <a:latin typeface="Times New Roman" panose="02020603050405020304" pitchFamily="18" charset="0"/>
                  <a:cs typeface="Times New Roman" panose="02020603050405020304" pitchFamily="18" charset="0"/>
                </a:rPr>
                <a:t>Northern Ireland</a:t>
              </a:r>
            </a:p>
          </p:txBody>
        </p:sp>
        <p:cxnSp>
          <p:nvCxnSpPr>
            <p:cNvPr id="10" name="Straight Connector 9">
              <a:extLst>
                <a:ext uri="{FF2B5EF4-FFF2-40B4-BE49-F238E27FC236}">
                  <a16:creationId xmlns:a16="http://schemas.microsoft.com/office/drawing/2014/main" id="{F4AB67D0-0123-DE49-B8C0-2A83D5B0947B}"/>
                </a:ext>
              </a:extLst>
            </p:cNvPr>
            <p:cNvCxnSpPr>
              <a:cxnSpLocks/>
              <a:endCxn id="9" idx="2"/>
            </p:cNvCxnSpPr>
            <p:nvPr/>
          </p:nvCxnSpPr>
          <p:spPr>
            <a:xfrm flipH="1" flipV="1">
              <a:off x="6236677" y="3487233"/>
              <a:ext cx="199294" cy="427972"/>
            </a:xfrm>
            <a:prstGeom prst="line">
              <a:avLst/>
            </a:prstGeom>
          </p:spPr>
          <p:style>
            <a:lnRef idx="1">
              <a:schemeClr val="accent6"/>
            </a:lnRef>
            <a:fillRef idx="0">
              <a:schemeClr val="accent6"/>
            </a:fillRef>
            <a:effectRef idx="0">
              <a:schemeClr val="accent6"/>
            </a:effectRef>
            <a:fontRef idx="minor">
              <a:schemeClr val="tx1"/>
            </a:fontRef>
          </p:style>
        </p:cxnSp>
      </p:grpSp>
      <p:sp>
        <p:nvSpPr>
          <p:cNvPr id="11" name="Footer Placeholder 1">
            <a:extLst>
              <a:ext uri="{FF2B5EF4-FFF2-40B4-BE49-F238E27FC236}">
                <a16:creationId xmlns:a16="http://schemas.microsoft.com/office/drawing/2014/main" id="{10F9790B-F31E-4E8B-A0DA-B4E0FCD91A5D}"/>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1202032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9A2B-8786-4B4E-A501-936E15CE0C90}"/>
              </a:ext>
            </a:extLst>
          </p:cNvPr>
          <p:cNvSpPr>
            <a:spLocks noGrp="1"/>
          </p:cNvSpPr>
          <p:nvPr>
            <p:ph type="title"/>
          </p:nvPr>
        </p:nvSpPr>
        <p:spPr>
          <a:xfrm>
            <a:off x="838200" y="1676400"/>
            <a:ext cx="10515600" cy="762000"/>
          </a:xfrm>
        </p:spPr>
        <p:txBody>
          <a:bodyPr>
            <a:normAutofit/>
          </a:bodyPr>
          <a:lstStyle/>
          <a:p>
            <a:pPr algn="ctr"/>
            <a:r>
              <a:rPr lang="en-US" sz="3600" dirty="0">
                <a:solidFill>
                  <a:srgbClr val="1B386A"/>
                </a:solidFill>
                <a:latin typeface="Futura Medium" panose="020B0602020204020303" pitchFamily="34" charset="-79"/>
                <a:cs typeface="Futura Medium" panose="020B0602020204020303" pitchFamily="34" charset="-79"/>
              </a:rPr>
              <a:t>Introduction</a:t>
            </a:r>
            <a:endParaRPr lang="en-US" dirty="0"/>
          </a:p>
        </p:txBody>
      </p:sp>
      <p:sp>
        <p:nvSpPr>
          <p:cNvPr id="12" name="Content Placeholder 2">
            <a:extLst>
              <a:ext uri="{FF2B5EF4-FFF2-40B4-BE49-F238E27FC236}">
                <a16:creationId xmlns:a16="http://schemas.microsoft.com/office/drawing/2014/main" id="{28D4BC8C-1FB1-8C45-8B71-572DD046FECF}"/>
              </a:ext>
            </a:extLst>
          </p:cNvPr>
          <p:cNvSpPr>
            <a:spLocks noGrp="1"/>
          </p:cNvSpPr>
          <p:nvPr>
            <p:ph idx="1"/>
          </p:nvPr>
        </p:nvSpPr>
        <p:spPr>
          <a:xfrm>
            <a:off x="838200" y="2438400"/>
            <a:ext cx="10515600" cy="3725114"/>
          </a:xfrm>
        </p:spPr>
        <p:txBody>
          <a:bodyPr>
            <a:noAutofit/>
          </a:bodyPr>
          <a:lstStyle/>
          <a:p>
            <a:pPr>
              <a:spcAft>
                <a:spcPts val="1600"/>
              </a:spcAft>
            </a:pPr>
            <a:r>
              <a:rPr lang="en-US" sz="2400" b="0" dirty="0"/>
              <a:t>Exposure to political violence repeatedly linked with youth adjustment problems in Northern Ireland and elsewhere</a:t>
            </a:r>
          </a:p>
          <a:p>
            <a:pPr>
              <a:spcAft>
                <a:spcPts val="1200"/>
              </a:spcAft>
            </a:pPr>
            <a:r>
              <a:rPr lang="en-US" sz="2400" b="0" dirty="0"/>
              <a:t>Prior research suggests that </a:t>
            </a:r>
            <a:r>
              <a:rPr lang="en-US" sz="2400" dirty="0"/>
              <a:t>emotional insecurity </a:t>
            </a:r>
            <a:r>
              <a:rPr lang="en-US" sz="2400" b="0" dirty="0"/>
              <a:t>explains this link </a:t>
            </a:r>
          </a:p>
          <a:p>
            <a:pPr marL="342900" indent="-342900">
              <a:buFont typeface="Arial" panose="020B0604020202020204" pitchFamily="34" charset="0"/>
              <a:buChar char="•"/>
            </a:pPr>
            <a:r>
              <a:rPr lang="en-US" sz="2200" b="0" dirty="0"/>
              <a:t>Maintaining a sense of protection, safety, and security is a central goal for children</a:t>
            </a:r>
          </a:p>
          <a:p>
            <a:pPr marL="342900" indent="-342900">
              <a:buFont typeface="Arial" panose="020B0604020202020204" pitchFamily="34" charset="0"/>
              <a:buChar char="•"/>
            </a:pPr>
            <a:r>
              <a:rPr lang="en-US" sz="2200" b="0" dirty="0"/>
              <a:t>Exposure to threats can activate regulatory systems and lead to insecurity</a:t>
            </a:r>
          </a:p>
          <a:p>
            <a:pPr marL="342900" indent="-342900">
              <a:buFont typeface="Arial" panose="020B0604020202020204" pitchFamily="34" charset="0"/>
              <a:buChar char="•"/>
            </a:pPr>
            <a:r>
              <a:rPr lang="en-US" sz="2200" b="0" dirty="0"/>
              <a:t>Prolonged insecurity can overtax these systems and lead to maladjustment</a:t>
            </a:r>
          </a:p>
          <a:p>
            <a:endParaRPr lang="en-US" sz="2200" b="0" dirty="0"/>
          </a:p>
          <a:p>
            <a:r>
              <a:rPr lang="en-US" sz="2200" b="0" i="1" dirty="0"/>
              <a:t>Does a tense or threatening political climate exacerbate this effect?</a:t>
            </a:r>
          </a:p>
        </p:txBody>
      </p:sp>
      <p:sp>
        <p:nvSpPr>
          <p:cNvPr id="5" name="Footer Placeholder 1">
            <a:extLst>
              <a:ext uri="{FF2B5EF4-FFF2-40B4-BE49-F238E27FC236}">
                <a16:creationId xmlns:a16="http://schemas.microsoft.com/office/drawing/2014/main" id="{6EF5D126-AC7F-44AD-8062-5784F70FC3E1}"/>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3493685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9A2B-8786-4B4E-A501-936E15CE0C90}"/>
              </a:ext>
            </a:extLst>
          </p:cNvPr>
          <p:cNvSpPr>
            <a:spLocks noGrp="1"/>
          </p:cNvSpPr>
          <p:nvPr>
            <p:ph type="title"/>
          </p:nvPr>
        </p:nvSpPr>
        <p:spPr/>
        <p:txBody>
          <a:bodyPr>
            <a:normAutofit/>
          </a:bodyPr>
          <a:lstStyle/>
          <a:p>
            <a:pPr algn="ctr"/>
            <a:r>
              <a:rPr lang="en-US" sz="3600" dirty="0">
                <a:solidFill>
                  <a:srgbClr val="1B386A"/>
                </a:solidFill>
                <a:latin typeface="Futura Medium" panose="020B0602020204020303" pitchFamily="34" charset="-79"/>
                <a:cs typeface="Futura Medium" panose="020B0602020204020303" pitchFamily="34" charset="-79"/>
              </a:rPr>
              <a:t>Introduction</a:t>
            </a:r>
            <a:endParaRPr lang="en-US" dirty="0"/>
          </a:p>
        </p:txBody>
      </p:sp>
      <p:grpSp>
        <p:nvGrpSpPr>
          <p:cNvPr id="29" name="Group 28">
            <a:extLst>
              <a:ext uri="{FF2B5EF4-FFF2-40B4-BE49-F238E27FC236}">
                <a16:creationId xmlns:a16="http://schemas.microsoft.com/office/drawing/2014/main" id="{740145AE-630A-9746-880E-4545FB370417}"/>
              </a:ext>
            </a:extLst>
          </p:cNvPr>
          <p:cNvGrpSpPr/>
          <p:nvPr/>
        </p:nvGrpSpPr>
        <p:grpSpPr>
          <a:xfrm>
            <a:off x="1524000" y="2286000"/>
            <a:ext cx="8778734" cy="4024091"/>
            <a:chOff x="1889266" y="2278768"/>
            <a:chExt cx="8778734" cy="4024091"/>
          </a:xfrm>
        </p:grpSpPr>
        <p:grpSp>
          <p:nvGrpSpPr>
            <p:cNvPr id="28" name="Group 27">
              <a:extLst>
                <a:ext uri="{FF2B5EF4-FFF2-40B4-BE49-F238E27FC236}">
                  <a16:creationId xmlns:a16="http://schemas.microsoft.com/office/drawing/2014/main" id="{5B35E525-E6C3-2B4D-B469-9A122904B230}"/>
                </a:ext>
              </a:extLst>
            </p:cNvPr>
            <p:cNvGrpSpPr/>
            <p:nvPr/>
          </p:nvGrpSpPr>
          <p:grpSpPr>
            <a:xfrm>
              <a:off x="1889266" y="2278768"/>
              <a:ext cx="8778734" cy="4024091"/>
              <a:chOff x="1889266" y="2278768"/>
              <a:chExt cx="8778734" cy="4024091"/>
            </a:xfrm>
          </p:grpSpPr>
          <p:sp>
            <p:nvSpPr>
              <p:cNvPr id="5" name="Content Placeholder 1">
                <a:extLst>
                  <a:ext uri="{FF2B5EF4-FFF2-40B4-BE49-F238E27FC236}">
                    <a16:creationId xmlns:a16="http://schemas.microsoft.com/office/drawing/2014/main" id="{028BFCF0-0F0E-EE4D-8282-3ABF90969F29}"/>
                  </a:ext>
                </a:extLst>
              </p:cNvPr>
              <p:cNvSpPr txBox="1">
                <a:spLocks/>
              </p:cNvSpPr>
              <p:nvPr/>
            </p:nvSpPr>
            <p:spPr>
              <a:xfrm>
                <a:off x="2592963" y="2278768"/>
                <a:ext cx="8075037" cy="40233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a:p>
                <a:endParaRPr lang="en-US" dirty="0"/>
              </a:p>
              <a:p>
                <a:endParaRPr lang="en-US" sz="2400" dirty="0"/>
              </a:p>
              <a:p>
                <a:endParaRPr lang="en-US" sz="2400" dirty="0"/>
              </a:p>
              <a:p>
                <a:endParaRPr lang="en-US" sz="3600" dirty="0"/>
              </a:p>
              <a:p>
                <a:pPr algn="r"/>
                <a:endParaRPr lang="en-US" dirty="0"/>
              </a:p>
              <a:p>
                <a:pPr algn="r"/>
                <a:endParaRPr lang="en-US" sz="1400" dirty="0">
                  <a:solidFill>
                    <a:srgbClr val="7F7F7F"/>
                  </a:solidFill>
                </a:endParaRPr>
              </a:p>
              <a:p>
                <a:pPr algn="r"/>
                <a:endParaRPr lang="en-US" sz="1400" dirty="0">
                  <a:solidFill>
                    <a:srgbClr val="7F7F7F"/>
                  </a:solidFill>
                </a:endParaRPr>
              </a:p>
              <a:p>
                <a:pPr algn="r"/>
                <a:r>
                  <a:rPr lang="en-US" sz="1400" dirty="0">
                    <a:solidFill>
                      <a:srgbClr val="7F7F7F"/>
                    </a:solidFill>
                  </a:rPr>
                  <a:t>Bronfenbrenner &amp; Morris, 1998</a:t>
                </a:r>
              </a:p>
              <a:p>
                <a:endParaRPr lang="en-US" dirty="0"/>
              </a:p>
            </p:txBody>
          </p:sp>
          <p:grpSp>
            <p:nvGrpSpPr>
              <p:cNvPr id="6" name="Group 5">
                <a:extLst>
                  <a:ext uri="{FF2B5EF4-FFF2-40B4-BE49-F238E27FC236}">
                    <a16:creationId xmlns:a16="http://schemas.microsoft.com/office/drawing/2014/main" id="{74AEB686-DD62-CD44-A18F-605AAFADF8C7}"/>
                  </a:ext>
                </a:extLst>
              </p:cNvPr>
              <p:cNvGrpSpPr/>
              <p:nvPr/>
            </p:nvGrpSpPr>
            <p:grpSpPr>
              <a:xfrm>
                <a:off x="1889266" y="2497287"/>
                <a:ext cx="8550134" cy="3805572"/>
                <a:chOff x="400842" y="2332361"/>
                <a:chExt cx="8550134" cy="3805572"/>
              </a:xfrm>
            </p:grpSpPr>
            <p:grpSp>
              <p:nvGrpSpPr>
                <p:cNvPr id="7" name="Group 6">
                  <a:extLst>
                    <a:ext uri="{FF2B5EF4-FFF2-40B4-BE49-F238E27FC236}">
                      <a16:creationId xmlns:a16="http://schemas.microsoft.com/office/drawing/2014/main" id="{A087C3A7-C8BB-D54C-9AB8-E985EE4B22E9}"/>
                    </a:ext>
                  </a:extLst>
                </p:cNvPr>
                <p:cNvGrpSpPr/>
                <p:nvPr/>
              </p:nvGrpSpPr>
              <p:grpSpPr>
                <a:xfrm>
                  <a:off x="2853745" y="2571934"/>
                  <a:ext cx="3607529" cy="3199630"/>
                  <a:chOff x="2851273" y="2566581"/>
                  <a:chExt cx="3379214" cy="3370387"/>
                </a:xfrm>
              </p:grpSpPr>
              <p:sp>
                <p:nvSpPr>
                  <p:cNvPr id="17" name="Oval 16">
                    <a:extLst>
                      <a:ext uri="{FF2B5EF4-FFF2-40B4-BE49-F238E27FC236}">
                        <a16:creationId xmlns:a16="http://schemas.microsoft.com/office/drawing/2014/main" id="{923218B7-12DC-2E43-90DE-B8283266EDCD}"/>
                      </a:ext>
                    </a:extLst>
                  </p:cNvPr>
                  <p:cNvSpPr/>
                  <p:nvPr/>
                </p:nvSpPr>
                <p:spPr>
                  <a:xfrm>
                    <a:off x="2851273" y="2566581"/>
                    <a:ext cx="3379214" cy="3370386"/>
                  </a:xfrm>
                  <a:prstGeom prst="ellipse">
                    <a:avLst/>
                  </a:prstGeom>
                  <a:solidFill>
                    <a:schemeClr val="accent2">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3CA49E5A-24E1-0449-A978-BF6CCEA316A0}"/>
                      </a:ext>
                    </a:extLst>
                  </p:cNvPr>
                  <p:cNvSpPr/>
                  <p:nvPr/>
                </p:nvSpPr>
                <p:spPr>
                  <a:xfrm>
                    <a:off x="3148874" y="3117298"/>
                    <a:ext cx="2764812" cy="2819669"/>
                  </a:xfrm>
                  <a:prstGeom prst="ellipse">
                    <a:avLst/>
                  </a:prstGeom>
                  <a:solidFill>
                    <a:srgbClr val="C2C2A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6D8A6FB-6226-634C-A8FD-C315DD662B84}"/>
                      </a:ext>
                    </a:extLst>
                  </p:cNvPr>
                  <p:cNvSpPr/>
                  <p:nvPr/>
                </p:nvSpPr>
                <p:spPr>
                  <a:xfrm>
                    <a:off x="3456076" y="3756128"/>
                    <a:ext cx="2160009" cy="2180839"/>
                  </a:xfrm>
                  <a:prstGeom prst="ellipse">
                    <a:avLst/>
                  </a:prstGeom>
                  <a:solidFill>
                    <a:schemeClr val="accent2">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323352DB-581F-9D4D-8D93-CB46C300E6CB}"/>
                      </a:ext>
                    </a:extLst>
                  </p:cNvPr>
                  <p:cNvSpPr/>
                  <p:nvPr/>
                </p:nvSpPr>
                <p:spPr>
                  <a:xfrm>
                    <a:off x="3744077" y="4416991"/>
                    <a:ext cx="1574407" cy="1519977"/>
                  </a:xfrm>
                  <a:prstGeom prst="ellipse">
                    <a:avLst/>
                  </a:prstGeom>
                  <a:solidFill>
                    <a:srgbClr val="C2C2A3"/>
                  </a:solidFill>
                  <a:ln>
                    <a:solidFill>
                      <a:srgbClr val="6633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AD09BCFA-9EB3-5742-8E47-EF720637D6A3}"/>
                      </a:ext>
                    </a:extLst>
                  </p:cNvPr>
                  <p:cNvSpPr txBox="1"/>
                  <p:nvPr/>
                </p:nvSpPr>
                <p:spPr>
                  <a:xfrm>
                    <a:off x="3677937" y="2713913"/>
                    <a:ext cx="1745630" cy="372832"/>
                  </a:xfrm>
                  <a:prstGeom prst="rect">
                    <a:avLst/>
                  </a:prstGeom>
                  <a:noFill/>
                </p:spPr>
                <p:txBody>
                  <a:bodyPr wrap="square" rtlCol="0">
                    <a:spAutoFit/>
                  </a:bodyPr>
                  <a:lstStyle/>
                  <a:p>
                    <a:pPr algn="ctr"/>
                    <a:r>
                      <a:rPr lang="en-US" sz="1700" dirty="0" err="1"/>
                      <a:t>Macrosystem</a:t>
                    </a:r>
                    <a:endParaRPr lang="en-US" sz="1700" dirty="0"/>
                  </a:p>
                </p:txBody>
              </p:sp>
              <p:sp>
                <p:nvSpPr>
                  <p:cNvPr id="22" name="TextBox 21">
                    <a:extLst>
                      <a:ext uri="{FF2B5EF4-FFF2-40B4-BE49-F238E27FC236}">
                        <a16:creationId xmlns:a16="http://schemas.microsoft.com/office/drawing/2014/main" id="{4D4F461D-0FBE-464B-9F30-0D4A4F649553}"/>
                      </a:ext>
                    </a:extLst>
                  </p:cNvPr>
                  <p:cNvSpPr txBox="1"/>
                  <p:nvPr/>
                </p:nvSpPr>
                <p:spPr>
                  <a:xfrm>
                    <a:off x="3744077" y="3336423"/>
                    <a:ext cx="1574407" cy="372832"/>
                  </a:xfrm>
                  <a:prstGeom prst="rect">
                    <a:avLst/>
                  </a:prstGeom>
                  <a:noFill/>
                </p:spPr>
                <p:txBody>
                  <a:bodyPr wrap="square" rtlCol="0">
                    <a:spAutoFit/>
                  </a:bodyPr>
                  <a:lstStyle/>
                  <a:p>
                    <a:pPr algn="ctr"/>
                    <a:r>
                      <a:rPr lang="en-US" sz="1700" dirty="0" err="1">
                        <a:solidFill>
                          <a:srgbClr val="000000"/>
                        </a:solidFill>
                      </a:rPr>
                      <a:t>Exosystem</a:t>
                    </a:r>
                    <a:endParaRPr lang="en-US" sz="1700" dirty="0">
                      <a:solidFill>
                        <a:srgbClr val="000000"/>
                      </a:solidFill>
                    </a:endParaRPr>
                  </a:p>
                </p:txBody>
              </p:sp>
              <p:sp>
                <p:nvSpPr>
                  <p:cNvPr id="23" name="TextBox 22">
                    <a:extLst>
                      <a:ext uri="{FF2B5EF4-FFF2-40B4-BE49-F238E27FC236}">
                        <a16:creationId xmlns:a16="http://schemas.microsoft.com/office/drawing/2014/main" id="{93A57A2F-AF35-C341-8DEA-5BCCB5010546}"/>
                      </a:ext>
                    </a:extLst>
                  </p:cNvPr>
                  <p:cNvSpPr txBox="1"/>
                  <p:nvPr/>
                </p:nvSpPr>
                <p:spPr>
                  <a:xfrm>
                    <a:off x="3704393" y="4002592"/>
                    <a:ext cx="1679490" cy="372832"/>
                  </a:xfrm>
                  <a:prstGeom prst="rect">
                    <a:avLst/>
                  </a:prstGeom>
                  <a:noFill/>
                </p:spPr>
                <p:txBody>
                  <a:bodyPr wrap="square" rtlCol="0">
                    <a:spAutoFit/>
                  </a:bodyPr>
                  <a:lstStyle/>
                  <a:p>
                    <a:pPr algn="ctr"/>
                    <a:r>
                      <a:rPr lang="en-US" sz="1700" dirty="0"/>
                      <a:t>Microsystem</a:t>
                    </a:r>
                  </a:p>
                </p:txBody>
              </p:sp>
              <p:sp>
                <p:nvSpPr>
                  <p:cNvPr id="24" name="TextBox 23">
                    <a:extLst>
                      <a:ext uri="{FF2B5EF4-FFF2-40B4-BE49-F238E27FC236}">
                        <a16:creationId xmlns:a16="http://schemas.microsoft.com/office/drawing/2014/main" id="{495ADEB9-782F-8445-893B-2262EB9A881B}"/>
                      </a:ext>
                    </a:extLst>
                  </p:cNvPr>
                  <p:cNvSpPr txBox="1"/>
                  <p:nvPr/>
                </p:nvSpPr>
                <p:spPr>
                  <a:xfrm>
                    <a:off x="3744077" y="5058412"/>
                    <a:ext cx="1574407" cy="372832"/>
                  </a:xfrm>
                  <a:prstGeom prst="rect">
                    <a:avLst/>
                  </a:prstGeom>
                  <a:noFill/>
                </p:spPr>
                <p:txBody>
                  <a:bodyPr wrap="square" rtlCol="0">
                    <a:spAutoFit/>
                  </a:bodyPr>
                  <a:lstStyle/>
                  <a:p>
                    <a:pPr algn="ctr"/>
                    <a:r>
                      <a:rPr lang="en-US" sz="1700" dirty="0">
                        <a:solidFill>
                          <a:srgbClr val="000000"/>
                        </a:solidFill>
                      </a:rPr>
                      <a:t>Individual</a:t>
                    </a:r>
                  </a:p>
                </p:txBody>
              </p:sp>
            </p:grpSp>
            <p:grpSp>
              <p:nvGrpSpPr>
                <p:cNvPr id="8" name="Group 7">
                  <a:extLst>
                    <a:ext uri="{FF2B5EF4-FFF2-40B4-BE49-F238E27FC236}">
                      <a16:creationId xmlns:a16="http://schemas.microsoft.com/office/drawing/2014/main" id="{4B0B0C86-E796-784D-8B71-9099F013666F}"/>
                    </a:ext>
                  </a:extLst>
                </p:cNvPr>
                <p:cNvGrpSpPr/>
                <p:nvPr/>
              </p:nvGrpSpPr>
              <p:grpSpPr>
                <a:xfrm>
                  <a:off x="5348559" y="2428465"/>
                  <a:ext cx="1990980" cy="3709468"/>
                  <a:chOff x="5884097" y="1557754"/>
                  <a:chExt cx="2530499" cy="5064444"/>
                </a:xfrm>
              </p:grpSpPr>
              <p:sp>
                <p:nvSpPr>
                  <p:cNvPr id="15" name="Curved Left Arrow 14">
                    <a:extLst>
                      <a:ext uri="{FF2B5EF4-FFF2-40B4-BE49-F238E27FC236}">
                        <a16:creationId xmlns:a16="http://schemas.microsoft.com/office/drawing/2014/main" id="{A178453B-095E-404D-9D99-320687F9480C}"/>
                      </a:ext>
                    </a:extLst>
                  </p:cNvPr>
                  <p:cNvSpPr/>
                  <p:nvPr/>
                </p:nvSpPr>
                <p:spPr>
                  <a:xfrm>
                    <a:off x="6046746" y="1557754"/>
                    <a:ext cx="2367850" cy="5064444"/>
                  </a:xfrm>
                  <a:prstGeom prst="curvedLeftArrow">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TextBox 15">
                    <a:extLst>
                      <a:ext uri="{FF2B5EF4-FFF2-40B4-BE49-F238E27FC236}">
                        <a16:creationId xmlns:a16="http://schemas.microsoft.com/office/drawing/2014/main" id="{89457ABE-582B-E947-80AC-55D05DB62CC8}"/>
                      </a:ext>
                    </a:extLst>
                  </p:cNvPr>
                  <p:cNvSpPr txBox="1"/>
                  <p:nvPr/>
                </p:nvSpPr>
                <p:spPr>
                  <a:xfrm rot="1279602">
                    <a:off x="5884097" y="1885191"/>
                    <a:ext cx="2318292" cy="483230"/>
                  </a:xfrm>
                  <a:prstGeom prst="rect">
                    <a:avLst/>
                  </a:prstGeom>
                  <a:noFill/>
                </p:spPr>
                <p:txBody>
                  <a:bodyPr wrap="square" rtlCol="0">
                    <a:spAutoFit/>
                  </a:bodyPr>
                  <a:lstStyle/>
                  <a:p>
                    <a:pPr algn="ctr"/>
                    <a:r>
                      <a:rPr lang="en-US" sz="1700" dirty="0" err="1"/>
                      <a:t>Chronosystem</a:t>
                    </a:r>
                    <a:endParaRPr lang="en-US" sz="1700" dirty="0"/>
                  </a:p>
                </p:txBody>
              </p:sp>
            </p:grpSp>
            <p:sp>
              <p:nvSpPr>
                <p:cNvPr id="9" name="TextBox 8">
                  <a:extLst>
                    <a:ext uri="{FF2B5EF4-FFF2-40B4-BE49-F238E27FC236}">
                      <a16:creationId xmlns:a16="http://schemas.microsoft.com/office/drawing/2014/main" id="{9F78D993-184F-3F46-BCEA-82EAC47C7F59}"/>
                    </a:ext>
                  </a:extLst>
                </p:cNvPr>
                <p:cNvSpPr txBox="1"/>
                <p:nvPr/>
              </p:nvSpPr>
              <p:spPr>
                <a:xfrm>
                  <a:off x="400844" y="5060266"/>
                  <a:ext cx="2345856" cy="353943"/>
                </a:xfrm>
                <a:prstGeom prst="rect">
                  <a:avLst/>
                </a:prstGeom>
                <a:noFill/>
                <a:ln>
                  <a:solidFill>
                    <a:schemeClr val="tx1"/>
                  </a:solidFill>
                </a:ln>
              </p:spPr>
              <p:txBody>
                <a:bodyPr wrap="square" rtlCol="0">
                  <a:spAutoFit/>
                </a:bodyPr>
                <a:lstStyle/>
                <a:p>
                  <a:pPr algn="ctr"/>
                  <a:r>
                    <a:rPr lang="en-US" sz="1700" dirty="0"/>
                    <a:t>Family, Peers, School</a:t>
                  </a:r>
                </a:p>
              </p:txBody>
            </p:sp>
            <p:sp>
              <p:nvSpPr>
                <p:cNvPr id="10" name="TextBox 9">
                  <a:extLst>
                    <a:ext uri="{FF2B5EF4-FFF2-40B4-BE49-F238E27FC236}">
                      <a16:creationId xmlns:a16="http://schemas.microsoft.com/office/drawing/2014/main" id="{6ECFFAB5-B4D3-D74C-9CBD-032C19697026}"/>
                    </a:ext>
                  </a:extLst>
                </p:cNvPr>
                <p:cNvSpPr txBox="1"/>
                <p:nvPr/>
              </p:nvSpPr>
              <p:spPr>
                <a:xfrm>
                  <a:off x="400843" y="3973675"/>
                  <a:ext cx="2333028" cy="877163"/>
                </a:xfrm>
                <a:prstGeom prst="rect">
                  <a:avLst/>
                </a:prstGeom>
                <a:noFill/>
                <a:ln>
                  <a:solidFill>
                    <a:schemeClr val="tx1"/>
                  </a:solidFill>
                </a:ln>
              </p:spPr>
              <p:txBody>
                <a:bodyPr wrap="square" rtlCol="0">
                  <a:spAutoFit/>
                </a:bodyPr>
                <a:lstStyle/>
                <a:p>
                  <a:pPr algn="ctr"/>
                  <a:r>
                    <a:rPr lang="en-US" sz="1700" dirty="0"/>
                    <a:t>Local Government, School Board,</a:t>
                  </a:r>
                </a:p>
                <a:p>
                  <a:pPr algn="ctr"/>
                  <a:r>
                    <a:rPr lang="en-US" sz="1700" dirty="0"/>
                    <a:t>Parent’s Workplace</a:t>
                  </a:r>
                </a:p>
              </p:txBody>
            </p:sp>
            <p:sp>
              <p:nvSpPr>
                <p:cNvPr id="11" name="TextBox 10">
                  <a:extLst>
                    <a:ext uri="{FF2B5EF4-FFF2-40B4-BE49-F238E27FC236}">
                      <a16:creationId xmlns:a16="http://schemas.microsoft.com/office/drawing/2014/main" id="{BFE85EFF-7731-004C-96F7-B956C2C9C4A2}"/>
                    </a:ext>
                  </a:extLst>
                </p:cNvPr>
                <p:cNvSpPr txBox="1"/>
                <p:nvPr/>
              </p:nvSpPr>
              <p:spPr>
                <a:xfrm>
                  <a:off x="400842" y="2880338"/>
                  <a:ext cx="2333027" cy="877163"/>
                </a:xfrm>
                <a:prstGeom prst="rect">
                  <a:avLst/>
                </a:prstGeom>
                <a:noFill/>
                <a:ln>
                  <a:solidFill>
                    <a:schemeClr val="tx1"/>
                  </a:solidFill>
                </a:ln>
              </p:spPr>
              <p:txBody>
                <a:bodyPr wrap="square" rtlCol="0">
                  <a:spAutoFit/>
                </a:bodyPr>
                <a:lstStyle/>
                <a:p>
                  <a:pPr algn="ctr"/>
                  <a:r>
                    <a:rPr lang="en-US" sz="1700" dirty="0"/>
                    <a:t>Norms, Ideology, Political Climate, </a:t>
                  </a:r>
                </a:p>
                <a:p>
                  <a:pPr algn="ctr"/>
                  <a:r>
                    <a:rPr lang="en-US" sz="1700" dirty="0"/>
                    <a:t>Societal Narratives</a:t>
                  </a:r>
                </a:p>
              </p:txBody>
            </p:sp>
            <p:cxnSp>
              <p:nvCxnSpPr>
                <p:cNvPr id="12" name="Straight Arrow Connector 11">
                  <a:extLst>
                    <a:ext uri="{FF2B5EF4-FFF2-40B4-BE49-F238E27FC236}">
                      <a16:creationId xmlns:a16="http://schemas.microsoft.com/office/drawing/2014/main" id="{2367FCD8-20A8-024A-8D52-F507B4637F70}"/>
                    </a:ext>
                  </a:extLst>
                </p:cNvPr>
                <p:cNvCxnSpPr>
                  <a:stCxn id="11" idx="3"/>
                </p:cNvCxnSpPr>
                <p:nvPr/>
              </p:nvCxnSpPr>
              <p:spPr>
                <a:xfrm flipV="1">
                  <a:off x="2733869" y="3183887"/>
                  <a:ext cx="909730" cy="135033"/>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3" name="TextBox 12">
                  <a:extLst>
                    <a:ext uri="{FF2B5EF4-FFF2-40B4-BE49-F238E27FC236}">
                      <a16:creationId xmlns:a16="http://schemas.microsoft.com/office/drawing/2014/main" id="{1EBC8C27-0956-744C-A642-62B4FDB1F62C}"/>
                    </a:ext>
                  </a:extLst>
                </p:cNvPr>
                <p:cNvSpPr txBox="1"/>
                <p:nvPr/>
              </p:nvSpPr>
              <p:spPr>
                <a:xfrm>
                  <a:off x="7432412" y="2332361"/>
                  <a:ext cx="1518564" cy="1138773"/>
                </a:xfrm>
                <a:prstGeom prst="rect">
                  <a:avLst/>
                </a:prstGeom>
                <a:noFill/>
                <a:ln>
                  <a:solidFill>
                    <a:schemeClr val="tx1"/>
                  </a:solidFill>
                </a:ln>
              </p:spPr>
              <p:txBody>
                <a:bodyPr wrap="square" rtlCol="0">
                  <a:spAutoFit/>
                </a:bodyPr>
                <a:lstStyle/>
                <a:p>
                  <a:pPr algn="ctr"/>
                  <a:r>
                    <a:rPr lang="en-US" sz="1700" dirty="0"/>
                    <a:t>Time, Life transitions, Generation effects</a:t>
                  </a:r>
                </a:p>
              </p:txBody>
            </p:sp>
            <p:cxnSp>
              <p:nvCxnSpPr>
                <p:cNvPr id="14" name="Straight Arrow Connector 13">
                  <a:extLst>
                    <a:ext uri="{FF2B5EF4-FFF2-40B4-BE49-F238E27FC236}">
                      <a16:creationId xmlns:a16="http://schemas.microsoft.com/office/drawing/2014/main" id="{5E29E378-BE4D-2142-8E9E-846C0B03FFC9}"/>
                    </a:ext>
                  </a:extLst>
                </p:cNvPr>
                <p:cNvCxnSpPr>
                  <a:stCxn id="13" idx="2"/>
                </p:cNvCxnSpPr>
                <p:nvPr/>
              </p:nvCxnSpPr>
              <p:spPr>
                <a:xfrm flipH="1">
                  <a:off x="7339535" y="3471134"/>
                  <a:ext cx="852159" cy="463543"/>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grpSp>
        </p:grpSp>
        <p:cxnSp>
          <p:nvCxnSpPr>
            <p:cNvPr id="25" name="Straight Arrow Connector 24">
              <a:extLst>
                <a:ext uri="{FF2B5EF4-FFF2-40B4-BE49-F238E27FC236}">
                  <a16:creationId xmlns:a16="http://schemas.microsoft.com/office/drawing/2014/main" id="{5F9FE27F-CAF1-1E43-91D2-7B43F3B87EBA}"/>
                </a:ext>
              </a:extLst>
            </p:cNvPr>
            <p:cNvCxnSpPr/>
            <p:nvPr/>
          </p:nvCxnSpPr>
          <p:spPr>
            <a:xfrm flipV="1">
              <a:off x="4199721" y="4000959"/>
              <a:ext cx="1030634" cy="586209"/>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6" name="Straight Arrow Connector 25">
              <a:extLst>
                <a:ext uri="{FF2B5EF4-FFF2-40B4-BE49-F238E27FC236}">
                  <a16:creationId xmlns:a16="http://schemas.microsoft.com/office/drawing/2014/main" id="{8099AE10-A80D-F34B-A1A6-49779E485258}"/>
                </a:ext>
              </a:extLst>
            </p:cNvPr>
            <p:cNvCxnSpPr/>
            <p:nvPr/>
          </p:nvCxnSpPr>
          <p:spPr>
            <a:xfrm flipV="1">
              <a:off x="4262140" y="4655687"/>
              <a:ext cx="1060171" cy="720154"/>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grpSp>
      <p:sp>
        <p:nvSpPr>
          <p:cNvPr id="34" name="Rectangle 33">
            <a:extLst>
              <a:ext uri="{FF2B5EF4-FFF2-40B4-BE49-F238E27FC236}">
                <a16:creationId xmlns:a16="http://schemas.microsoft.com/office/drawing/2014/main" id="{70018E32-66CD-E14C-B3E8-5F96D156E7B1}"/>
              </a:ext>
            </a:extLst>
          </p:cNvPr>
          <p:cNvSpPr/>
          <p:nvPr/>
        </p:nvSpPr>
        <p:spPr>
          <a:xfrm>
            <a:off x="8915400" y="4192250"/>
            <a:ext cx="2464931" cy="1446550"/>
          </a:xfrm>
          <a:prstGeom prst="rect">
            <a:avLst/>
          </a:prstGeom>
        </p:spPr>
        <p:txBody>
          <a:bodyPr wrap="square">
            <a:spAutoFit/>
          </a:bodyPr>
          <a:lstStyle/>
          <a:p>
            <a:pPr>
              <a:spcAft>
                <a:spcPts val="1600"/>
              </a:spcAft>
            </a:pPr>
            <a:r>
              <a:rPr lang="en-US" sz="2200" dirty="0"/>
              <a:t>Few psychological studies incorporate factors beyond the microsystem</a:t>
            </a:r>
          </a:p>
        </p:txBody>
      </p:sp>
      <p:sp>
        <p:nvSpPr>
          <p:cNvPr id="30" name="Footer Placeholder 1">
            <a:extLst>
              <a:ext uri="{FF2B5EF4-FFF2-40B4-BE49-F238E27FC236}">
                <a16:creationId xmlns:a16="http://schemas.microsoft.com/office/drawing/2014/main" id="{060B3D65-E977-4686-AA7A-E08751FFAA5A}"/>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911095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2F15D-E34B-41B8-AB82-990C9CA041F7}"/>
              </a:ext>
            </a:extLst>
          </p:cNvPr>
          <p:cNvSpPr>
            <a:spLocks noGrp="1"/>
          </p:cNvSpPr>
          <p:nvPr>
            <p:ph type="title"/>
          </p:nvPr>
        </p:nvSpPr>
        <p:spPr>
          <a:xfrm>
            <a:off x="838200" y="1676400"/>
            <a:ext cx="10515600" cy="762000"/>
          </a:xfrm>
        </p:spPr>
        <p:txBody>
          <a:bodyPr/>
          <a:lstStyle/>
          <a:p>
            <a:pPr algn="ctr"/>
            <a:r>
              <a:rPr lang="en-US" dirty="0">
                <a:solidFill>
                  <a:srgbClr val="1B386A"/>
                </a:solidFill>
              </a:rPr>
              <a:t>Method</a:t>
            </a:r>
          </a:p>
        </p:txBody>
      </p:sp>
      <p:sp>
        <p:nvSpPr>
          <p:cNvPr id="18" name="Content Placeholder 2">
            <a:extLst>
              <a:ext uri="{FF2B5EF4-FFF2-40B4-BE49-F238E27FC236}">
                <a16:creationId xmlns:a16="http://schemas.microsoft.com/office/drawing/2014/main" id="{8B34A991-31CB-404C-B96A-EF0A38598020}"/>
              </a:ext>
            </a:extLst>
          </p:cNvPr>
          <p:cNvSpPr>
            <a:spLocks noGrp="1"/>
          </p:cNvSpPr>
          <p:nvPr>
            <p:ph idx="1"/>
          </p:nvPr>
        </p:nvSpPr>
        <p:spPr>
          <a:xfrm>
            <a:off x="838200" y="2362200"/>
            <a:ext cx="10515600" cy="3801314"/>
          </a:xfrm>
        </p:spPr>
        <p:txBody>
          <a:bodyPr>
            <a:normAutofit lnSpcReduction="10000"/>
          </a:bodyPr>
          <a:lstStyle/>
          <a:p>
            <a:pPr>
              <a:spcAft>
                <a:spcPts val="1200"/>
              </a:spcAft>
            </a:pPr>
            <a:r>
              <a:rPr lang="en-US" sz="2600" dirty="0"/>
              <a:t>Macrosystem Data:</a:t>
            </a:r>
          </a:p>
          <a:p>
            <a:pPr marL="457200" indent="-457200">
              <a:buFont typeface="Arial" panose="020B0604020202020204" pitchFamily="34" charset="0"/>
              <a:buChar char="•"/>
            </a:pPr>
            <a:r>
              <a:rPr lang="en-US" sz="2400" b="0" dirty="0"/>
              <a:t>2 local newspapers: </a:t>
            </a:r>
            <a:r>
              <a:rPr lang="en-US" sz="2400" b="0" i="1" dirty="0"/>
              <a:t>Belfast Telegraph, The Irish News</a:t>
            </a:r>
            <a:endParaRPr lang="en-US" sz="2400" b="0" dirty="0"/>
          </a:p>
          <a:p>
            <a:pPr marL="457200" indent="-457200">
              <a:buFont typeface="Arial" panose="020B0604020202020204" pitchFamily="34" charset="0"/>
              <a:buChar char="•"/>
            </a:pPr>
            <a:r>
              <a:rPr lang="en-US" sz="2400" b="0" dirty="0"/>
              <a:t>Selected keywords to identify all articles related to the conflict, 2006 -2011</a:t>
            </a:r>
          </a:p>
          <a:p>
            <a:pPr marL="457200" indent="-457200">
              <a:buFont typeface="Arial" panose="020B0604020202020204" pitchFamily="34" charset="0"/>
              <a:buChar char="•"/>
            </a:pPr>
            <a:r>
              <a:rPr lang="en-US" sz="2400" b="0" dirty="0"/>
              <a:t>Selected 2 articles from each newspaper per day (N = 6,082)</a:t>
            </a:r>
          </a:p>
          <a:p>
            <a:pPr marL="457200" indent="-457200">
              <a:spcAft>
                <a:spcPts val="600"/>
              </a:spcAft>
              <a:buFont typeface="Arial" panose="020B0604020202020204" pitchFamily="34" charset="0"/>
              <a:buChar char="•"/>
            </a:pPr>
            <a:r>
              <a:rPr lang="en-US" sz="2400" b="0" dirty="0"/>
              <a:t>4 local coders rated each article. To what degree does it reflect:</a:t>
            </a:r>
          </a:p>
          <a:p>
            <a:pPr marL="1143000" lvl="1" indent="-457200"/>
            <a:r>
              <a:rPr lang="en-US" b="0" dirty="0"/>
              <a:t>Political tension between Catholics and Protestants</a:t>
            </a:r>
          </a:p>
          <a:p>
            <a:pPr marL="1143000" lvl="1" indent="-457200"/>
            <a:r>
              <a:rPr lang="en-US" b="0" dirty="0"/>
              <a:t>Threat or detrimental impact to Catholics </a:t>
            </a:r>
          </a:p>
          <a:p>
            <a:pPr marL="1143000" lvl="1" indent="-457200"/>
            <a:r>
              <a:rPr lang="en-US" b="0" dirty="0"/>
              <a:t>Threat or detrimental impact to Protestants</a:t>
            </a:r>
          </a:p>
          <a:p>
            <a:pPr marL="457200" indent="-457200">
              <a:buFont typeface="Arial" panose="020B0604020202020204" pitchFamily="34" charset="0"/>
              <a:buChar char="•"/>
            </a:pPr>
            <a:r>
              <a:rPr lang="en-US" sz="2200" b="0" dirty="0"/>
              <a:t>Each scored using a Likert scale: 0 = “</a:t>
            </a:r>
            <a:r>
              <a:rPr lang="en-US" sz="2200" b="0" i="1" dirty="0"/>
              <a:t>not at all” </a:t>
            </a:r>
            <a:r>
              <a:rPr lang="en-US" sz="2200" b="0" dirty="0"/>
              <a:t>to 4 = “</a:t>
            </a:r>
            <a:r>
              <a:rPr lang="en-US" sz="2200" b="0" i="1" dirty="0"/>
              <a:t>very much”</a:t>
            </a:r>
          </a:p>
        </p:txBody>
      </p:sp>
      <p:sp>
        <p:nvSpPr>
          <p:cNvPr id="5" name="Footer Placeholder 1">
            <a:extLst>
              <a:ext uri="{FF2B5EF4-FFF2-40B4-BE49-F238E27FC236}">
                <a16:creationId xmlns:a16="http://schemas.microsoft.com/office/drawing/2014/main" id="{172425BE-9D83-42A0-94E1-9B95F4E606D0}"/>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2414765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2F15D-E34B-41B8-AB82-990C9CA041F7}"/>
              </a:ext>
            </a:extLst>
          </p:cNvPr>
          <p:cNvSpPr>
            <a:spLocks noGrp="1"/>
          </p:cNvSpPr>
          <p:nvPr>
            <p:ph type="title"/>
          </p:nvPr>
        </p:nvSpPr>
        <p:spPr>
          <a:xfrm>
            <a:off x="838200" y="1676400"/>
            <a:ext cx="10515600" cy="762000"/>
          </a:xfrm>
        </p:spPr>
        <p:txBody>
          <a:bodyPr/>
          <a:lstStyle/>
          <a:p>
            <a:pPr algn="ctr"/>
            <a:r>
              <a:rPr lang="en-US" dirty="0">
                <a:solidFill>
                  <a:srgbClr val="1B386A"/>
                </a:solidFill>
              </a:rPr>
              <a:t>Method</a:t>
            </a:r>
          </a:p>
        </p:txBody>
      </p:sp>
      <p:sp>
        <p:nvSpPr>
          <p:cNvPr id="18" name="Content Placeholder 2">
            <a:extLst>
              <a:ext uri="{FF2B5EF4-FFF2-40B4-BE49-F238E27FC236}">
                <a16:creationId xmlns:a16="http://schemas.microsoft.com/office/drawing/2014/main" id="{8B34A991-31CB-404C-B96A-EF0A38598020}"/>
              </a:ext>
            </a:extLst>
          </p:cNvPr>
          <p:cNvSpPr>
            <a:spLocks noGrp="1"/>
          </p:cNvSpPr>
          <p:nvPr>
            <p:ph idx="1"/>
          </p:nvPr>
        </p:nvSpPr>
        <p:spPr>
          <a:xfrm>
            <a:off x="838200" y="2362200"/>
            <a:ext cx="10515600" cy="3801314"/>
          </a:xfrm>
        </p:spPr>
        <p:txBody>
          <a:bodyPr>
            <a:normAutofit/>
          </a:bodyPr>
          <a:lstStyle/>
          <a:p>
            <a:pPr>
              <a:spcAft>
                <a:spcPts val="1200"/>
              </a:spcAft>
            </a:pPr>
            <a:r>
              <a:rPr lang="en-US" sz="2600" dirty="0"/>
              <a:t>Microsystem Data</a:t>
            </a:r>
          </a:p>
          <a:p>
            <a:pPr marL="114300" indent="-342900">
              <a:buFont typeface="Arial" panose="020B0604020202020204" pitchFamily="34" charset="0"/>
              <a:buChar char="•"/>
            </a:pPr>
            <a:r>
              <a:rPr lang="en-US" sz="2400" b="0" dirty="0"/>
              <a:t>5 waves of survey data with mothers and their adolescent children (N = 999)</a:t>
            </a:r>
          </a:p>
          <a:p>
            <a:pPr marL="114300" indent="-342900">
              <a:buFont typeface="Arial" panose="020B0604020202020204" pitchFamily="34" charset="0"/>
              <a:buChar char="•"/>
            </a:pPr>
            <a:r>
              <a:rPr lang="en-US" sz="2400" b="0" dirty="0"/>
              <a:t>Surveys took place during the same time period (2006 -2011)</a:t>
            </a:r>
          </a:p>
          <a:p>
            <a:pPr marL="114300" indent="-342900">
              <a:buFont typeface="Arial" panose="020B0604020202020204" pitchFamily="34" charset="0"/>
              <a:buChar char="•"/>
            </a:pPr>
            <a:r>
              <a:rPr lang="en-US" sz="2400" b="0" dirty="0"/>
              <a:t>61% Protestant, 38% Catholic; mean age 12.18 years old at Time 1</a:t>
            </a:r>
          </a:p>
          <a:p>
            <a:pPr marL="114300" indent="-342900">
              <a:buFont typeface="Arial" panose="020B0604020202020204" pitchFamily="34" charset="0"/>
              <a:buChar char="•"/>
            </a:pPr>
            <a:r>
              <a:rPr lang="en-US" sz="2400" b="0" dirty="0"/>
              <a:t>Working class, socially deprived neighborhoods</a:t>
            </a:r>
          </a:p>
          <a:p>
            <a:pPr marL="114300" indent="-342900">
              <a:buFont typeface="Arial" panose="020B0604020202020204" pitchFamily="34" charset="0"/>
              <a:buChar char="•"/>
            </a:pPr>
            <a:r>
              <a:rPr lang="en-US" sz="2400" b="0" dirty="0"/>
              <a:t>35-40 families selected per neighborhood </a:t>
            </a:r>
          </a:p>
          <a:p>
            <a:pPr marL="114300" indent="-342900">
              <a:buFont typeface="Arial" panose="020B0604020202020204" pitchFamily="34" charset="0"/>
              <a:buChar char="•"/>
            </a:pPr>
            <a:r>
              <a:rPr lang="en-US" sz="2400" b="0" dirty="0"/>
              <a:t>Youth self-report measures of exposure to sectarian violence</a:t>
            </a:r>
          </a:p>
          <a:p>
            <a:pPr marL="114300" indent="-342900">
              <a:buFont typeface="Arial" panose="020B0604020202020204" pitchFamily="34" charset="0"/>
              <a:buChar char="•"/>
            </a:pPr>
            <a:r>
              <a:rPr lang="en-US" sz="2400" b="0" dirty="0"/>
              <a:t>Mother self-report measures of their children’s emotional insecurity</a:t>
            </a:r>
          </a:p>
        </p:txBody>
      </p:sp>
      <p:sp>
        <p:nvSpPr>
          <p:cNvPr id="5" name="Footer Placeholder 1">
            <a:extLst>
              <a:ext uri="{FF2B5EF4-FFF2-40B4-BE49-F238E27FC236}">
                <a16:creationId xmlns:a16="http://schemas.microsoft.com/office/drawing/2014/main" id="{9D39E7E3-179B-47C2-8E93-A0182CC57AF1}"/>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3584131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9A2B-8786-4B4E-A501-936E15CE0C90}"/>
              </a:ext>
            </a:extLst>
          </p:cNvPr>
          <p:cNvSpPr>
            <a:spLocks noGrp="1"/>
          </p:cNvSpPr>
          <p:nvPr>
            <p:ph type="title"/>
          </p:nvPr>
        </p:nvSpPr>
        <p:spPr>
          <a:xfrm>
            <a:off x="838200" y="1676400"/>
            <a:ext cx="10515600" cy="762000"/>
          </a:xfrm>
        </p:spPr>
        <p:txBody>
          <a:bodyPr>
            <a:normAutofit/>
          </a:bodyPr>
          <a:lstStyle/>
          <a:p>
            <a:pPr algn="ctr"/>
            <a:r>
              <a:rPr lang="en-US" dirty="0">
                <a:solidFill>
                  <a:srgbClr val="1B386A"/>
                </a:solidFill>
              </a:rPr>
              <a:t>Method</a:t>
            </a:r>
          </a:p>
        </p:txBody>
      </p:sp>
      <p:grpSp>
        <p:nvGrpSpPr>
          <p:cNvPr id="11" name="Group 10">
            <a:extLst>
              <a:ext uri="{FF2B5EF4-FFF2-40B4-BE49-F238E27FC236}">
                <a16:creationId xmlns:a16="http://schemas.microsoft.com/office/drawing/2014/main" id="{4FAB84C3-64EB-6D4F-B424-3AFCB3682040}"/>
              </a:ext>
            </a:extLst>
          </p:cNvPr>
          <p:cNvGrpSpPr/>
          <p:nvPr/>
        </p:nvGrpSpPr>
        <p:grpSpPr>
          <a:xfrm>
            <a:off x="1758552" y="4572000"/>
            <a:ext cx="8140998" cy="1519362"/>
            <a:chOff x="440610" y="4962104"/>
            <a:chExt cx="8140998" cy="1519362"/>
          </a:xfrm>
          <a:solidFill>
            <a:schemeClr val="accent5">
              <a:lumMod val="40000"/>
              <a:lumOff val="60000"/>
            </a:schemeClr>
          </a:solidFill>
        </p:grpSpPr>
        <p:sp>
          <p:nvSpPr>
            <p:cNvPr id="12" name="Rectangle 11">
              <a:extLst>
                <a:ext uri="{FF2B5EF4-FFF2-40B4-BE49-F238E27FC236}">
                  <a16:creationId xmlns:a16="http://schemas.microsoft.com/office/drawing/2014/main" id="{9D5EE8B1-561B-0145-83D6-7B45E300EA82}"/>
                </a:ext>
              </a:extLst>
            </p:cNvPr>
            <p:cNvSpPr/>
            <p:nvPr/>
          </p:nvSpPr>
          <p:spPr>
            <a:xfrm>
              <a:off x="440610" y="5753118"/>
              <a:ext cx="2555946" cy="665306"/>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rgbClr val="000000"/>
                  </a:solidFill>
                </a:rPr>
                <a:t>Political Tension / Threat</a:t>
              </a:r>
            </a:p>
          </p:txBody>
        </p:sp>
        <p:sp>
          <p:nvSpPr>
            <p:cNvPr id="13" name="Rectangle 12">
              <a:extLst>
                <a:ext uri="{FF2B5EF4-FFF2-40B4-BE49-F238E27FC236}">
                  <a16:creationId xmlns:a16="http://schemas.microsoft.com/office/drawing/2014/main" id="{95EB86B8-BFA7-3F45-BB75-B5152CECA7DE}"/>
                </a:ext>
              </a:extLst>
            </p:cNvPr>
            <p:cNvSpPr/>
            <p:nvPr/>
          </p:nvSpPr>
          <p:spPr>
            <a:xfrm>
              <a:off x="6025661" y="5703542"/>
              <a:ext cx="2555947" cy="7779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rgbClr val="000000"/>
                  </a:solidFill>
                </a:rPr>
                <a:t>Emotional Insecurity in the Community</a:t>
              </a:r>
            </a:p>
          </p:txBody>
        </p:sp>
        <p:cxnSp>
          <p:nvCxnSpPr>
            <p:cNvPr id="14" name="Straight Arrow Connector 13">
              <a:extLst>
                <a:ext uri="{FF2B5EF4-FFF2-40B4-BE49-F238E27FC236}">
                  <a16:creationId xmlns:a16="http://schemas.microsoft.com/office/drawing/2014/main" id="{8789A589-690C-3248-9687-DEE095A23476}"/>
                </a:ext>
              </a:extLst>
            </p:cNvPr>
            <p:cNvCxnSpPr>
              <a:cxnSpLocks/>
              <a:stCxn id="12" idx="3"/>
              <a:endCxn id="13" idx="1"/>
            </p:cNvCxnSpPr>
            <p:nvPr/>
          </p:nvCxnSpPr>
          <p:spPr>
            <a:xfrm>
              <a:off x="2996556" y="6085771"/>
              <a:ext cx="3029105" cy="6733"/>
            </a:xfrm>
            <a:prstGeom prst="straightConnector1">
              <a:avLst/>
            </a:prstGeom>
            <a:grpFill/>
            <a:ln>
              <a:solidFill>
                <a:schemeClr val="tx2">
                  <a:lumMod val="60000"/>
                  <a:lumOff val="40000"/>
                </a:schemeClr>
              </a:solidFill>
              <a:tailEnd type="arrow"/>
            </a:ln>
          </p:spPr>
          <p:style>
            <a:lnRef idx="2">
              <a:schemeClr val="accent1"/>
            </a:lnRef>
            <a:fillRef idx="0">
              <a:schemeClr val="accent1"/>
            </a:fillRef>
            <a:effectRef idx="1">
              <a:schemeClr val="accent1"/>
            </a:effectRef>
            <a:fontRef idx="minor">
              <a:schemeClr val="tx1"/>
            </a:fontRef>
          </p:style>
        </p:cxnSp>
        <p:sp>
          <p:nvSpPr>
            <p:cNvPr id="15" name="Rectangle 14">
              <a:extLst>
                <a:ext uri="{FF2B5EF4-FFF2-40B4-BE49-F238E27FC236}">
                  <a16:creationId xmlns:a16="http://schemas.microsoft.com/office/drawing/2014/main" id="{7F8F8452-8A16-6E4E-9D44-3F8B7C98C132}"/>
                </a:ext>
              </a:extLst>
            </p:cNvPr>
            <p:cNvSpPr/>
            <p:nvPr/>
          </p:nvSpPr>
          <p:spPr>
            <a:xfrm>
              <a:off x="3102218" y="4962104"/>
              <a:ext cx="3150574" cy="601988"/>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rgbClr val="000000"/>
                  </a:solidFill>
                </a:rPr>
                <a:t>Average Exposure to </a:t>
              </a:r>
              <a:br>
                <a:rPr lang="en-US" b="1" dirty="0">
                  <a:solidFill>
                    <a:srgbClr val="000000"/>
                  </a:solidFill>
                </a:rPr>
              </a:br>
              <a:r>
                <a:rPr lang="en-US" b="1" dirty="0">
                  <a:solidFill>
                    <a:srgbClr val="000000"/>
                  </a:solidFill>
                </a:rPr>
                <a:t>Sectarian Violence</a:t>
              </a:r>
            </a:p>
          </p:txBody>
        </p:sp>
        <p:cxnSp>
          <p:nvCxnSpPr>
            <p:cNvPr id="16" name="Straight Arrow Connector 15">
              <a:extLst>
                <a:ext uri="{FF2B5EF4-FFF2-40B4-BE49-F238E27FC236}">
                  <a16:creationId xmlns:a16="http://schemas.microsoft.com/office/drawing/2014/main" id="{42F48479-0FB5-2747-83CB-F19227F1B176}"/>
                </a:ext>
              </a:extLst>
            </p:cNvPr>
            <p:cNvCxnSpPr>
              <a:cxnSpLocks/>
              <a:stCxn id="15" idx="2"/>
            </p:cNvCxnSpPr>
            <p:nvPr/>
          </p:nvCxnSpPr>
          <p:spPr>
            <a:xfrm>
              <a:off x="4677505" y="5564092"/>
              <a:ext cx="0" cy="474908"/>
            </a:xfrm>
            <a:prstGeom prst="straightConnector1">
              <a:avLst/>
            </a:prstGeom>
            <a:grpFill/>
            <a:ln>
              <a:solidFill>
                <a:schemeClr val="tx2">
                  <a:lumMod val="60000"/>
                  <a:lumOff val="40000"/>
                </a:schemeClr>
              </a:solidFill>
              <a:tailEnd type="arrow"/>
            </a:ln>
          </p:spPr>
          <p:style>
            <a:lnRef idx="2">
              <a:schemeClr val="accent1"/>
            </a:lnRef>
            <a:fillRef idx="0">
              <a:schemeClr val="accent1"/>
            </a:fillRef>
            <a:effectRef idx="1">
              <a:schemeClr val="accent1"/>
            </a:effectRef>
            <a:fontRef idx="minor">
              <a:schemeClr val="tx1"/>
            </a:fontRef>
          </p:style>
        </p:cxnSp>
      </p:grpSp>
      <p:grpSp>
        <p:nvGrpSpPr>
          <p:cNvPr id="17" name="Group 16">
            <a:extLst>
              <a:ext uri="{FF2B5EF4-FFF2-40B4-BE49-F238E27FC236}">
                <a16:creationId xmlns:a16="http://schemas.microsoft.com/office/drawing/2014/main" id="{5FFFA37D-3A40-224E-96C4-7CA62FA8EF9F}"/>
              </a:ext>
            </a:extLst>
          </p:cNvPr>
          <p:cNvGrpSpPr/>
          <p:nvPr/>
        </p:nvGrpSpPr>
        <p:grpSpPr>
          <a:xfrm>
            <a:off x="2057400" y="2601409"/>
            <a:ext cx="7849518" cy="1513391"/>
            <a:chOff x="732090" y="2368604"/>
            <a:chExt cx="7849518" cy="1513391"/>
          </a:xfrm>
          <a:solidFill>
            <a:schemeClr val="accent5">
              <a:lumMod val="40000"/>
              <a:lumOff val="60000"/>
            </a:schemeClr>
          </a:solidFill>
        </p:grpSpPr>
        <p:sp>
          <p:nvSpPr>
            <p:cNvPr id="18" name="Rectangle 17">
              <a:extLst>
                <a:ext uri="{FF2B5EF4-FFF2-40B4-BE49-F238E27FC236}">
                  <a16:creationId xmlns:a16="http://schemas.microsoft.com/office/drawing/2014/main" id="{742D9CF7-CE6D-9A48-8460-CB6F97211C59}"/>
                </a:ext>
              </a:extLst>
            </p:cNvPr>
            <p:cNvSpPr/>
            <p:nvPr/>
          </p:nvSpPr>
          <p:spPr>
            <a:xfrm>
              <a:off x="732090" y="3139077"/>
              <a:ext cx="2639225" cy="742918"/>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rgbClr val="000000"/>
                  </a:solidFill>
                </a:rPr>
                <a:t>Exposure to Sectarian Violence</a:t>
              </a:r>
            </a:p>
          </p:txBody>
        </p:sp>
        <p:sp>
          <p:nvSpPr>
            <p:cNvPr id="19" name="Rectangle 18">
              <a:extLst>
                <a:ext uri="{FF2B5EF4-FFF2-40B4-BE49-F238E27FC236}">
                  <a16:creationId xmlns:a16="http://schemas.microsoft.com/office/drawing/2014/main" id="{F3F37861-B2BD-1142-806C-751CD2758D2E}"/>
                </a:ext>
              </a:extLst>
            </p:cNvPr>
            <p:cNvSpPr/>
            <p:nvPr/>
          </p:nvSpPr>
          <p:spPr>
            <a:xfrm>
              <a:off x="6025650" y="3103908"/>
              <a:ext cx="2555958" cy="7779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rgbClr val="000000"/>
                  </a:solidFill>
                </a:rPr>
                <a:t>Emotional Insecurity in the Community</a:t>
              </a:r>
            </a:p>
          </p:txBody>
        </p:sp>
        <p:cxnSp>
          <p:nvCxnSpPr>
            <p:cNvPr id="20" name="Straight Arrow Connector 19">
              <a:extLst>
                <a:ext uri="{FF2B5EF4-FFF2-40B4-BE49-F238E27FC236}">
                  <a16:creationId xmlns:a16="http://schemas.microsoft.com/office/drawing/2014/main" id="{F42BC5E3-A9FB-3849-8DAA-2C0EB174440E}"/>
                </a:ext>
              </a:extLst>
            </p:cNvPr>
            <p:cNvCxnSpPr>
              <a:cxnSpLocks/>
              <a:stCxn id="18" idx="3"/>
            </p:cNvCxnSpPr>
            <p:nvPr/>
          </p:nvCxnSpPr>
          <p:spPr>
            <a:xfrm>
              <a:off x="3371315" y="3510536"/>
              <a:ext cx="2654335" cy="0"/>
            </a:xfrm>
            <a:prstGeom prst="straightConnector1">
              <a:avLst/>
            </a:prstGeom>
            <a:grpFill/>
            <a:ln>
              <a:solidFill>
                <a:schemeClr val="tx2">
                  <a:lumMod val="60000"/>
                  <a:lumOff val="40000"/>
                </a:schemeClr>
              </a:solidFill>
              <a:tailEnd type="arrow"/>
            </a:ln>
          </p:spPr>
          <p:style>
            <a:lnRef idx="2">
              <a:schemeClr val="accent1"/>
            </a:lnRef>
            <a:fillRef idx="0">
              <a:schemeClr val="accent1"/>
            </a:fillRef>
            <a:effectRef idx="1">
              <a:schemeClr val="accent1"/>
            </a:effectRef>
            <a:fontRef idx="minor">
              <a:schemeClr val="tx1"/>
            </a:fontRef>
          </p:style>
        </p:cxnSp>
        <p:sp>
          <p:nvSpPr>
            <p:cNvPr id="21" name="Rectangle 20">
              <a:extLst>
                <a:ext uri="{FF2B5EF4-FFF2-40B4-BE49-F238E27FC236}">
                  <a16:creationId xmlns:a16="http://schemas.microsoft.com/office/drawing/2014/main" id="{1A5CB524-3AAA-F34E-B0E8-ED075CEB79AF}"/>
                </a:ext>
              </a:extLst>
            </p:cNvPr>
            <p:cNvSpPr/>
            <p:nvPr/>
          </p:nvSpPr>
          <p:spPr>
            <a:xfrm>
              <a:off x="3125321" y="2368604"/>
              <a:ext cx="3209859" cy="621101"/>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solidFill>
                    <a:srgbClr val="000000"/>
                  </a:solidFill>
                </a:rPr>
                <a:t>Political Tension / Threat</a:t>
              </a:r>
            </a:p>
          </p:txBody>
        </p:sp>
        <p:cxnSp>
          <p:nvCxnSpPr>
            <p:cNvPr id="22" name="Straight Arrow Connector 21">
              <a:extLst>
                <a:ext uri="{FF2B5EF4-FFF2-40B4-BE49-F238E27FC236}">
                  <a16:creationId xmlns:a16="http://schemas.microsoft.com/office/drawing/2014/main" id="{582AAEA2-3B3A-9743-9884-E4B2EE70D27C}"/>
                </a:ext>
              </a:extLst>
            </p:cNvPr>
            <p:cNvCxnSpPr>
              <a:cxnSpLocks/>
              <a:stCxn id="21" idx="2"/>
            </p:cNvCxnSpPr>
            <p:nvPr/>
          </p:nvCxnSpPr>
          <p:spPr>
            <a:xfrm>
              <a:off x="4730251" y="2989705"/>
              <a:ext cx="0" cy="520831"/>
            </a:xfrm>
            <a:prstGeom prst="straightConnector1">
              <a:avLst/>
            </a:prstGeom>
            <a:grpFill/>
            <a:ln>
              <a:solidFill>
                <a:schemeClr val="tx2">
                  <a:lumMod val="60000"/>
                  <a:lumOff val="40000"/>
                </a:schemeClr>
              </a:solidFill>
              <a:tailEnd type="arrow"/>
            </a:ln>
          </p:spPr>
          <p:style>
            <a:lnRef idx="2">
              <a:schemeClr val="accent1"/>
            </a:lnRef>
            <a:fillRef idx="0">
              <a:schemeClr val="accent1"/>
            </a:fillRef>
            <a:effectRef idx="1">
              <a:schemeClr val="accent1"/>
            </a:effectRef>
            <a:fontRef idx="minor">
              <a:schemeClr val="tx1"/>
            </a:fontRef>
          </p:style>
        </p:cxnSp>
      </p:grpSp>
      <p:sp>
        <p:nvSpPr>
          <p:cNvPr id="23" name="Footer Placeholder 1">
            <a:extLst>
              <a:ext uri="{FF2B5EF4-FFF2-40B4-BE49-F238E27FC236}">
                <a16:creationId xmlns:a16="http://schemas.microsoft.com/office/drawing/2014/main" id="{55F5F621-189C-4FEC-ABC0-4269540B777D}"/>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1687974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1D98A-9844-42F6-BB9B-5CB4C3B6D97B}"/>
              </a:ext>
            </a:extLst>
          </p:cNvPr>
          <p:cNvSpPr>
            <a:spLocks noGrp="1"/>
          </p:cNvSpPr>
          <p:nvPr>
            <p:ph type="title"/>
          </p:nvPr>
        </p:nvSpPr>
        <p:spPr>
          <a:xfrm>
            <a:off x="838200" y="1676400"/>
            <a:ext cx="10515600" cy="762000"/>
          </a:xfrm>
        </p:spPr>
        <p:txBody>
          <a:bodyPr/>
          <a:lstStyle/>
          <a:p>
            <a:pPr algn="ctr"/>
            <a:r>
              <a:rPr lang="en-US" dirty="0">
                <a:solidFill>
                  <a:srgbClr val="1B386A"/>
                </a:solidFill>
              </a:rPr>
              <a:t>Results: All Adolescents</a:t>
            </a:r>
          </a:p>
        </p:txBody>
      </p:sp>
      <p:pic>
        <p:nvPicPr>
          <p:cNvPr id="12" name="Content Placeholder 11">
            <a:extLst>
              <a:ext uri="{FF2B5EF4-FFF2-40B4-BE49-F238E27FC236}">
                <a16:creationId xmlns:a16="http://schemas.microsoft.com/office/drawing/2014/main" id="{D6C6B807-3F26-6541-84CD-007148DC1D06}"/>
              </a:ext>
            </a:extLst>
          </p:cNvPr>
          <p:cNvPicPr>
            <a:picLocks noGrp="1" noChangeAspect="1"/>
          </p:cNvPicPr>
          <p:nvPr>
            <p:ph idx="1"/>
          </p:nvPr>
        </p:nvPicPr>
        <p:blipFill rotWithShape="1">
          <a:blip r:embed="rId3"/>
          <a:srcRect l="16283" t="6012" r="16283" b="47891"/>
          <a:stretch/>
        </p:blipFill>
        <p:spPr>
          <a:xfrm>
            <a:off x="6781800" y="2209801"/>
            <a:ext cx="4419600" cy="3909650"/>
          </a:xfrm>
        </p:spPr>
      </p:pic>
      <p:sp>
        <p:nvSpPr>
          <p:cNvPr id="10" name="Content Placeholder 2">
            <a:extLst>
              <a:ext uri="{FF2B5EF4-FFF2-40B4-BE49-F238E27FC236}">
                <a16:creationId xmlns:a16="http://schemas.microsoft.com/office/drawing/2014/main" id="{1109DBA2-1462-1F4A-9F3F-640190440DC6}"/>
              </a:ext>
            </a:extLst>
          </p:cNvPr>
          <p:cNvSpPr txBox="1">
            <a:spLocks/>
          </p:cNvSpPr>
          <p:nvPr/>
        </p:nvSpPr>
        <p:spPr>
          <a:xfrm>
            <a:off x="637715" y="2590800"/>
            <a:ext cx="5001085" cy="304800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spcAft>
                <a:spcPts val="1200"/>
              </a:spcAft>
              <a:buNone/>
            </a:pPr>
            <a:r>
              <a:rPr lang="en-US" sz="2200" b="1" dirty="0">
                <a:solidFill>
                  <a:schemeClr val="tx1"/>
                </a:solidFill>
              </a:rPr>
              <a:t>For adolescents in general:</a:t>
            </a:r>
          </a:p>
          <a:p>
            <a:pPr marL="0" indent="0">
              <a:spcAft>
                <a:spcPts val="1200"/>
              </a:spcAft>
              <a:buNone/>
            </a:pPr>
            <a:r>
              <a:rPr lang="en-US" sz="2200" dirty="0">
                <a:solidFill>
                  <a:schemeClr val="tx1"/>
                </a:solidFill>
              </a:rPr>
              <a:t>Association between political tension in the macrosystem and emotional insecurity is </a:t>
            </a:r>
            <a:r>
              <a:rPr lang="en-US" sz="2200" b="1" dirty="0">
                <a:solidFill>
                  <a:schemeClr val="tx1"/>
                </a:solidFill>
              </a:rPr>
              <a:t>negative</a:t>
            </a:r>
            <a:r>
              <a:rPr lang="en-US" sz="2200" dirty="0">
                <a:solidFill>
                  <a:schemeClr val="tx1"/>
                </a:solidFill>
              </a:rPr>
              <a:t> for adolescents with higher-than-average exposure to violence</a:t>
            </a:r>
          </a:p>
          <a:p>
            <a:pPr marL="0" indent="0">
              <a:spcAft>
                <a:spcPts val="1200"/>
              </a:spcAft>
              <a:buNone/>
            </a:pPr>
            <a:r>
              <a:rPr lang="en-US" sz="2200" dirty="0">
                <a:solidFill>
                  <a:schemeClr val="tx1"/>
                </a:solidFill>
              </a:rPr>
              <a:t>Less impact on adolescents with little to no exposure to violence</a:t>
            </a:r>
          </a:p>
        </p:txBody>
      </p:sp>
      <p:sp>
        <p:nvSpPr>
          <p:cNvPr id="3" name="Footer Placeholder 3">
            <a:extLst>
              <a:ext uri="{FF2B5EF4-FFF2-40B4-BE49-F238E27FC236}">
                <a16:creationId xmlns:a16="http://schemas.microsoft.com/office/drawing/2014/main" id="{FF3134B2-A1FE-4263-94C8-54011ACAF22F}"/>
              </a:ext>
            </a:extLst>
          </p:cNvPr>
          <p:cNvSpPr txBox="1">
            <a:spLocks/>
          </p:cNvSpPr>
          <p:nvPr/>
        </p:nvSpPr>
        <p:spPr>
          <a:xfrm>
            <a:off x="7865533" y="5917745"/>
            <a:ext cx="2472266" cy="403411"/>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800" dirty="0">
                <a:solidFill>
                  <a:schemeClr val="tx1"/>
                </a:solidFill>
                <a:latin typeface="Abadi" panose="020B0604020104020204" pitchFamily="34" charset="0"/>
              </a:rPr>
              <a:t>Newspaper Data</a:t>
            </a:r>
          </a:p>
        </p:txBody>
      </p:sp>
      <p:sp>
        <p:nvSpPr>
          <p:cNvPr id="7" name="Footer Placeholder 1">
            <a:extLst>
              <a:ext uri="{FF2B5EF4-FFF2-40B4-BE49-F238E27FC236}">
                <a16:creationId xmlns:a16="http://schemas.microsoft.com/office/drawing/2014/main" id="{DB405E0D-87A6-47B0-A67C-ED58A968FCA0}"/>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1195406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1D98A-9844-42F6-BB9B-5CB4C3B6D97B}"/>
              </a:ext>
            </a:extLst>
          </p:cNvPr>
          <p:cNvSpPr>
            <a:spLocks noGrp="1"/>
          </p:cNvSpPr>
          <p:nvPr>
            <p:ph type="title"/>
          </p:nvPr>
        </p:nvSpPr>
        <p:spPr>
          <a:xfrm>
            <a:off x="838200" y="1676400"/>
            <a:ext cx="10515600" cy="762000"/>
          </a:xfrm>
        </p:spPr>
        <p:txBody>
          <a:bodyPr/>
          <a:lstStyle/>
          <a:p>
            <a:pPr algn="ctr"/>
            <a:r>
              <a:rPr lang="en-US" dirty="0">
                <a:solidFill>
                  <a:srgbClr val="1B386A"/>
                </a:solidFill>
              </a:rPr>
              <a:t>Results: Catholics Only</a:t>
            </a:r>
          </a:p>
        </p:txBody>
      </p:sp>
      <p:pic>
        <p:nvPicPr>
          <p:cNvPr id="8" name="Picture 7">
            <a:extLst>
              <a:ext uri="{FF2B5EF4-FFF2-40B4-BE49-F238E27FC236}">
                <a16:creationId xmlns:a16="http://schemas.microsoft.com/office/drawing/2014/main" id="{05CB33B1-3C4F-7D41-87A2-FC42C314DFFA}"/>
              </a:ext>
            </a:extLst>
          </p:cNvPr>
          <p:cNvPicPr>
            <a:picLocks noChangeAspect="1"/>
          </p:cNvPicPr>
          <p:nvPr/>
        </p:nvPicPr>
        <p:blipFill rotWithShape="1">
          <a:blip r:embed="rId3"/>
          <a:srcRect l="11009" t="9529" r="12702" b="62235"/>
          <a:stretch/>
        </p:blipFill>
        <p:spPr>
          <a:xfrm>
            <a:off x="3429000" y="2438400"/>
            <a:ext cx="8478253" cy="4061011"/>
          </a:xfrm>
          <a:prstGeom prst="rect">
            <a:avLst/>
          </a:prstGeom>
        </p:spPr>
      </p:pic>
      <p:sp>
        <p:nvSpPr>
          <p:cNvPr id="13" name="Content Placeholder 2">
            <a:extLst>
              <a:ext uri="{FF2B5EF4-FFF2-40B4-BE49-F238E27FC236}">
                <a16:creationId xmlns:a16="http://schemas.microsoft.com/office/drawing/2014/main" id="{158A968C-D481-3641-97C9-3E6A0B0DB5A7}"/>
              </a:ext>
            </a:extLst>
          </p:cNvPr>
          <p:cNvSpPr txBox="1">
            <a:spLocks/>
          </p:cNvSpPr>
          <p:nvPr/>
        </p:nvSpPr>
        <p:spPr>
          <a:xfrm>
            <a:off x="457200" y="2790546"/>
            <a:ext cx="2661653" cy="3258110"/>
          </a:xfrm>
          <a:prstGeom prst="rect">
            <a:avLst/>
          </a:prstGeom>
        </p:spPr>
        <p:txBody>
          <a:bodyPr vert="horz" lIns="91440" tIns="45720" rIns="91440" bIns="45720" rtlCol="0">
            <a:noAutofit/>
          </a:bodyPr>
          <a:lst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spcAft>
                <a:spcPts val="1200"/>
              </a:spcAft>
              <a:buNone/>
            </a:pPr>
            <a:r>
              <a:rPr lang="en-US" sz="2200" dirty="0">
                <a:solidFill>
                  <a:schemeClr val="tx1"/>
                </a:solidFill>
              </a:rPr>
              <a:t>Association between sectarian violence exposure and emotional insecurity was </a:t>
            </a:r>
            <a:r>
              <a:rPr lang="en-US" sz="2200" b="1" dirty="0">
                <a:solidFill>
                  <a:schemeClr val="tx1"/>
                </a:solidFill>
              </a:rPr>
              <a:t>weaker</a:t>
            </a:r>
            <a:r>
              <a:rPr lang="en-US" sz="2200" dirty="0">
                <a:solidFill>
                  <a:schemeClr val="tx1"/>
                </a:solidFill>
              </a:rPr>
              <a:t> during periods of high threat in the macrosystem</a:t>
            </a:r>
          </a:p>
        </p:txBody>
      </p:sp>
      <p:sp>
        <p:nvSpPr>
          <p:cNvPr id="5" name="Footer Placeholder 3">
            <a:extLst>
              <a:ext uri="{FF2B5EF4-FFF2-40B4-BE49-F238E27FC236}">
                <a16:creationId xmlns:a16="http://schemas.microsoft.com/office/drawing/2014/main" id="{66A4F03F-D1EE-4E07-8847-1DE427F8366B}"/>
              </a:ext>
            </a:extLst>
          </p:cNvPr>
          <p:cNvSpPr txBox="1">
            <a:spLocks/>
          </p:cNvSpPr>
          <p:nvPr/>
        </p:nvSpPr>
        <p:spPr>
          <a:xfrm>
            <a:off x="5140442" y="4648200"/>
            <a:ext cx="2472266" cy="403411"/>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800" dirty="0">
                <a:solidFill>
                  <a:schemeClr val="tx1"/>
                </a:solidFill>
                <a:latin typeface="Abadi" panose="020B0604020104020204" pitchFamily="34" charset="0"/>
              </a:rPr>
              <a:t>Newspaper Data</a:t>
            </a:r>
          </a:p>
        </p:txBody>
      </p:sp>
      <p:sp>
        <p:nvSpPr>
          <p:cNvPr id="7" name="Footer Placeholder 3">
            <a:extLst>
              <a:ext uri="{FF2B5EF4-FFF2-40B4-BE49-F238E27FC236}">
                <a16:creationId xmlns:a16="http://schemas.microsoft.com/office/drawing/2014/main" id="{012BB7C0-499C-4BEE-95AE-B69FCE4E4724}"/>
              </a:ext>
            </a:extLst>
          </p:cNvPr>
          <p:cNvSpPr txBox="1">
            <a:spLocks/>
          </p:cNvSpPr>
          <p:nvPr/>
        </p:nvSpPr>
        <p:spPr>
          <a:xfrm>
            <a:off x="9394154" y="4634345"/>
            <a:ext cx="2472266" cy="403411"/>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800" dirty="0">
                <a:solidFill>
                  <a:schemeClr val="tx1"/>
                </a:solidFill>
                <a:latin typeface="Abadi" panose="020B0604020104020204" pitchFamily="34" charset="0"/>
              </a:rPr>
              <a:t>Newspaper Data</a:t>
            </a:r>
          </a:p>
        </p:txBody>
      </p:sp>
      <p:sp>
        <p:nvSpPr>
          <p:cNvPr id="9" name="Footer Placeholder 1">
            <a:extLst>
              <a:ext uri="{FF2B5EF4-FFF2-40B4-BE49-F238E27FC236}">
                <a16:creationId xmlns:a16="http://schemas.microsoft.com/office/drawing/2014/main" id="{F7A93BFB-FD84-4DD0-9AF6-911B0B1ABF3C}"/>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11728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1D98A-9844-42F6-BB9B-5CB4C3B6D97B}"/>
              </a:ext>
            </a:extLst>
          </p:cNvPr>
          <p:cNvSpPr>
            <a:spLocks noGrp="1"/>
          </p:cNvSpPr>
          <p:nvPr>
            <p:ph type="title"/>
          </p:nvPr>
        </p:nvSpPr>
        <p:spPr>
          <a:xfrm>
            <a:off x="838200" y="1676400"/>
            <a:ext cx="10515600" cy="762000"/>
          </a:xfrm>
        </p:spPr>
        <p:txBody>
          <a:bodyPr/>
          <a:lstStyle/>
          <a:p>
            <a:pPr algn="ctr"/>
            <a:r>
              <a:rPr lang="en-US" dirty="0">
                <a:solidFill>
                  <a:srgbClr val="1B386A"/>
                </a:solidFill>
              </a:rPr>
              <a:t>Results: Catholics Only</a:t>
            </a:r>
          </a:p>
        </p:txBody>
      </p:sp>
      <p:sp>
        <p:nvSpPr>
          <p:cNvPr id="7" name="TextBox 6">
            <a:extLst>
              <a:ext uri="{FF2B5EF4-FFF2-40B4-BE49-F238E27FC236}">
                <a16:creationId xmlns:a16="http://schemas.microsoft.com/office/drawing/2014/main" id="{68E151DA-592B-AD48-B662-4A4BE70716BE}"/>
              </a:ext>
            </a:extLst>
          </p:cNvPr>
          <p:cNvSpPr txBox="1"/>
          <p:nvPr/>
        </p:nvSpPr>
        <p:spPr>
          <a:xfrm>
            <a:off x="597877" y="2651879"/>
            <a:ext cx="3288323" cy="3139321"/>
          </a:xfrm>
          <a:prstGeom prst="rect">
            <a:avLst/>
          </a:prstGeom>
          <a:noFill/>
        </p:spPr>
        <p:txBody>
          <a:bodyPr wrap="square" rtlCol="0">
            <a:spAutoFit/>
          </a:bodyPr>
          <a:lstStyle/>
          <a:p>
            <a:endParaRPr lang="en-US" sz="2200" b="1" dirty="0"/>
          </a:p>
          <a:p>
            <a:r>
              <a:rPr lang="en-US" sz="2200" dirty="0">
                <a:solidFill>
                  <a:schemeClr val="tx1"/>
                </a:solidFill>
              </a:rPr>
              <a:t>Association </a:t>
            </a:r>
            <a:r>
              <a:rPr lang="en-US" sz="2200" dirty="0"/>
              <a:t>between macro-level threat and emotional insecurity is </a:t>
            </a:r>
            <a:r>
              <a:rPr lang="en-US" sz="2200" b="1" dirty="0"/>
              <a:t>positive</a:t>
            </a:r>
            <a:r>
              <a:rPr lang="en-US" sz="2200" dirty="0"/>
              <a:t> for those with no violence exposure and </a:t>
            </a:r>
            <a:r>
              <a:rPr lang="en-US" sz="2200" b="1" dirty="0"/>
              <a:t>negative</a:t>
            </a:r>
            <a:r>
              <a:rPr lang="en-US" sz="2200" dirty="0"/>
              <a:t> for those with higher-than-average violence exposure </a:t>
            </a:r>
          </a:p>
        </p:txBody>
      </p:sp>
      <p:pic>
        <p:nvPicPr>
          <p:cNvPr id="5" name="Picture 4">
            <a:extLst>
              <a:ext uri="{FF2B5EF4-FFF2-40B4-BE49-F238E27FC236}">
                <a16:creationId xmlns:a16="http://schemas.microsoft.com/office/drawing/2014/main" id="{86C6C454-94EF-0343-BFEF-FFA287E32EC7}"/>
              </a:ext>
            </a:extLst>
          </p:cNvPr>
          <p:cNvPicPr>
            <a:picLocks noChangeAspect="1"/>
          </p:cNvPicPr>
          <p:nvPr/>
        </p:nvPicPr>
        <p:blipFill rotWithShape="1">
          <a:blip r:embed="rId3"/>
          <a:srcRect l="8300" t="7777" r="11177" b="62235"/>
          <a:stretch/>
        </p:blipFill>
        <p:spPr>
          <a:xfrm>
            <a:off x="3907829" y="2438400"/>
            <a:ext cx="8207971" cy="3955747"/>
          </a:xfrm>
          <a:prstGeom prst="rect">
            <a:avLst/>
          </a:prstGeom>
        </p:spPr>
      </p:pic>
      <p:sp>
        <p:nvSpPr>
          <p:cNvPr id="10" name="Footer Placeholder 3">
            <a:extLst>
              <a:ext uri="{FF2B5EF4-FFF2-40B4-BE49-F238E27FC236}">
                <a16:creationId xmlns:a16="http://schemas.microsoft.com/office/drawing/2014/main" id="{7235EECD-870D-44B4-9F5A-06EE3843B322}"/>
              </a:ext>
            </a:extLst>
          </p:cNvPr>
          <p:cNvSpPr txBox="1">
            <a:spLocks/>
          </p:cNvSpPr>
          <p:nvPr/>
        </p:nvSpPr>
        <p:spPr>
          <a:xfrm>
            <a:off x="8991600" y="5943599"/>
            <a:ext cx="2472266" cy="403411"/>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800" dirty="0">
                <a:solidFill>
                  <a:schemeClr val="tx1"/>
                </a:solidFill>
                <a:latin typeface="Abadi" panose="020B0604020104020204" pitchFamily="34" charset="0"/>
              </a:rPr>
              <a:t>Newspaper Data</a:t>
            </a:r>
          </a:p>
        </p:txBody>
      </p:sp>
      <p:sp>
        <p:nvSpPr>
          <p:cNvPr id="12" name="Footer Placeholder 3">
            <a:extLst>
              <a:ext uri="{FF2B5EF4-FFF2-40B4-BE49-F238E27FC236}">
                <a16:creationId xmlns:a16="http://schemas.microsoft.com/office/drawing/2014/main" id="{022BE753-2392-48EB-A3BD-71E8A9CCD524}"/>
              </a:ext>
            </a:extLst>
          </p:cNvPr>
          <p:cNvSpPr txBox="1">
            <a:spLocks/>
          </p:cNvSpPr>
          <p:nvPr/>
        </p:nvSpPr>
        <p:spPr>
          <a:xfrm>
            <a:off x="5140442" y="5943600"/>
            <a:ext cx="2472266" cy="403411"/>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800" dirty="0">
                <a:solidFill>
                  <a:schemeClr val="tx1"/>
                </a:solidFill>
                <a:latin typeface="Abadi" panose="020B0604020104020204" pitchFamily="34" charset="0"/>
              </a:rPr>
              <a:t>Newspaper Data</a:t>
            </a:r>
          </a:p>
        </p:txBody>
      </p:sp>
      <p:sp>
        <p:nvSpPr>
          <p:cNvPr id="8" name="Footer Placeholder 1">
            <a:extLst>
              <a:ext uri="{FF2B5EF4-FFF2-40B4-BE49-F238E27FC236}">
                <a16:creationId xmlns:a16="http://schemas.microsoft.com/office/drawing/2014/main" id="{A21AEA42-77DC-4E79-96CB-3B1820125874}"/>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452830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C7BA1-F5F0-4CB3-8F91-360C3D0B8A86}"/>
              </a:ext>
            </a:extLst>
          </p:cNvPr>
          <p:cNvSpPr>
            <a:spLocks noGrp="1"/>
          </p:cNvSpPr>
          <p:nvPr>
            <p:ph type="title"/>
          </p:nvPr>
        </p:nvSpPr>
        <p:spPr>
          <a:xfrm>
            <a:off x="838200" y="1676400"/>
            <a:ext cx="10515600" cy="762000"/>
          </a:xfrm>
        </p:spPr>
        <p:txBody>
          <a:bodyPr/>
          <a:lstStyle/>
          <a:p>
            <a:pPr algn="ctr"/>
            <a:r>
              <a:rPr lang="en-US" dirty="0">
                <a:solidFill>
                  <a:srgbClr val="1B386A"/>
                </a:solidFill>
              </a:rPr>
              <a:t>Summary of Key Findings</a:t>
            </a:r>
          </a:p>
        </p:txBody>
      </p:sp>
      <p:sp>
        <p:nvSpPr>
          <p:cNvPr id="3" name="Content Placeholder 2">
            <a:extLst>
              <a:ext uri="{FF2B5EF4-FFF2-40B4-BE49-F238E27FC236}">
                <a16:creationId xmlns:a16="http://schemas.microsoft.com/office/drawing/2014/main" id="{E859140C-7C5A-47F6-9664-21F6B9F37DFF}"/>
              </a:ext>
            </a:extLst>
          </p:cNvPr>
          <p:cNvSpPr>
            <a:spLocks noGrp="1"/>
          </p:cNvSpPr>
          <p:nvPr>
            <p:ph idx="1"/>
          </p:nvPr>
        </p:nvSpPr>
        <p:spPr>
          <a:xfrm>
            <a:off x="838200" y="2514600"/>
            <a:ext cx="10515600" cy="3648914"/>
          </a:xfrm>
        </p:spPr>
        <p:txBody>
          <a:bodyPr>
            <a:normAutofit fontScale="92500" lnSpcReduction="20000"/>
          </a:bodyPr>
          <a:lstStyle/>
          <a:p>
            <a:pPr>
              <a:spcAft>
                <a:spcPts val="600"/>
              </a:spcAft>
            </a:pPr>
            <a:r>
              <a:rPr lang="en-US" sz="2600" dirty="0"/>
              <a:t>For adolescents with higher-than-average exposure to violence:</a:t>
            </a:r>
          </a:p>
          <a:p>
            <a:pPr marL="457200" indent="-457200">
              <a:spcAft>
                <a:spcPts val="600"/>
              </a:spcAft>
              <a:buFont typeface="Arial" panose="020B0604020202020204" pitchFamily="34" charset="0"/>
              <a:buChar char="•"/>
            </a:pPr>
            <a:r>
              <a:rPr lang="en-US" sz="2200" b="0" dirty="0"/>
              <a:t>As macro-level political tension increased, emotional insecurity decreased</a:t>
            </a:r>
          </a:p>
          <a:p>
            <a:pPr>
              <a:spcAft>
                <a:spcPts val="600"/>
              </a:spcAft>
            </a:pPr>
            <a:r>
              <a:rPr lang="en-US" sz="2600" dirty="0"/>
              <a:t>For Catholics in general: </a:t>
            </a:r>
          </a:p>
          <a:p>
            <a:pPr marL="457200" indent="-457200">
              <a:spcAft>
                <a:spcPts val="600"/>
              </a:spcAft>
              <a:buFont typeface="Arial" panose="020B0604020202020204" pitchFamily="34" charset="0"/>
              <a:buChar char="•"/>
            </a:pPr>
            <a:r>
              <a:rPr lang="en-US" sz="2200" b="0" dirty="0"/>
              <a:t>Impact of violence exposure on emotional insecurity weaker during periods of high threat</a:t>
            </a:r>
          </a:p>
          <a:p>
            <a:pPr>
              <a:spcAft>
                <a:spcPts val="600"/>
              </a:spcAft>
            </a:pPr>
            <a:r>
              <a:rPr lang="en-US" sz="2600" dirty="0"/>
              <a:t>For Catholics with higher-than-average exposure to violence </a:t>
            </a:r>
          </a:p>
          <a:p>
            <a:pPr marL="457200" indent="-457200">
              <a:spcAft>
                <a:spcPts val="600"/>
              </a:spcAft>
              <a:buFont typeface="Arial" panose="020B0604020202020204" pitchFamily="34" charset="0"/>
              <a:buChar char="•"/>
            </a:pPr>
            <a:r>
              <a:rPr lang="en-US" sz="2200" b="0" dirty="0"/>
              <a:t>As macro-level threat increased, emotional insecurity decreased </a:t>
            </a:r>
          </a:p>
          <a:p>
            <a:pPr>
              <a:spcAft>
                <a:spcPts val="600"/>
              </a:spcAft>
            </a:pPr>
            <a:r>
              <a:rPr lang="en-US" sz="2600" dirty="0"/>
              <a:t>For Catholics with little to no exposure to violence</a:t>
            </a:r>
          </a:p>
          <a:p>
            <a:pPr marL="457200" indent="-457200">
              <a:spcAft>
                <a:spcPts val="600"/>
              </a:spcAft>
              <a:buFont typeface="Arial" panose="020B0604020202020204" pitchFamily="34" charset="0"/>
              <a:buChar char="•"/>
            </a:pPr>
            <a:r>
              <a:rPr lang="en-US" sz="2200" b="0" dirty="0"/>
              <a:t>As macro-level threat increased, emotional insecurity increased </a:t>
            </a:r>
            <a:endParaRPr lang="en-US" sz="2200" dirty="0"/>
          </a:p>
        </p:txBody>
      </p:sp>
      <p:sp>
        <p:nvSpPr>
          <p:cNvPr id="5" name="Footer Placeholder 1">
            <a:extLst>
              <a:ext uri="{FF2B5EF4-FFF2-40B4-BE49-F238E27FC236}">
                <a16:creationId xmlns:a16="http://schemas.microsoft.com/office/drawing/2014/main" id="{B77D1CDF-6D5A-42CC-A72B-C58630A5CD88}"/>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1223480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331C0-338E-4460-B850-DA2772D9870C}"/>
              </a:ext>
            </a:extLst>
          </p:cNvPr>
          <p:cNvSpPr>
            <a:spLocks noGrp="1"/>
          </p:cNvSpPr>
          <p:nvPr>
            <p:ph type="title"/>
          </p:nvPr>
        </p:nvSpPr>
        <p:spPr>
          <a:xfrm>
            <a:off x="838200" y="1676400"/>
            <a:ext cx="10515600" cy="762000"/>
          </a:xfrm>
        </p:spPr>
        <p:txBody>
          <a:bodyPr/>
          <a:lstStyle/>
          <a:p>
            <a:pPr algn="ctr"/>
            <a:r>
              <a:rPr lang="en-US" dirty="0">
                <a:solidFill>
                  <a:srgbClr val="1B386A"/>
                </a:solidFill>
              </a:rPr>
              <a:t>Discussion</a:t>
            </a:r>
          </a:p>
        </p:txBody>
      </p:sp>
      <p:sp>
        <p:nvSpPr>
          <p:cNvPr id="3" name="Content Placeholder 2">
            <a:extLst>
              <a:ext uri="{FF2B5EF4-FFF2-40B4-BE49-F238E27FC236}">
                <a16:creationId xmlns:a16="http://schemas.microsoft.com/office/drawing/2014/main" id="{15806787-1C3D-446C-AD70-1B3E8BB440F8}"/>
              </a:ext>
            </a:extLst>
          </p:cNvPr>
          <p:cNvSpPr>
            <a:spLocks noGrp="1"/>
          </p:cNvSpPr>
          <p:nvPr>
            <p:ph idx="1"/>
          </p:nvPr>
        </p:nvSpPr>
        <p:spPr>
          <a:xfrm>
            <a:off x="838200" y="2523286"/>
            <a:ext cx="10515600" cy="3801314"/>
          </a:xfrm>
        </p:spPr>
        <p:txBody>
          <a:bodyPr>
            <a:noAutofit/>
          </a:bodyPr>
          <a:lstStyle/>
          <a:p>
            <a:r>
              <a:rPr lang="en-US" sz="2400" dirty="0"/>
              <a:t>Qualitative examination of news reports shows:</a:t>
            </a:r>
          </a:p>
          <a:p>
            <a:pPr marL="457200" indent="-457200">
              <a:buFont typeface="Arial" panose="020B0604020202020204" pitchFamily="34" charset="0"/>
              <a:buChar char="•"/>
            </a:pPr>
            <a:r>
              <a:rPr lang="en-US" sz="2200" b="0" dirty="0"/>
              <a:t>High levels of youth recreational participation in protests, rioting, and mobs</a:t>
            </a:r>
          </a:p>
          <a:p>
            <a:pPr marL="457200" indent="-457200">
              <a:buFont typeface="Arial" panose="020B0604020202020204" pitchFamily="34" charset="0"/>
              <a:buChar char="•"/>
            </a:pPr>
            <a:r>
              <a:rPr lang="en-US" sz="2200" b="0" dirty="0"/>
              <a:t>May explain why adolescents were more secure during periods of high tension</a:t>
            </a:r>
          </a:p>
          <a:p>
            <a:pPr marL="457200" indent="-457200">
              <a:buFont typeface="Arial" panose="020B0604020202020204" pitchFamily="34" charset="0"/>
              <a:buChar char="•"/>
            </a:pPr>
            <a:r>
              <a:rPr lang="en-US" sz="2200" b="0" dirty="0"/>
              <a:t>Events coded as highly threatening corresponded with dissident republican activity (i.e., activity from hardline Catholic groups)</a:t>
            </a:r>
          </a:p>
          <a:p>
            <a:pPr marL="457200" indent="-457200">
              <a:buFont typeface="Arial" panose="020B0604020202020204" pitchFamily="34" charset="0"/>
              <a:buChar char="•"/>
            </a:pPr>
            <a:r>
              <a:rPr lang="en-US" sz="2200" b="0" dirty="0"/>
              <a:t>May explain why some Catholics were more secure during periods of high threat</a:t>
            </a:r>
          </a:p>
          <a:p>
            <a:endParaRPr lang="en-US" sz="1400" b="0" dirty="0"/>
          </a:p>
          <a:p>
            <a:r>
              <a:rPr lang="en-US" sz="2200" dirty="0"/>
              <a:t>More research is needed to understand the processes through which macrosystem factors (like the political climate) interact with proximal processes</a:t>
            </a:r>
          </a:p>
          <a:p>
            <a:endParaRPr lang="en-US" sz="2200" dirty="0"/>
          </a:p>
        </p:txBody>
      </p:sp>
      <p:sp>
        <p:nvSpPr>
          <p:cNvPr id="5" name="Footer Placeholder 1">
            <a:extLst>
              <a:ext uri="{FF2B5EF4-FFF2-40B4-BE49-F238E27FC236}">
                <a16:creationId xmlns:a16="http://schemas.microsoft.com/office/drawing/2014/main" id="{610798A2-F816-4DAA-BB39-FE67FCE762FA}"/>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4106264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FD4E14B-5BB5-4AE8-BF93-0279517D8349}"/>
              </a:ext>
            </a:extLst>
          </p:cNvPr>
          <p:cNvSpPr txBox="1"/>
          <p:nvPr/>
        </p:nvSpPr>
        <p:spPr>
          <a:xfrm>
            <a:off x="8915400" y="6031468"/>
            <a:ext cx="2681445" cy="369332"/>
          </a:xfrm>
          <a:prstGeom prst="rect">
            <a:avLst/>
          </a:prstGeom>
          <a:noFill/>
        </p:spPr>
        <p:txBody>
          <a:bodyPr wrap="square" rtlCol="0">
            <a:spAutoFit/>
          </a:bodyPr>
          <a:lstStyle/>
          <a:p>
            <a:pPr algn="ctr"/>
            <a:r>
              <a:rPr lang="en-US" b="1" dirty="0"/>
              <a:t>E. Mark Cummings, Ph.D.</a:t>
            </a:r>
          </a:p>
        </p:txBody>
      </p:sp>
      <p:sp>
        <p:nvSpPr>
          <p:cNvPr id="8" name="TextBox 7">
            <a:extLst>
              <a:ext uri="{FF2B5EF4-FFF2-40B4-BE49-F238E27FC236}">
                <a16:creationId xmlns:a16="http://schemas.microsoft.com/office/drawing/2014/main" id="{2135C658-5C13-4022-8A74-4C6D4E533966}"/>
              </a:ext>
            </a:extLst>
          </p:cNvPr>
          <p:cNvSpPr txBox="1"/>
          <p:nvPr/>
        </p:nvSpPr>
        <p:spPr>
          <a:xfrm>
            <a:off x="3429000" y="6031468"/>
            <a:ext cx="3028618" cy="369332"/>
          </a:xfrm>
          <a:prstGeom prst="rect">
            <a:avLst/>
          </a:prstGeom>
          <a:noFill/>
        </p:spPr>
        <p:txBody>
          <a:bodyPr wrap="square" rtlCol="0">
            <a:spAutoFit/>
          </a:bodyPr>
          <a:lstStyle/>
          <a:p>
            <a:pPr algn="ctr"/>
            <a:r>
              <a:rPr lang="en-US" b="1" dirty="0"/>
              <a:t>Marcie </a:t>
            </a:r>
            <a:r>
              <a:rPr lang="en-US" b="1" dirty="0" err="1"/>
              <a:t>Goeke</a:t>
            </a:r>
            <a:r>
              <a:rPr lang="en-US" b="1" dirty="0"/>
              <a:t>-Morey, Ph.D.</a:t>
            </a:r>
          </a:p>
        </p:txBody>
      </p:sp>
      <p:sp>
        <p:nvSpPr>
          <p:cNvPr id="10" name="TextBox 9">
            <a:extLst>
              <a:ext uri="{FF2B5EF4-FFF2-40B4-BE49-F238E27FC236}">
                <a16:creationId xmlns:a16="http://schemas.microsoft.com/office/drawing/2014/main" id="{C9FBAB70-CD60-4125-82A4-45F5ECE32729}"/>
              </a:ext>
            </a:extLst>
          </p:cNvPr>
          <p:cNvSpPr txBox="1"/>
          <p:nvPr/>
        </p:nvSpPr>
        <p:spPr>
          <a:xfrm>
            <a:off x="6411756" y="6031468"/>
            <a:ext cx="2351244" cy="369332"/>
          </a:xfrm>
          <a:prstGeom prst="rect">
            <a:avLst/>
          </a:prstGeom>
          <a:noFill/>
        </p:spPr>
        <p:txBody>
          <a:bodyPr wrap="square" rtlCol="0">
            <a:spAutoFit/>
          </a:bodyPr>
          <a:lstStyle/>
          <a:p>
            <a:pPr algn="ctr"/>
            <a:r>
              <a:rPr lang="en-US" b="1" dirty="0"/>
              <a:t>Peter </a:t>
            </a:r>
            <a:r>
              <a:rPr lang="en-US" b="1" dirty="0" err="1"/>
              <a:t>Shirlow</a:t>
            </a:r>
            <a:r>
              <a:rPr lang="en-US" b="1" dirty="0"/>
              <a:t>, </a:t>
            </a:r>
            <a:r>
              <a:rPr lang="en-US" b="1" dirty="0" err="1"/>
              <a:t>FAcSS</a:t>
            </a:r>
            <a:endParaRPr lang="en-US" b="1" dirty="0"/>
          </a:p>
        </p:txBody>
      </p:sp>
      <p:sp>
        <p:nvSpPr>
          <p:cNvPr id="17" name="Title 1">
            <a:extLst>
              <a:ext uri="{FF2B5EF4-FFF2-40B4-BE49-F238E27FC236}">
                <a16:creationId xmlns:a16="http://schemas.microsoft.com/office/drawing/2014/main" id="{747AA7D0-971D-4B02-9C6F-03CF6F0CDA37}"/>
              </a:ext>
            </a:extLst>
          </p:cNvPr>
          <p:cNvSpPr>
            <a:spLocks noGrp="1"/>
          </p:cNvSpPr>
          <p:nvPr>
            <p:ph type="title"/>
          </p:nvPr>
        </p:nvSpPr>
        <p:spPr>
          <a:xfrm>
            <a:off x="838200" y="1524000"/>
            <a:ext cx="10515600" cy="762000"/>
          </a:xfrm>
        </p:spPr>
        <p:txBody>
          <a:bodyPr/>
          <a:lstStyle/>
          <a:p>
            <a:pPr algn="ctr"/>
            <a:r>
              <a:rPr lang="en-US" dirty="0">
                <a:solidFill>
                  <a:srgbClr val="1B386A"/>
                </a:solidFill>
              </a:rPr>
              <a:t>Authors of the </a:t>
            </a:r>
            <a:r>
              <a:rPr lang="en-US" i="1" dirty="0">
                <a:solidFill>
                  <a:srgbClr val="1B386A"/>
                </a:solidFill>
              </a:rPr>
              <a:t>Monograph</a:t>
            </a:r>
          </a:p>
        </p:txBody>
      </p:sp>
      <p:sp>
        <p:nvSpPr>
          <p:cNvPr id="11" name="TextBox 10">
            <a:extLst>
              <a:ext uri="{FF2B5EF4-FFF2-40B4-BE49-F238E27FC236}">
                <a16:creationId xmlns:a16="http://schemas.microsoft.com/office/drawing/2014/main" id="{8D7EE38B-5442-1245-ABA4-7F6706BFAD10}"/>
              </a:ext>
            </a:extLst>
          </p:cNvPr>
          <p:cNvSpPr txBox="1"/>
          <p:nvPr/>
        </p:nvSpPr>
        <p:spPr>
          <a:xfrm>
            <a:off x="503031" y="6031468"/>
            <a:ext cx="3028618" cy="369332"/>
          </a:xfrm>
          <a:prstGeom prst="rect">
            <a:avLst/>
          </a:prstGeom>
          <a:noFill/>
        </p:spPr>
        <p:txBody>
          <a:bodyPr wrap="square" rtlCol="0">
            <a:spAutoFit/>
          </a:bodyPr>
          <a:lstStyle/>
          <a:p>
            <a:pPr algn="ctr"/>
            <a:r>
              <a:rPr lang="en-US" b="1" dirty="0"/>
              <a:t>Andrea </a:t>
            </a:r>
            <a:r>
              <a:rPr lang="en-US" b="1" dirty="0" err="1"/>
              <a:t>Furey</a:t>
            </a:r>
            <a:r>
              <a:rPr lang="en-US" b="1" dirty="0"/>
              <a:t>, Ph.D.</a:t>
            </a:r>
          </a:p>
        </p:txBody>
      </p:sp>
      <p:sp>
        <p:nvSpPr>
          <p:cNvPr id="13" name="TextBox 12">
            <a:extLst>
              <a:ext uri="{FF2B5EF4-FFF2-40B4-BE49-F238E27FC236}">
                <a16:creationId xmlns:a16="http://schemas.microsoft.com/office/drawing/2014/main" id="{A047319B-D89D-B846-B976-1FA5344DA223}"/>
              </a:ext>
            </a:extLst>
          </p:cNvPr>
          <p:cNvSpPr txBox="1"/>
          <p:nvPr/>
        </p:nvSpPr>
        <p:spPr>
          <a:xfrm>
            <a:off x="2042740" y="3962400"/>
            <a:ext cx="2647618" cy="369332"/>
          </a:xfrm>
          <a:prstGeom prst="rect">
            <a:avLst/>
          </a:prstGeom>
          <a:noFill/>
        </p:spPr>
        <p:txBody>
          <a:bodyPr wrap="square" rtlCol="0">
            <a:spAutoFit/>
          </a:bodyPr>
          <a:lstStyle/>
          <a:p>
            <a:pPr algn="ctr"/>
            <a:r>
              <a:rPr lang="en-US" b="1" dirty="0"/>
              <a:t>Dana Townsend, Ph.D.</a:t>
            </a:r>
          </a:p>
        </p:txBody>
      </p:sp>
      <p:sp>
        <p:nvSpPr>
          <p:cNvPr id="15" name="TextBox 14">
            <a:extLst>
              <a:ext uri="{FF2B5EF4-FFF2-40B4-BE49-F238E27FC236}">
                <a16:creationId xmlns:a16="http://schemas.microsoft.com/office/drawing/2014/main" id="{093ACF0B-78D7-F34E-A4F2-B51FD659036E}"/>
              </a:ext>
            </a:extLst>
          </p:cNvPr>
          <p:cNvSpPr txBox="1"/>
          <p:nvPr/>
        </p:nvSpPr>
        <p:spPr>
          <a:xfrm>
            <a:off x="5048582" y="3962400"/>
            <a:ext cx="2647618" cy="369332"/>
          </a:xfrm>
          <a:prstGeom prst="rect">
            <a:avLst/>
          </a:prstGeom>
          <a:noFill/>
        </p:spPr>
        <p:txBody>
          <a:bodyPr wrap="square" rtlCol="0">
            <a:spAutoFit/>
          </a:bodyPr>
          <a:lstStyle/>
          <a:p>
            <a:pPr algn="ctr"/>
            <a:r>
              <a:rPr lang="en-US" b="1" dirty="0"/>
              <a:t>Laura K. Taylor, Ph.D.</a:t>
            </a:r>
          </a:p>
        </p:txBody>
      </p:sp>
      <p:sp>
        <p:nvSpPr>
          <p:cNvPr id="18" name="TextBox 17">
            <a:extLst>
              <a:ext uri="{FF2B5EF4-FFF2-40B4-BE49-F238E27FC236}">
                <a16:creationId xmlns:a16="http://schemas.microsoft.com/office/drawing/2014/main" id="{184A416E-6EF8-A049-BA39-66E1BD83341F}"/>
              </a:ext>
            </a:extLst>
          </p:cNvPr>
          <p:cNvSpPr txBox="1"/>
          <p:nvPr/>
        </p:nvSpPr>
        <p:spPr>
          <a:xfrm>
            <a:off x="8229600" y="3962400"/>
            <a:ext cx="2876218" cy="369332"/>
          </a:xfrm>
          <a:prstGeom prst="rect">
            <a:avLst/>
          </a:prstGeom>
          <a:noFill/>
        </p:spPr>
        <p:txBody>
          <a:bodyPr wrap="square" rtlCol="0">
            <a:spAutoFit/>
          </a:bodyPr>
          <a:lstStyle/>
          <a:p>
            <a:pPr algn="ctr"/>
            <a:r>
              <a:rPr lang="en-US" b="1" dirty="0"/>
              <a:t>Christine E. </a:t>
            </a:r>
            <a:r>
              <a:rPr lang="en-US" b="1" dirty="0" err="1"/>
              <a:t>Merrilees</a:t>
            </a:r>
            <a:r>
              <a:rPr lang="en-US" b="1" dirty="0"/>
              <a:t>, Ph.D.</a:t>
            </a:r>
          </a:p>
        </p:txBody>
      </p:sp>
      <p:pic>
        <p:nvPicPr>
          <p:cNvPr id="3" name="Picture 2">
            <a:extLst>
              <a:ext uri="{FF2B5EF4-FFF2-40B4-BE49-F238E27FC236}">
                <a16:creationId xmlns:a16="http://schemas.microsoft.com/office/drawing/2014/main" id="{EB7727FF-E1CD-754B-8D0A-7729D703EF39}"/>
              </a:ext>
            </a:extLst>
          </p:cNvPr>
          <p:cNvPicPr>
            <a:picLocks noChangeAspect="1"/>
          </p:cNvPicPr>
          <p:nvPr/>
        </p:nvPicPr>
        <p:blipFill rotWithShape="1">
          <a:blip r:embed="rId3"/>
          <a:srcRect l="10230" r="5556" b="23195"/>
          <a:stretch/>
        </p:blipFill>
        <p:spPr>
          <a:xfrm>
            <a:off x="5704030" y="2362200"/>
            <a:ext cx="1382570" cy="1563539"/>
          </a:xfrm>
          <a:prstGeom prst="rect">
            <a:avLst/>
          </a:prstGeom>
        </p:spPr>
      </p:pic>
      <p:pic>
        <p:nvPicPr>
          <p:cNvPr id="7" name="Picture 6">
            <a:extLst>
              <a:ext uri="{FF2B5EF4-FFF2-40B4-BE49-F238E27FC236}">
                <a16:creationId xmlns:a16="http://schemas.microsoft.com/office/drawing/2014/main" id="{0B410059-93F6-794A-94DA-B15B7B1A0D52}"/>
              </a:ext>
            </a:extLst>
          </p:cNvPr>
          <p:cNvPicPr>
            <a:picLocks noChangeAspect="1"/>
          </p:cNvPicPr>
          <p:nvPr/>
        </p:nvPicPr>
        <p:blipFill rotWithShape="1">
          <a:blip r:embed="rId4"/>
          <a:srcRect b="19328"/>
          <a:stretch/>
        </p:blipFill>
        <p:spPr>
          <a:xfrm>
            <a:off x="8864269" y="2375074"/>
            <a:ext cx="1575131" cy="1575657"/>
          </a:xfrm>
          <a:prstGeom prst="rect">
            <a:avLst/>
          </a:prstGeom>
        </p:spPr>
      </p:pic>
      <p:pic>
        <p:nvPicPr>
          <p:cNvPr id="19" name="Picture 18">
            <a:extLst>
              <a:ext uri="{FF2B5EF4-FFF2-40B4-BE49-F238E27FC236}">
                <a16:creationId xmlns:a16="http://schemas.microsoft.com/office/drawing/2014/main" id="{2BC03518-75F5-9C40-BC18-2B59CBD76320}"/>
              </a:ext>
            </a:extLst>
          </p:cNvPr>
          <p:cNvPicPr>
            <a:picLocks noChangeAspect="1"/>
          </p:cNvPicPr>
          <p:nvPr/>
        </p:nvPicPr>
        <p:blipFill>
          <a:blip r:embed="rId5"/>
          <a:stretch>
            <a:fillRect/>
          </a:stretch>
        </p:blipFill>
        <p:spPr>
          <a:xfrm>
            <a:off x="1446555" y="4500218"/>
            <a:ext cx="1225469" cy="1519582"/>
          </a:xfrm>
          <a:prstGeom prst="rect">
            <a:avLst/>
          </a:prstGeom>
        </p:spPr>
      </p:pic>
      <p:pic>
        <p:nvPicPr>
          <p:cNvPr id="21" name="Picture 20">
            <a:extLst>
              <a:ext uri="{FF2B5EF4-FFF2-40B4-BE49-F238E27FC236}">
                <a16:creationId xmlns:a16="http://schemas.microsoft.com/office/drawing/2014/main" id="{584AE4E2-1290-7146-A206-B7BAB40AF25B}"/>
              </a:ext>
            </a:extLst>
          </p:cNvPr>
          <p:cNvPicPr>
            <a:picLocks noChangeAspect="1"/>
          </p:cNvPicPr>
          <p:nvPr/>
        </p:nvPicPr>
        <p:blipFill>
          <a:blip r:embed="rId6"/>
          <a:stretch>
            <a:fillRect/>
          </a:stretch>
        </p:blipFill>
        <p:spPr>
          <a:xfrm>
            <a:off x="9661358" y="4488100"/>
            <a:ext cx="1235242" cy="1531700"/>
          </a:xfrm>
          <a:prstGeom prst="rect">
            <a:avLst/>
          </a:prstGeom>
        </p:spPr>
      </p:pic>
      <p:pic>
        <p:nvPicPr>
          <p:cNvPr id="23" name="Picture 22">
            <a:extLst>
              <a:ext uri="{FF2B5EF4-FFF2-40B4-BE49-F238E27FC236}">
                <a16:creationId xmlns:a16="http://schemas.microsoft.com/office/drawing/2014/main" id="{9057CD30-052E-0B44-9A74-0082977EE8D3}"/>
              </a:ext>
            </a:extLst>
          </p:cNvPr>
          <p:cNvPicPr>
            <a:picLocks noChangeAspect="1"/>
          </p:cNvPicPr>
          <p:nvPr/>
        </p:nvPicPr>
        <p:blipFill rotWithShape="1">
          <a:blip r:embed="rId7"/>
          <a:srcRect b="20058"/>
          <a:stretch/>
        </p:blipFill>
        <p:spPr>
          <a:xfrm>
            <a:off x="6849050" y="4500218"/>
            <a:ext cx="1532950" cy="1519582"/>
          </a:xfrm>
          <a:prstGeom prst="rect">
            <a:avLst/>
          </a:prstGeom>
        </p:spPr>
      </p:pic>
      <p:pic>
        <p:nvPicPr>
          <p:cNvPr id="25" name="Picture 24">
            <a:extLst>
              <a:ext uri="{FF2B5EF4-FFF2-40B4-BE49-F238E27FC236}">
                <a16:creationId xmlns:a16="http://schemas.microsoft.com/office/drawing/2014/main" id="{FC7C3D9A-4136-EC48-8769-A3E6168B0B17}"/>
              </a:ext>
            </a:extLst>
          </p:cNvPr>
          <p:cNvPicPr>
            <a:picLocks noChangeAspect="1"/>
          </p:cNvPicPr>
          <p:nvPr/>
        </p:nvPicPr>
        <p:blipFill rotWithShape="1">
          <a:blip r:embed="rId8"/>
          <a:srcRect b="14246"/>
          <a:stretch/>
        </p:blipFill>
        <p:spPr>
          <a:xfrm>
            <a:off x="4191000" y="4488100"/>
            <a:ext cx="1429054" cy="1519582"/>
          </a:xfrm>
          <a:prstGeom prst="rect">
            <a:avLst/>
          </a:prstGeom>
        </p:spPr>
      </p:pic>
      <p:pic>
        <p:nvPicPr>
          <p:cNvPr id="27" name="Picture 26">
            <a:extLst>
              <a:ext uri="{FF2B5EF4-FFF2-40B4-BE49-F238E27FC236}">
                <a16:creationId xmlns:a16="http://schemas.microsoft.com/office/drawing/2014/main" id="{A44B3EE4-0B24-DE4C-BDCE-F1C5BB5594E3}"/>
              </a:ext>
            </a:extLst>
          </p:cNvPr>
          <p:cNvPicPr>
            <a:picLocks noChangeAspect="1"/>
          </p:cNvPicPr>
          <p:nvPr/>
        </p:nvPicPr>
        <p:blipFill rotWithShape="1">
          <a:blip r:embed="rId9"/>
          <a:srcRect l="19083" t="8849" r="22214" b="38750"/>
          <a:stretch/>
        </p:blipFill>
        <p:spPr>
          <a:xfrm>
            <a:off x="2672024" y="2369465"/>
            <a:ext cx="1385810" cy="1546299"/>
          </a:xfrm>
          <a:prstGeom prst="rect">
            <a:avLst/>
          </a:prstGeom>
        </p:spPr>
      </p:pic>
      <p:sp>
        <p:nvSpPr>
          <p:cNvPr id="20" name="Footer Placeholder 1">
            <a:extLst>
              <a:ext uri="{FF2B5EF4-FFF2-40B4-BE49-F238E27FC236}">
                <a16:creationId xmlns:a16="http://schemas.microsoft.com/office/drawing/2014/main" id="{83805FAF-FC17-4096-9D32-6918A719FE0B}"/>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2104469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2BE61-730B-4E47-AA0D-6354BD36C86A}"/>
              </a:ext>
            </a:extLst>
          </p:cNvPr>
          <p:cNvSpPr>
            <a:spLocks noGrp="1"/>
          </p:cNvSpPr>
          <p:nvPr>
            <p:ph type="title"/>
          </p:nvPr>
        </p:nvSpPr>
        <p:spPr>
          <a:xfrm>
            <a:off x="838200" y="1676400"/>
            <a:ext cx="10515600" cy="762000"/>
          </a:xfrm>
        </p:spPr>
        <p:txBody>
          <a:bodyPr/>
          <a:lstStyle/>
          <a:p>
            <a:pPr algn="ctr"/>
            <a:r>
              <a:rPr lang="en-US" dirty="0">
                <a:solidFill>
                  <a:srgbClr val="1B386A"/>
                </a:solidFill>
              </a:rPr>
              <a:t>Acknowledgements</a:t>
            </a:r>
          </a:p>
        </p:txBody>
      </p:sp>
      <p:sp>
        <p:nvSpPr>
          <p:cNvPr id="3" name="Content Placeholder 2">
            <a:extLst>
              <a:ext uri="{FF2B5EF4-FFF2-40B4-BE49-F238E27FC236}">
                <a16:creationId xmlns:a16="http://schemas.microsoft.com/office/drawing/2014/main" id="{3B377C19-B82E-4241-9F9D-ADA631EEF026}"/>
              </a:ext>
            </a:extLst>
          </p:cNvPr>
          <p:cNvSpPr>
            <a:spLocks noGrp="1"/>
          </p:cNvSpPr>
          <p:nvPr>
            <p:ph idx="1"/>
          </p:nvPr>
        </p:nvSpPr>
        <p:spPr>
          <a:xfrm>
            <a:off x="838200" y="2590800"/>
            <a:ext cx="10515600" cy="3429000"/>
          </a:xfrm>
        </p:spPr>
        <p:txBody>
          <a:bodyPr>
            <a:normAutofit/>
          </a:bodyPr>
          <a:lstStyle/>
          <a:p>
            <a:r>
              <a:rPr lang="en-US" sz="2400" b="0" dirty="0"/>
              <a:t>This research was supported by the Eunice Kennedy Shriver National Institute of Child Health and Human Development (NICHD grant 046933 to E. Mark Cummings) and the Office of the First Minister and Deputy First Minister in Northern Ireland (OFMDFM grant 2110018224). </a:t>
            </a:r>
          </a:p>
          <a:p>
            <a:endParaRPr lang="en-US" sz="2400" b="0" dirty="0"/>
          </a:p>
          <a:p>
            <a:r>
              <a:rPr lang="en-US" sz="2400" b="0" dirty="0"/>
              <a:t>The authors would like to express their immense gratitude to all the families in Belfast who participated in this study, the students at Ulster University who painstakingly coded each news report, and the students at Notre Dame who helped with data entry.</a:t>
            </a:r>
          </a:p>
        </p:txBody>
      </p:sp>
      <p:sp>
        <p:nvSpPr>
          <p:cNvPr id="5" name="Footer Placeholder 1">
            <a:extLst>
              <a:ext uri="{FF2B5EF4-FFF2-40B4-BE49-F238E27FC236}">
                <a16:creationId xmlns:a16="http://schemas.microsoft.com/office/drawing/2014/main" id="{D155A42E-252F-4F4D-B944-A4A2274946CF}"/>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1709446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787F0C-31FD-4773-9533-9F0631D1C693}"/>
              </a:ext>
            </a:extLst>
          </p:cNvPr>
          <p:cNvSpPr>
            <a:spLocks noGrp="1"/>
          </p:cNvSpPr>
          <p:nvPr>
            <p:ph idx="1"/>
          </p:nvPr>
        </p:nvSpPr>
        <p:spPr>
          <a:xfrm>
            <a:off x="685800" y="3499037"/>
            <a:ext cx="10820400" cy="1606363"/>
          </a:xfrm>
        </p:spPr>
        <p:txBody>
          <a:bodyPr>
            <a:normAutofit/>
          </a:bodyPr>
          <a:lstStyle/>
          <a:p>
            <a:r>
              <a:rPr lang="en-US" sz="2400" b="0" dirty="0"/>
              <a:t>Townsend, D., Taylor, L. K., </a:t>
            </a:r>
            <a:r>
              <a:rPr lang="en-US" sz="2400" b="0" dirty="0" err="1"/>
              <a:t>Merrilees</a:t>
            </a:r>
            <a:r>
              <a:rPr lang="en-US" sz="2400" b="0" dirty="0"/>
              <a:t>, C. E., </a:t>
            </a:r>
            <a:r>
              <a:rPr lang="en-US" sz="2400" b="0" dirty="0" err="1"/>
              <a:t>Furey</a:t>
            </a:r>
            <a:r>
              <a:rPr lang="en-US" sz="2400" b="0" dirty="0"/>
              <a:t>, A., </a:t>
            </a:r>
            <a:r>
              <a:rPr lang="en-US" sz="2400" b="0" dirty="0" err="1"/>
              <a:t>Goeke</a:t>
            </a:r>
            <a:r>
              <a:rPr lang="en-US" sz="2400" b="0" dirty="0"/>
              <a:t>-Morey, M. C., </a:t>
            </a:r>
            <a:r>
              <a:rPr lang="en-US" sz="2400" b="0" dirty="0" err="1"/>
              <a:t>Shirlow</a:t>
            </a:r>
            <a:r>
              <a:rPr lang="en-US" sz="2400" b="0" dirty="0"/>
              <a:t>, P., &amp; Cummings, E. M. (2020). Youth in Northern Ireland: Linking violence exposure, emotional insecurity, and the political macrosystem. </a:t>
            </a:r>
            <a:r>
              <a:rPr lang="en-US" sz="2400" b="0" i="1" dirty="0"/>
              <a:t>Monographs of</a:t>
            </a:r>
            <a:r>
              <a:rPr lang="en-US" sz="2400" b="0" dirty="0"/>
              <a:t> </a:t>
            </a:r>
            <a:r>
              <a:rPr lang="en-US" sz="2400" b="0" i="1" dirty="0"/>
              <a:t>the Society for Research in Child Development, 85</a:t>
            </a:r>
            <a:r>
              <a:rPr lang="en-US" sz="2400" b="0" dirty="0"/>
              <a:t>(4). </a:t>
            </a:r>
            <a:r>
              <a:rPr lang="en-US" sz="2400" b="0" dirty="0">
                <a:hlinkClick r:id="rId3"/>
              </a:rPr>
              <a:t>https://doi.org/10.1111/mono.12423</a:t>
            </a:r>
            <a:r>
              <a:rPr lang="en-US" sz="2400" b="0" dirty="0"/>
              <a:t> </a:t>
            </a:r>
          </a:p>
        </p:txBody>
      </p:sp>
      <p:pic>
        <p:nvPicPr>
          <p:cNvPr id="7" name="Picture 6">
            <a:extLst>
              <a:ext uri="{FF2B5EF4-FFF2-40B4-BE49-F238E27FC236}">
                <a16:creationId xmlns:a16="http://schemas.microsoft.com/office/drawing/2014/main" id="{F2925D48-EA23-451E-8C27-C1483F40FD81}"/>
              </a:ext>
            </a:extLst>
          </p:cNvPr>
          <p:cNvPicPr>
            <a:picLocks noChangeAspect="1"/>
          </p:cNvPicPr>
          <p:nvPr/>
        </p:nvPicPr>
        <p:blipFill>
          <a:blip r:embed="rId4"/>
          <a:stretch>
            <a:fillRect/>
          </a:stretch>
        </p:blipFill>
        <p:spPr>
          <a:xfrm>
            <a:off x="9144000" y="5638800"/>
            <a:ext cx="2785508" cy="837696"/>
          </a:xfrm>
          <a:prstGeom prst="rect">
            <a:avLst/>
          </a:prstGeom>
        </p:spPr>
      </p:pic>
      <p:sp>
        <p:nvSpPr>
          <p:cNvPr id="9" name="TextBox 8">
            <a:extLst>
              <a:ext uri="{FF2B5EF4-FFF2-40B4-BE49-F238E27FC236}">
                <a16:creationId xmlns:a16="http://schemas.microsoft.com/office/drawing/2014/main" id="{C4AC8926-FC3D-4855-AD41-A37748FE184A}"/>
              </a:ext>
            </a:extLst>
          </p:cNvPr>
          <p:cNvSpPr txBox="1"/>
          <p:nvPr/>
        </p:nvSpPr>
        <p:spPr>
          <a:xfrm>
            <a:off x="838200" y="1970782"/>
            <a:ext cx="10515600" cy="1077218"/>
          </a:xfrm>
          <a:prstGeom prst="rect">
            <a:avLst/>
          </a:prstGeom>
          <a:noFill/>
        </p:spPr>
        <p:txBody>
          <a:bodyPr wrap="square">
            <a:spAutoFit/>
          </a:bodyPr>
          <a:lstStyle/>
          <a:p>
            <a:pPr algn="ctr"/>
            <a:r>
              <a:rPr lang="en-US" sz="3200" dirty="0">
                <a:latin typeface="Futura Std Book" panose="020B0502020204020303" pitchFamily="34" charset="0"/>
                <a:cs typeface="Futura Medium" panose="020B0602020204020303" pitchFamily="34" charset="-79"/>
              </a:rPr>
              <a:t>Videos, commentaries, teaching materials and more are available at </a:t>
            </a:r>
            <a:r>
              <a:rPr lang="en-US" sz="3200" dirty="0">
                <a:latin typeface="Futura Std Book" panose="020B0502020204020303" pitchFamily="34" charset="0"/>
                <a:cs typeface="Futura Medium" panose="020B0602020204020303" pitchFamily="34" charset="-79"/>
                <a:hlinkClick r:id="rId5"/>
              </a:rPr>
              <a:t>monographmatters.srcd.org</a:t>
            </a:r>
            <a:r>
              <a:rPr lang="en-US" sz="3200" dirty="0">
                <a:latin typeface="Futura Std Book" panose="020B0502020204020303" pitchFamily="34" charset="0"/>
                <a:cs typeface="Futura Medium" panose="020B0602020204020303" pitchFamily="34" charset="-79"/>
              </a:rPr>
              <a:t> </a:t>
            </a:r>
          </a:p>
        </p:txBody>
      </p:sp>
      <p:sp>
        <p:nvSpPr>
          <p:cNvPr id="6" name="Footer Placeholder 1">
            <a:extLst>
              <a:ext uri="{FF2B5EF4-FFF2-40B4-BE49-F238E27FC236}">
                <a16:creationId xmlns:a16="http://schemas.microsoft.com/office/drawing/2014/main" id="{F366243C-DD60-44B1-B061-89E956C1D16B}"/>
              </a:ext>
            </a:extLst>
          </p:cNvPr>
          <p:cNvSpPr>
            <a:spLocks noGrp="1"/>
          </p:cNvSpPr>
          <p:nvPr>
            <p:ph type="ftr" sz="quarter" idx="11"/>
          </p:nvPr>
        </p:nvSpPr>
        <p:spPr>
          <a:xfrm>
            <a:off x="6400800" y="6545680"/>
            <a:ext cx="5791200" cy="244475"/>
          </a:xfrm>
        </p:spPr>
        <p:txBody>
          <a:bodyPr/>
          <a:lstStyle/>
          <a:p>
            <a:r>
              <a:rPr lang="en-US" dirty="0"/>
              <a:t>Created by Dana Townsend, Ph.D. and E. Mark Cummings, Ph.D. All rights reserved.</a:t>
            </a:r>
          </a:p>
        </p:txBody>
      </p:sp>
    </p:spTree>
    <p:extLst>
      <p:ext uri="{BB962C8B-B14F-4D97-AF65-F5344CB8AC3E}">
        <p14:creationId xmlns:p14="http://schemas.microsoft.com/office/powerpoint/2010/main" val="511799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3762</TotalTime>
  <Words>1394</Words>
  <Application>Microsoft Office PowerPoint</Application>
  <PresentationFormat>Widescreen</PresentationFormat>
  <Paragraphs>155</Paragraphs>
  <Slides>17</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Abadi</vt:lpstr>
      <vt:lpstr>Arial</vt:lpstr>
      <vt:lpstr>Calibri</vt:lpstr>
      <vt:lpstr>Futura Medium</vt:lpstr>
      <vt:lpstr>Futura Std Book</vt:lpstr>
      <vt:lpstr>Futura Std Medium</vt:lpstr>
      <vt:lpstr>Times New Roman</vt:lpstr>
      <vt:lpstr>Wingdings 2</vt:lpstr>
      <vt:lpstr>Office Theme</vt:lpstr>
      <vt:lpstr>Youth in Northern Ireland: Linking Violence Exposure, Emotional Insecurity, and the Political Macrosystem</vt:lpstr>
      <vt:lpstr>PowerPoint Presentation</vt:lpstr>
      <vt:lpstr>Introduction</vt:lpstr>
      <vt:lpstr>Introduction</vt:lpstr>
      <vt:lpstr>Introduction</vt:lpstr>
      <vt:lpstr>Introduction</vt:lpstr>
      <vt:lpstr>Method</vt:lpstr>
      <vt:lpstr>Method</vt:lpstr>
      <vt:lpstr>Method</vt:lpstr>
      <vt:lpstr>Results: All Adolescents</vt:lpstr>
      <vt:lpstr>Results: Catholics Only</vt:lpstr>
      <vt:lpstr>Results: Catholics Only</vt:lpstr>
      <vt:lpstr>Summary of Key Findings</vt:lpstr>
      <vt:lpstr>Discussion</vt:lpstr>
      <vt:lpstr>Authors of the Monograph</vt:lpstr>
      <vt:lpstr>Acknowledgements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Carol Bradfield</cp:lastModifiedBy>
  <cp:revision>162</cp:revision>
  <dcterms:created xsi:type="dcterms:W3CDTF">2020-01-10T20:12:13Z</dcterms:created>
  <dcterms:modified xsi:type="dcterms:W3CDTF">2020-11-18T18:39:08Z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