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0"/>
  </p:notesMasterIdLst>
  <p:sldIdLst>
    <p:sldId id="272" r:id="rId2"/>
    <p:sldId id="265" r:id="rId3"/>
    <p:sldId id="275" r:id="rId4"/>
    <p:sldId id="276" r:id="rId5"/>
    <p:sldId id="277" r:id="rId6"/>
    <p:sldId id="278" r:id="rId7"/>
    <p:sldId id="279" r:id="rId8"/>
    <p:sldId id="280" r:id="rId9"/>
    <p:sldId id="281" r:id="rId10"/>
    <p:sldId id="282" r:id="rId11"/>
    <p:sldId id="283" r:id="rId12"/>
    <p:sldId id="284" r:id="rId13"/>
    <p:sldId id="285" r:id="rId14"/>
    <p:sldId id="286" r:id="rId15"/>
    <p:sldId id="287" r:id="rId16"/>
    <p:sldId id="288" r:id="rId17"/>
    <p:sldId id="289" r:id="rId18"/>
    <p:sldId id="290"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aura Abrams" initials="LSA" lastIdx="2" clrIdx="0">
    <p:extLst>
      <p:ext uri="{19B8F6BF-5375-455C-9EA6-DF929625EA0E}">
        <p15:presenceInfo xmlns:p15="http://schemas.microsoft.com/office/powerpoint/2012/main" userId="Laura Abrams"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8AE"/>
    <a:srgbClr val="1B386A"/>
    <a:srgbClr val="EA222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843" autoAdjust="0"/>
    <p:restoredTop sz="57927" autoAdjust="0"/>
  </p:normalViewPr>
  <p:slideViewPr>
    <p:cSldViewPr snapToObjects="1">
      <p:cViewPr varScale="1">
        <p:scale>
          <a:sx n="39" d="100"/>
          <a:sy n="39" d="100"/>
        </p:scale>
        <p:origin x="1539" y="27"/>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commentAuthors" Target="commentAuthor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FC70185-7BB7-4E4B-A9DA-3C7CFEBEFB2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3B78124A-DECA-4206-BEFA-82CB271D5611}">
      <dgm:prSet phldrT="[Text]"/>
      <dgm:spPr/>
      <dgm:t>
        <a:bodyPr/>
        <a:lstStyle/>
        <a:p>
          <a:r>
            <a:rPr lang="en-US" dirty="0"/>
            <a:t>Emotional Empowerment</a:t>
          </a:r>
        </a:p>
      </dgm:t>
    </dgm:pt>
    <dgm:pt modelId="{6F005AE7-7EB9-4943-9A02-62D5CAB92A54}" type="parTrans" cxnId="{77814140-5333-4D6B-9F49-93EC489C511F}">
      <dgm:prSet/>
      <dgm:spPr/>
      <dgm:t>
        <a:bodyPr/>
        <a:lstStyle/>
        <a:p>
          <a:endParaRPr lang="en-US"/>
        </a:p>
      </dgm:t>
    </dgm:pt>
    <dgm:pt modelId="{508B3533-07FC-4E24-B691-C818608E16A0}" type="sibTrans" cxnId="{77814140-5333-4D6B-9F49-93EC489C511F}">
      <dgm:prSet/>
      <dgm:spPr/>
      <dgm:t>
        <a:bodyPr/>
        <a:lstStyle/>
        <a:p>
          <a:endParaRPr lang="en-US"/>
        </a:p>
      </dgm:t>
    </dgm:pt>
    <dgm:pt modelId="{88EF302C-004F-4CBB-BC16-8B88FD4F9D7E}">
      <dgm:prSet phldrT="[Text]"/>
      <dgm:spPr/>
      <dgm:t>
        <a:bodyPr/>
        <a:lstStyle/>
        <a:p>
          <a:r>
            <a:rPr lang="en-US" dirty="0"/>
            <a:t>“And you always got a mouth to speak, </a:t>
          </a:r>
          <a:r>
            <a:rPr lang="en-US" dirty="0" err="1"/>
            <a:t>cuz</a:t>
          </a:r>
          <a:r>
            <a:rPr lang="en-US" dirty="0"/>
            <a:t>, why we got a mouth? Our opinions do matter. It can even change the world.”  Kendra, 15-year old Black youth</a:t>
          </a:r>
        </a:p>
      </dgm:t>
    </dgm:pt>
    <dgm:pt modelId="{8282B670-E8EC-487A-86D6-9672653A7B44}" type="parTrans" cxnId="{E0D640E7-C804-443A-AE45-5876C3C30DA8}">
      <dgm:prSet/>
      <dgm:spPr/>
      <dgm:t>
        <a:bodyPr/>
        <a:lstStyle/>
        <a:p>
          <a:endParaRPr lang="en-US"/>
        </a:p>
      </dgm:t>
    </dgm:pt>
    <dgm:pt modelId="{14BEE28A-50F1-4F99-9212-64E6581BE94E}" type="sibTrans" cxnId="{E0D640E7-C804-443A-AE45-5876C3C30DA8}">
      <dgm:prSet/>
      <dgm:spPr/>
      <dgm:t>
        <a:bodyPr/>
        <a:lstStyle/>
        <a:p>
          <a:endParaRPr lang="en-US"/>
        </a:p>
      </dgm:t>
    </dgm:pt>
    <dgm:pt modelId="{A2AB2476-E41B-4EFF-8A5C-9D38FD9FA4EC}">
      <dgm:prSet phldrT="[Text]"/>
      <dgm:spPr/>
      <dgm:t>
        <a:bodyPr/>
        <a:lstStyle/>
        <a:p>
          <a:r>
            <a:rPr lang="en-US" dirty="0"/>
            <a:t>Relational Empowerment</a:t>
          </a:r>
        </a:p>
      </dgm:t>
    </dgm:pt>
    <dgm:pt modelId="{2F106D31-4044-441C-8597-E5E3475F8D82}" type="parTrans" cxnId="{2DD67D15-3EB6-411E-8CD1-AB0354AB82FC}">
      <dgm:prSet/>
      <dgm:spPr/>
      <dgm:t>
        <a:bodyPr/>
        <a:lstStyle/>
        <a:p>
          <a:endParaRPr lang="en-US"/>
        </a:p>
      </dgm:t>
    </dgm:pt>
    <dgm:pt modelId="{D6785EAF-3C35-4D75-9810-14BE87E44E4A}" type="sibTrans" cxnId="{2DD67D15-3EB6-411E-8CD1-AB0354AB82FC}">
      <dgm:prSet/>
      <dgm:spPr/>
      <dgm:t>
        <a:bodyPr/>
        <a:lstStyle/>
        <a:p>
          <a:endParaRPr lang="en-US"/>
        </a:p>
      </dgm:t>
    </dgm:pt>
    <dgm:pt modelId="{736CC611-BD5F-4020-8A5D-8D12766C63ED}">
      <dgm:prSet phldrT="[Text]"/>
      <dgm:spPr/>
      <dgm:t>
        <a:bodyPr/>
        <a:lstStyle/>
        <a:p>
          <a:r>
            <a:rPr lang="en-US" dirty="0"/>
            <a:t>“Just cooperating. We all have to communicate and cooperate. If we don’t, what would we get? You know, I just feel like if everybody just came together and put their minds together about what the community should be and how it should be, I think the community would probably be much better place for kids to grow up and to come around.”  Jamal, 17-year old Black youth</a:t>
          </a:r>
        </a:p>
      </dgm:t>
    </dgm:pt>
    <dgm:pt modelId="{5652DAAC-C128-4969-81D3-02CFC1A39BDF}" type="parTrans" cxnId="{34354D00-7851-4B53-BE11-A401CB2DAB91}">
      <dgm:prSet/>
      <dgm:spPr/>
      <dgm:t>
        <a:bodyPr/>
        <a:lstStyle/>
        <a:p>
          <a:endParaRPr lang="en-US"/>
        </a:p>
      </dgm:t>
    </dgm:pt>
    <dgm:pt modelId="{6C5FEE8E-2D46-47D4-8734-B628A0DFF6F6}" type="sibTrans" cxnId="{34354D00-7851-4B53-BE11-A401CB2DAB91}">
      <dgm:prSet/>
      <dgm:spPr/>
      <dgm:t>
        <a:bodyPr/>
        <a:lstStyle/>
        <a:p>
          <a:endParaRPr lang="en-US"/>
        </a:p>
      </dgm:t>
    </dgm:pt>
    <dgm:pt modelId="{521BD552-47A0-4E53-9DD8-A0EB22C740C3}">
      <dgm:prSet phldrT="[Text]"/>
      <dgm:spPr/>
      <dgm:t>
        <a:bodyPr/>
        <a:lstStyle/>
        <a:p>
          <a:r>
            <a:rPr lang="en-US" dirty="0"/>
            <a:t>Cognitive Empowerment</a:t>
          </a:r>
        </a:p>
      </dgm:t>
    </dgm:pt>
    <dgm:pt modelId="{CCB63FD0-0D76-4EB8-A4F3-E5BD7A5ABA71}" type="parTrans" cxnId="{6BD6115D-035E-4692-B637-D13543AB18DA}">
      <dgm:prSet/>
      <dgm:spPr/>
      <dgm:t>
        <a:bodyPr/>
        <a:lstStyle/>
        <a:p>
          <a:endParaRPr lang="en-US"/>
        </a:p>
      </dgm:t>
    </dgm:pt>
    <dgm:pt modelId="{CEC63476-0E8B-4D87-811C-BF40976ACFB5}" type="sibTrans" cxnId="{6BD6115D-035E-4692-B637-D13543AB18DA}">
      <dgm:prSet/>
      <dgm:spPr/>
      <dgm:t>
        <a:bodyPr/>
        <a:lstStyle/>
        <a:p>
          <a:endParaRPr lang="en-US"/>
        </a:p>
      </dgm:t>
    </dgm:pt>
    <dgm:pt modelId="{23A9A418-3591-43BE-8A8D-2C03053969EC}">
      <dgm:prSet phldrT="[Text]"/>
      <dgm:spPr/>
      <dgm:t>
        <a:bodyPr/>
        <a:lstStyle/>
        <a:p>
          <a:r>
            <a:rPr lang="en-US" dirty="0"/>
            <a:t>Critical Social Analysis: “Try to understand where we came from. We came from slavery. You know? And then </a:t>
          </a:r>
          <a:r>
            <a:rPr lang="en-US" dirty="0" err="1"/>
            <a:t>y’all</a:t>
          </a:r>
          <a:r>
            <a:rPr lang="en-US" dirty="0"/>
            <a:t> bringing it back to slavery…”   Kendra, 15-year old Black youth</a:t>
          </a:r>
        </a:p>
      </dgm:t>
    </dgm:pt>
    <dgm:pt modelId="{B856A726-623E-4AA2-8FF6-DE334A344F39}" type="parTrans" cxnId="{E9BDCB97-0F42-4D68-9503-DF5D15CE6B83}">
      <dgm:prSet/>
      <dgm:spPr/>
      <dgm:t>
        <a:bodyPr/>
        <a:lstStyle/>
        <a:p>
          <a:endParaRPr lang="en-US"/>
        </a:p>
      </dgm:t>
    </dgm:pt>
    <dgm:pt modelId="{3888CDE2-A2A6-4A4E-927B-019BAB5FFA24}" type="sibTrans" cxnId="{E9BDCB97-0F42-4D68-9503-DF5D15CE6B83}">
      <dgm:prSet/>
      <dgm:spPr/>
      <dgm:t>
        <a:bodyPr/>
        <a:lstStyle/>
        <a:p>
          <a:endParaRPr lang="en-US"/>
        </a:p>
      </dgm:t>
    </dgm:pt>
    <dgm:pt modelId="{B743FCBF-F330-4A99-9DBB-70D2E72B0E2F}">
      <dgm:prSet phldrT="[Text]"/>
      <dgm:spPr/>
      <dgm:t>
        <a:bodyPr/>
        <a:lstStyle/>
        <a:p>
          <a:r>
            <a:rPr lang="en-US" dirty="0"/>
            <a:t>Plans for Change: “Maybe I can start a group. Maybe? Two or three people and then it expands. And you can promote it on Facebook and Twitter.”  David, 17-year old Black youth </a:t>
          </a:r>
        </a:p>
      </dgm:t>
    </dgm:pt>
    <dgm:pt modelId="{6B5D5DFC-5236-4C9B-9B8D-408A21ED0F38}" type="parTrans" cxnId="{6DB8F4C2-EFB1-4A2D-8822-1C04FACC376A}">
      <dgm:prSet/>
      <dgm:spPr/>
      <dgm:t>
        <a:bodyPr/>
        <a:lstStyle/>
        <a:p>
          <a:endParaRPr lang="en-US"/>
        </a:p>
      </dgm:t>
    </dgm:pt>
    <dgm:pt modelId="{F1EFFA1B-3EC4-46F1-9336-AC02617B0133}" type="sibTrans" cxnId="{6DB8F4C2-EFB1-4A2D-8822-1C04FACC376A}">
      <dgm:prSet/>
      <dgm:spPr/>
      <dgm:t>
        <a:bodyPr/>
        <a:lstStyle/>
        <a:p>
          <a:endParaRPr lang="en-US"/>
        </a:p>
      </dgm:t>
    </dgm:pt>
    <dgm:pt modelId="{857341AF-38F3-4365-8B2A-E17C74FE2EBF}" type="pres">
      <dgm:prSet presAssocID="{2FC70185-7BB7-4E4B-A9DA-3C7CFEBEFB22}" presName="Name0" presStyleCnt="0">
        <dgm:presLayoutVars>
          <dgm:dir/>
          <dgm:animLvl val="lvl"/>
          <dgm:resizeHandles val="exact"/>
        </dgm:presLayoutVars>
      </dgm:prSet>
      <dgm:spPr/>
    </dgm:pt>
    <dgm:pt modelId="{50CBE794-E95C-4197-BA3B-C6C31A36BBB2}" type="pres">
      <dgm:prSet presAssocID="{3B78124A-DECA-4206-BEFA-82CB271D5611}" presName="linNode" presStyleCnt="0"/>
      <dgm:spPr/>
    </dgm:pt>
    <dgm:pt modelId="{426763A8-550A-4DE1-A656-B078FB5023F7}" type="pres">
      <dgm:prSet presAssocID="{3B78124A-DECA-4206-BEFA-82CB271D5611}" presName="parentText" presStyleLbl="node1" presStyleIdx="0" presStyleCnt="3" custScaleX="54270">
        <dgm:presLayoutVars>
          <dgm:chMax val="1"/>
          <dgm:bulletEnabled val="1"/>
        </dgm:presLayoutVars>
      </dgm:prSet>
      <dgm:spPr/>
    </dgm:pt>
    <dgm:pt modelId="{537CEA3E-6665-43E5-97E0-59AAAA5995E4}" type="pres">
      <dgm:prSet presAssocID="{3B78124A-DECA-4206-BEFA-82CB271D5611}" presName="descendantText" presStyleLbl="alignAccFollowNode1" presStyleIdx="0" presStyleCnt="3" custScaleX="119023">
        <dgm:presLayoutVars>
          <dgm:bulletEnabled val="1"/>
        </dgm:presLayoutVars>
      </dgm:prSet>
      <dgm:spPr/>
    </dgm:pt>
    <dgm:pt modelId="{2E6C0474-B347-425F-A470-7FAF714C76EF}" type="pres">
      <dgm:prSet presAssocID="{508B3533-07FC-4E24-B691-C818608E16A0}" presName="sp" presStyleCnt="0"/>
      <dgm:spPr/>
    </dgm:pt>
    <dgm:pt modelId="{D787C2DB-197A-4085-AD2F-F159350C4F08}" type="pres">
      <dgm:prSet presAssocID="{A2AB2476-E41B-4EFF-8A5C-9D38FD9FA4EC}" presName="linNode" presStyleCnt="0"/>
      <dgm:spPr/>
    </dgm:pt>
    <dgm:pt modelId="{7D7F653F-41D1-4926-8A5D-8EC9BC7EF45D}" type="pres">
      <dgm:prSet presAssocID="{A2AB2476-E41B-4EFF-8A5C-9D38FD9FA4EC}" presName="parentText" presStyleLbl="node1" presStyleIdx="1" presStyleCnt="3" custScaleX="54483">
        <dgm:presLayoutVars>
          <dgm:chMax val="1"/>
          <dgm:bulletEnabled val="1"/>
        </dgm:presLayoutVars>
      </dgm:prSet>
      <dgm:spPr/>
    </dgm:pt>
    <dgm:pt modelId="{B0FF43EF-CD07-44C2-8C67-206A82F3AD3B}" type="pres">
      <dgm:prSet presAssocID="{A2AB2476-E41B-4EFF-8A5C-9D38FD9FA4EC}" presName="descendantText" presStyleLbl="alignAccFollowNode1" presStyleIdx="1" presStyleCnt="3" custScaleX="118311">
        <dgm:presLayoutVars>
          <dgm:bulletEnabled val="1"/>
        </dgm:presLayoutVars>
      </dgm:prSet>
      <dgm:spPr/>
    </dgm:pt>
    <dgm:pt modelId="{2598E167-B66F-4D6A-AC2B-62CFBC655399}" type="pres">
      <dgm:prSet presAssocID="{D6785EAF-3C35-4D75-9810-14BE87E44E4A}" presName="sp" presStyleCnt="0"/>
      <dgm:spPr/>
    </dgm:pt>
    <dgm:pt modelId="{FB0696FA-50DA-48B7-9142-9C72366B5C1C}" type="pres">
      <dgm:prSet presAssocID="{521BD552-47A0-4E53-9DD8-A0EB22C740C3}" presName="linNode" presStyleCnt="0"/>
      <dgm:spPr/>
    </dgm:pt>
    <dgm:pt modelId="{01F3E4AF-A143-43D1-8B9F-2BA92221D260}" type="pres">
      <dgm:prSet presAssocID="{521BD552-47A0-4E53-9DD8-A0EB22C740C3}" presName="parentText" presStyleLbl="node1" presStyleIdx="2" presStyleCnt="3" custScaleX="54483">
        <dgm:presLayoutVars>
          <dgm:chMax val="1"/>
          <dgm:bulletEnabled val="1"/>
        </dgm:presLayoutVars>
      </dgm:prSet>
      <dgm:spPr/>
    </dgm:pt>
    <dgm:pt modelId="{BC4A69EB-4CFA-4DCF-BD1A-1A9CC3FC86A2}" type="pres">
      <dgm:prSet presAssocID="{521BD552-47A0-4E53-9DD8-A0EB22C740C3}" presName="descendantText" presStyleLbl="alignAccFollowNode1" presStyleIdx="2" presStyleCnt="3" custScaleX="118311">
        <dgm:presLayoutVars>
          <dgm:bulletEnabled val="1"/>
        </dgm:presLayoutVars>
      </dgm:prSet>
      <dgm:spPr/>
    </dgm:pt>
  </dgm:ptLst>
  <dgm:cxnLst>
    <dgm:cxn modelId="{34354D00-7851-4B53-BE11-A401CB2DAB91}" srcId="{A2AB2476-E41B-4EFF-8A5C-9D38FD9FA4EC}" destId="{736CC611-BD5F-4020-8A5D-8D12766C63ED}" srcOrd="0" destOrd="0" parTransId="{5652DAAC-C128-4969-81D3-02CFC1A39BDF}" sibTransId="{6C5FEE8E-2D46-47D4-8734-B628A0DFF6F6}"/>
    <dgm:cxn modelId="{2DD67D15-3EB6-411E-8CD1-AB0354AB82FC}" srcId="{2FC70185-7BB7-4E4B-A9DA-3C7CFEBEFB22}" destId="{A2AB2476-E41B-4EFF-8A5C-9D38FD9FA4EC}" srcOrd="1" destOrd="0" parTransId="{2F106D31-4044-441C-8597-E5E3475F8D82}" sibTransId="{D6785EAF-3C35-4D75-9810-14BE87E44E4A}"/>
    <dgm:cxn modelId="{1E88ED28-5B14-4D41-A82A-5D8A893B634F}" type="presOf" srcId="{A2AB2476-E41B-4EFF-8A5C-9D38FD9FA4EC}" destId="{7D7F653F-41D1-4926-8A5D-8EC9BC7EF45D}" srcOrd="0" destOrd="0" presId="urn:microsoft.com/office/officeart/2005/8/layout/vList5"/>
    <dgm:cxn modelId="{26F3972A-3DEF-4707-862C-06D01D6ED865}" type="presOf" srcId="{23A9A418-3591-43BE-8A8D-2C03053969EC}" destId="{BC4A69EB-4CFA-4DCF-BD1A-1A9CC3FC86A2}" srcOrd="0" destOrd="0" presId="urn:microsoft.com/office/officeart/2005/8/layout/vList5"/>
    <dgm:cxn modelId="{77814140-5333-4D6B-9F49-93EC489C511F}" srcId="{2FC70185-7BB7-4E4B-A9DA-3C7CFEBEFB22}" destId="{3B78124A-DECA-4206-BEFA-82CB271D5611}" srcOrd="0" destOrd="0" parTransId="{6F005AE7-7EB9-4943-9A02-62D5CAB92A54}" sibTransId="{508B3533-07FC-4E24-B691-C818608E16A0}"/>
    <dgm:cxn modelId="{6BD6115D-035E-4692-B637-D13543AB18DA}" srcId="{2FC70185-7BB7-4E4B-A9DA-3C7CFEBEFB22}" destId="{521BD552-47A0-4E53-9DD8-A0EB22C740C3}" srcOrd="2" destOrd="0" parTransId="{CCB63FD0-0D76-4EB8-A4F3-E5BD7A5ABA71}" sibTransId="{CEC63476-0E8B-4D87-811C-BF40976ACFB5}"/>
    <dgm:cxn modelId="{A44CB461-2DCC-4787-AE6C-90911E3B274A}" type="presOf" srcId="{2FC70185-7BB7-4E4B-A9DA-3C7CFEBEFB22}" destId="{857341AF-38F3-4365-8B2A-E17C74FE2EBF}" srcOrd="0" destOrd="0" presId="urn:microsoft.com/office/officeart/2005/8/layout/vList5"/>
    <dgm:cxn modelId="{5D685273-9A74-4CC0-8277-89334E0A3442}" type="presOf" srcId="{88EF302C-004F-4CBB-BC16-8B88FD4F9D7E}" destId="{537CEA3E-6665-43E5-97E0-59AAAA5995E4}" srcOrd="0" destOrd="0" presId="urn:microsoft.com/office/officeart/2005/8/layout/vList5"/>
    <dgm:cxn modelId="{19DF1574-3F16-45A3-9813-F1B53C7C166F}" type="presOf" srcId="{521BD552-47A0-4E53-9DD8-A0EB22C740C3}" destId="{01F3E4AF-A143-43D1-8B9F-2BA92221D260}" srcOrd="0" destOrd="0" presId="urn:microsoft.com/office/officeart/2005/8/layout/vList5"/>
    <dgm:cxn modelId="{E9BDCB97-0F42-4D68-9503-DF5D15CE6B83}" srcId="{521BD552-47A0-4E53-9DD8-A0EB22C740C3}" destId="{23A9A418-3591-43BE-8A8D-2C03053969EC}" srcOrd="0" destOrd="0" parTransId="{B856A726-623E-4AA2-8FF6-DE334A344F39}" sibTransId="{3888CDE2-A2A6-4A4E-927B-019BAB5FFA24}"/>
    <dgm:cxn modelId="{6A62659A-DB62-42E6-9185-4463CD5EAC4C}" type="presOf" srcId="{3B78124A-DECA-4206-BEFA-82CB271D5611}" destId="{426763A8-550A-4DE1-A656-B078FB5023F7}" srcOrd="0" destOrd="0" presId="urn:microsoft.com/office/officeart/2005/8/layout/vList5"/>
    <dgm:cxn modelId="{BEB2D1B9-70D5-4157-9006-0326457BC424}" type="presOf" srcId="{B743FCBF-F330-4A99-9DBB-70D2E72B0E2F}" destId="{BC4A69EB-4CFA-4DCF-BD1A-1A9CC3FC86A2}" srcOrd="0" destOrd="1" presId="urn:microsoft.com/office/officeart/2005/8/layout/vList5"/>
    <dgm:cxn modelId="{6DB8F4C2-EFB1-4A2D-8822-1C04FACC376A}" srcId="{521BD552-47A0-4E53-9DD8-A0EB22C740C3}" destId="{B743FCBF-F330-4A99-9DBB-70D2E72B0E2F}" srcOrd="1" destOrd="0" parTransId="{6B5D5DFC-5236-4C9B-9B8D-408A21ED0F38}" sibTransId="{F1EFFA1B-3EC4-46F1-9336-AC02617B0133}"/>
    <dgm:cxn modelId="{568E24D6-DDEA-4DBB-9546-BE048DA09B93}" type="presOf" srcId="{736CC611-BD5F-4020-8A5D-8D12766C63ED}" destId="{B0FF43EF-CD07-44C2-8C67-206A82F3AD3B}" srcOrd="0" destOrd="0" presId="urn:microsoft.com/office/officeart/2005/8/layout/vList5"/>
    <dgm:cxn modelId="{E0D640E7-C804-443A-AE45-5876C3C30DA8}" srcId="{3B78124A-DECA-4206-BEFA-82CB271D5611}" destId="{88EF302C-004F-4CBB-BC16-8B88FD4F9D7E}" srcOrd="0" destOrd="0" parTransId="{8282B670-E8EC-487A-86D6-9672653A7B44}" sibTransId="{14BEE28A-50F1-4F99-9212-64E6581BE94E}"/>
    <dgm:cxn modelId="{38A11B4A-483F-4B52-8B89-E6D175B59DF7}" type="presParOf" srcId="{857341AF-38F3-4365-8B2A-E17C74FE2EBF}" destId="{50CBE794-E95C-4197-BA3B-C6C31A36BBB2}" srcOrd="0" destOrd="0" presId="urn:microsoft.com/office/officeart/2005/8/layout/vList5"/>
    <dgm:cxn modelId="{D8FF7046-244C-40C0-B6F2-DFB942764DE2}" type="presParOf" srcId="{50CBE794-E95C-4197-BA3B-C6C31A36BBB2}" destId="{426763A8-550A-4DE1-A656-B078FB5023F7}" srcOrd="0" destOrd="0" presId="urn:microsoft.com/office/officeart/2005/8/layout/vList5"/>
    <dgm:cxn modelId="{EF0548BB-4F67-4A53-85F0-5D062D15E283}" type="presParOf" srcId="{50CBE794-E95C-4197-BA3B-C6C31A36BBB2}" destId="{537CEA3E-6665-43E5-97E0-59AAAA5995E4}" srcOrd="1" destOrd="0" presId="urn:microsoft.com/office/officeart/2005/8/layout/vList5"/>
    <dgm:cxn modelId="{2167A3C5-7283-4C3A-82F2-8CFB0660B87C}" type="presParOf" srcId="{857341AF-38F3-4365-8B2A-E17C74FE2EBF}" destId="{2E6C0474-B347-425F-A470-7FAF714C76EF}" srcOrd="1" destOrd="0" presId="urn:microsoft.com/office/officeart/2005/8/layout/vList5"/>
    <dgm:cxn modelId="{37E5CE85-D1CD-483D-928A-58A3B281BD02}" type="presParOf" srcId="{857341AF-38F3-4365-8B2A-E17C74FE2EBF}" destId="{D787C2DB-197A-4085-AD2F-F159350C4F08}" srcOrd="2" destOrd="0" presId="urn:microsoft.com/office/officeart/2005/8/layout/vList5"/>
    <dgm:cxn modelId="{A9CDEF03-A4CD-4045-9064-FF3A0B375BE5}" type="presParOf" srcId="{D787C2DB-197A-4085-AD2F-F159350C4F08}" destId="{7D7F653F-41D1-4926-8A5D-8EC9BC7EF45D}" srcOrd="0" destOrd="0" presId="urn:microsoft.com/office/officeart/2005/8/layout/vList5"/>
    <dgm:cxn modelId="{B5A127C3-7D49-463F-A57B-DD50C6B9F018}" type="presParOf" srcId="{D787C2DB-197A-4085-AD2F-F159350C4F08}" destId="{B0FF43EF-CD07-44C2-8C67-206A82F3AD3B}" srcOrd="1" destOrd="0" presId="urn:microsoft.com/office/officeart/2005/8/layout/vList5"/>
    <dgm:cxn modelId="{9B0F6EC7-0500-4201-AF3D-DA0DDB80ABFF}" type="presParOf" srcId="{857341AF-38F3-4365-8B2A-E17C74FE2EBF}" destId="{2598E167-B66F-4D6A-AC2B-62CFBC655399}" srcOrd="3" destOrd="0" presId="urn:microsoft.com/office/officeart/2005/8/layout/vList5"/>
    <dgm:cxn modelId="{12D8C5DD-323B-49C5-8395-5C0DBE5FA223}" type="presParOf" srcId="{857341AF-38F3-4365-8B2A-E17C74FE2EBF}" destId="{FB0696FA-50DA-48B7-9142-9C72366B5C1C}" srcOrd="4" destOrd="0" presId="urn:microsoft.com/office/officeart/2005/8/layout/vList5"/>
    <dgm:cxn modelId="{22438739-01AA-4402-9A20-B5115F1A0B11}" type="presParOf" srcId="{FB0696FA-50DA-48B7-9142-9C72366B5C1C}" destId="{01F3E4AF-A143-43D1-8B9F-2BA92221D260}" srcOrd="0" destOrd="0" presId="urn:microsoft.com/office/officeart/2005/8/layout/vList5"/>
    <dgm:cxn modelId="{20A3499E-66B4-4107-B631-6D8F36FBC509}" type="presParOf" srcId="{FB0696FA-50DA-48B7-9142-9C72366B5C1C}" destId="{BC4A69EB-4CFA-4DCF-BD1A-1A9CC3FC86A2}"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37CEA3E-6665-43E5-97E0-59AAAA5995E4}">
      <dsp:nvSpPr>
        <dsp:cNvPr id="0" name=""/>
        <dsp:cNvSpPr/>
      </dsp:nvSpPr>
      <dsp:spPr>
        <a:xfrm rot="5400000">
          <a:off x="6112848" y="-3589562"/>
          <a:ext cx="992088" cy="8422993"/>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26670" rIns="53340" bIns="26670" numCol="1" spcCol="1270" anchor="ctr" anchorCtr="0">
          <a:noAutofit/>
        </a:bodyPr>
        <a:lstStyle/>
        <a:p>
          <a:pPr marL="114300" lvl="1" indent="-114300" algn="l" defTabSz="622300">
            <a:lnSpc>
              <a:spcPct val="90000"/>
            </a:lnSpc>
            <a:spcBef>
              <a:spcPct val="0"/>
            </a:spcBef>
            <a:spcAft>
              <a:spcPct val="15000"/>
            </a:spcAft>
            <a:buChar char="•"/>
          </a:pPr>
          <a:r>
            <a:rPr lang="en-US" sz="1400" kern="1200" dirty="0"/>
            <a:t>“And you always got a mouth to speak, </a:t>
          </a:r>
          <a:r>
            <a:rPr lang="en-US" sz="1400" kern="1200" dirty="0" err="1"/>
            <a:t>cuz</a:t>
          </a:r>
          <a:r>
            <a:rPr lang="en-US" sz="1400" kern="1200" dirty="0"/>
            <a:t>, why we got a mouth? Our opinions do matter. It can even change the world.”  Kendra, 15-year old Black youth</a:t>
          </a:r>
        </a:p>
      </dsp:txBody>
      <dsp:txXfrm rot="-5400000">
        <a:off x="2397396" y="174320"/>
        <a:ext cx="8374563" cy="895228"/>
      </dsp:txXfrm>
    </dsp:sp>
    <dsp:sp modelId="{426763A8-550A-4DE1-A656-B078FB5023F7}">
      <dsp:nvSpPr>
        <dsp:cNvPr id="0" name=""/>
        <dsp:cNvSpPr/>
      </dsp:nvSpPr>
      <dsp:spPr>
        <a:xfrm>
          <a:off x="237076" y="1878"/>
          <a:ext cx="2160319" cy="124011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43815" rIns="87630" bIns="43815" numCol="1" spcCol="1270" anchor="ctr" anchorCtr="0">
          <a:noAutofit/>
        </a:bodyPr>
        <a:lstStyle/>
        <a:p>
          <a:pPr marL="0" lvl="0" indent="0" algn="ctr" defTabSz="1022350">
            <a:lnSpc>
              <a:spcPct val="90000"/>
            </a:lnSpc>
            <a:spcBef>
              <a:spcPct val="0"/>
            </a:spcBef>
            <a:spcAft>
              <a:spcPct val="35000"/>
            </a:spcAft>
            <a:buNone/>
          </a:pPr>
          <a:r>
            <a:rPr lang="en-US" sz="2300" kern="1200" dirty="0"/>
            <a:t>Emotional Empowerment</a:t>
          </a:r>
        </a:p>
      </dsp:txBody>
      <dsp:txXfrm>
        <a:off x="297613" y="62415"/>
        <a:ext cx="2039245" cy="1119036"/>
      </dsp:txXfrm>
    </dsp:sp>
    <dsp:sp modelId="{B0FF43EF-CD07-44C2-8C67-206A82F3AD3B}">
      <dsp:nvSpPr>
        <dsp:cNvPr id="0" name=""/>
        <dsp:cNvSpPr/>
      </dsp:nvSpPr>
      <dsp:spPr>
        <a:xfrm rot="5400000">
          <a:off x="6096134" y="-2262253"/>
          <a:ext cx="992088" cy="8372607"/>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26670" rIns="53340" bIns="26670" numCol="1" spcCol="1270" anchor="ctr" anchorCtr="0">
          <a:noAutofit/>
        </a:bodyPr>
        <a:lstStyle/>
        <a:p>
          <a:pPr marL="114300" lvl="1" indent="-114300" algn="l" defTabSz="622300">
            <a:lnSpc>
              <a:spcPct val="90000"/>
            </a:lnSpc>
            <a:spcBef>
              <a:spcPct val="0"/>
            </a:spcBef>
            <a:spcAft>
              <a:spcPct val="15000"/>
            </a:spcAft>
            <a:buChar char="•"/>
          </a:pPr>
          <a:r>
            <a:rPr lang="en-US" sz="1400" kern="1200" dirty="0"/>
            <a:t>“Just cooperating. We all have to communicate and cooperate. If we don’t, what would we get? You know, I just feel like if everybody just came together and put their minds together about what the community should be and how it should be, I think the community would probably be much better place for kids to grow up and to come around.”  Jamal, 17-year old Black youth</a:t>
          </a:r>
        </a:p>
      </dsp:txBody>
      <dsp:txXfrm rot="-5400000">
        <a:off x="2405875" y="1476436"/>
        <a:ext cx="8324177" cy="895228"/>
      </dsp:txXfrm>
    </dsp:sp>
    <dsp:sp modelId="{7D7F653F-41D1-4926-8A5D-8EC9BC7EF45D}">
      <dsp:nvSpPr>
        <dsp:cNvPr id="0" name=""/>
        <dsp:cNvSpPr/>
      </dsp:nvSpPr>
      <dsp:spPr>
        <a:xfrm>
          <a:off x="237076" y="1303994"/>
          <a:ext cx="2168798" cy="124011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43815" rIns="87630" bIns="43815" numCol="1" spcCol="1270" anchor="ctr" anchorCtr="0">
          <a:noAutofit/>
        </a:bodyPr>
        <a:lstStyle/>
        <a:p>
          <a:pPr marL="0" lvl="0" indent="0" algn="ctr" defTabSz="1022350">
            <a:lnSpc>
              <a:spcPct val="90000"/>
            </a:lnSpc>
            <a:spcBef>
              <a:spcPct val="0"/>
            </a:spcBef>
            <a:spcAft>
              <a:spcPct val="35000"/>
            </a:spcAft>
            <a:buNone/>
          </a:pPr>
          <a:r>
            <a:rPr lang="en-US" sz="2300" kern="1200" dirty="0"/>
            <a:t>Relational Empowerment</a:t>
          </a:r>
        </a:p>
      </dsp:txBody>
      <dsp:txXfrm>
        <a:off x="297613" y="1364531"/>
        <a:ext cx="2047724" cy="1119036"/>
      </dsp:txXfrm>
    </dsp:sp>
    <dsp:sp modelId="{BC4A69EB-4CFA-4DCF-BD1A-1A9CC3FC86A2}">
      <dsp:nvSpPr>
        <dsp:cNvPr id="0" name=""/>
        <dsp:cNvSpPr/>
      </dsp:nvSpPr>
      <dsp:spPr>
        <a:xfrm rot="5400000">
          <a:off x="6096134" y="-960137"/>
          <a:ext cx="992088" cy="8372607"/>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26670" rIns="53340" bIns="26670" numCol="1" spcCol="1270" anchor="ctr" anchorCtr="0">
          <a:noAutofit/>
        </a:bodyPr>
        <a:lstStyle/>
        <a:p>
          <a:pPr marL="114300" lvl="1" indent="-114300" algn="l" defTabSz="622300">
            <a:lnSpc>
              <a:spcPct val="90000"/>
            </a:lnSpc>
            <a:spcBef>
              <a:spcPct val="0"/>
            </a:spcBef>
            <a:spcAft>
              <a:spcPct val="15000"/>
            </a:spcAft>
            <a:buChar char="•"/>
          </a:pPr>
          <a:r>
            <a:rPr lang="en-US" sz="1400" kern="1200" dirty="0"/>
            <a:t>Critical Social Analysis: “Try to understand where we came from. We came from slavery. You know? And then </a:t>
          </a:r>
          <a:r>
            <a:rPr lang="en-US" sz="1400" kern="1200" dirty="0" err="1"/>
            <a:t>y’all</a:t>
          </a:r>
          <a:r>
            <a:rPr lang="en-US" sz="1400" kern="1200" dirty="0"/>
            <a:t> bringing it back to slavery…”   Kendra, 15-year old Black youth</a:t>
          </a:r>
        </a:p>
        <a:p>
          <a:pPr marL="114300" lvl="1" indent="-114300" algn="l" defTabSz="622300">
            <a:lnSpc>
              <a:spcPct val="90000"/>
            </a:lnSpc>
            <a:spcBef>
              <a:spcPct val="0"/>
            </a:spcBef>
            <a:spcAft>
              <a:spcPct val="15000"/>
            </a:spcAft>
            <a:buChar char="•"/>
          </a:pPr>
          <a:r>
            <a:rPr lang="en-US" sz="1400" kern="1200" dirty="0"/>
            <a:t>Plans for Change: “Maybe I can start a group. Maybe? Two or three people and then it expands. And you can promote it on Facebook and Twitter.”  David, 17-year old Black youth </a:t>
          </a:r>
        </a:p>
      </dsp:txBody>
      <dsp:txXfrm rot="-5400000">
        <a:off x="2405875" y="2778552"/>
        <a:ext cx="8324177" cy="895228"/>
      </dsp:txXfrm>
    </dsp:sp>
    <dsp:sp modelId="{01F3E4AF-A143-43D1-8B9F-2BA92221D260}">
      <dsp:nvSpPr>
        <dsp:cNvPr id="0" name=""/>
        <dsp:cNvSpPr/>
      </dsp:nvSpPr>
      <dsp:spPr>
        <a:xfrm>
          <a:off x="237076" y="2606110"/>
          <a:ext cx="2168798" cy="124011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43815" rIns="87630" bIns="43815" numCol="1" spcCol="1270" anchor="ctr" anchorCtr="0">
          <a:noAutofit/>
        </a:bodyPr>
        <a:lstStyle/>
        <a:p>
          <a:pPr marL="0" lvl="0" indent="0" algn="ctr" defTabSz="1022350">
            <a:lnSpc>
              <a:spcPct val="90000"/>
            </a:lnSpc>
            <a:spcBef>
              <a:spcPct val="0"/>
            </a:spcBef>
            <a:spcAft>
              <a:spcPct val="35000"/>
            </a:spcAft>
            <a:buNone/>
          </a:pPr>
          <a:r>
            <a:rPr lang="en-US" sz="2300" kern="1200" dirty="0"/>
            <a:t>Cognitive Empowerment</a:t>
          </a:r>
        </a:p>
      </dsp:txBody>
      <dsp:txXfrm>
        <a:off x="297613" y="2666647"/>
        <a:ext cx="2047724" cy="1119036"/>
      </dsp:txXfrm>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300AA93-BE32-544B-9801-81A5157892F1}" type="datetimeFigureOut">
              <a:rPr lang="en-US" smtClean="0"/>
              <a:t>5/7/2020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3D432A1-B43F-474F-8713-D001A571467A}" type="slidenum">
              <a:rPr lang="en-US" smtClean="0"/>
              <a:t>‹#›</a:t>
            </a:fld>
            <a:endParaRPr lang="en-US"/>
          </a:p>
        </p:txBody>
      </p:sp>
    </p:spTree>
    <p:extLst>
      <p:ext uri="{BB962C8B-B14F-4D97-AF65-F5344CB8AC3E}">
        <p14:creationId xmlns:p14="http://schemas.microsoft.com/office/powerpoint/2010/main" val="7298079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3D432A1-B43F-474F-8713-D001A571467A}" type="slidenum">
              <a:rPr lang="en-US" smtClean="0"/>
              <a:t>2</a:t>
            </a:fld>
            <a:endParaRPr lang="en-US"/>
          </a:p>
        </p:txBody>
      </p:sp>
    </p:spTree>
    <p:extLst>
      <p:ext uri="{BB962C8B-B14F-4D97-AF65-F5344CB8AC3E}">
        <p14:creationId xmlns:p14="http://schemas.microsoft.com/office/powerpoint/2010/main" val="12920967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762B7A4-7844-47F6-8F73-AC0EE0543664}" type="slidenum">
              <a:rPr lang="en-US" smtClean="0"/>
              <a:t>3</a:t>
            </a:fld>
            <a:endParaRPr lang="en-US"/>
          </a:p>
        </p:txBody>
      </p:sp>
    </p:spTree>
    <p:extLst>
      <p:ext uri="{BB962C8B-B14F-4D97-AF65-F5344CB8AC3E}">
        <p14:creationId xmlns:p14="http://schemas.microsoft.com/office/powerpoint/2010/main" val="27386493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TALKING</a:t>
            </a:r>
            <a:r>
              <a:rPr lang="en-US" baseline="0" dirty="0"/>
              <a:t> POINTS: </a:t>
            </a:r>
          </a:p>
          <a:p>
            <a:pPr marL="171450" indent="-171450">
              <a:buFont typeface="Arial" panose="020B0604020202020204" pitchFamily="34" charset="0"/>
              <a:buChar char="•"/>
            </a:pPr>
            <a:r>
              <a:rPr lang="en-US" baseline="0" dirty="0"/>
              <a:t>Most of the research on youth civic engagement has come from mostly middle-class White samples. And typically the dimensions of civic engagement – i.e., what constitutes civic engagement – is defined by researchers. Thus, we do not know whether our definitions and measures of civic engagement are appropriate or whether they fully capture the experiences of urban youth of color.  We may be underestimating the civic engagement of urban youth of color. Often urban youth of color are stereotyped as being unengaged in civic life. Taking an inductive qualitative approach can shed light on what civic engagement means to urban youth of color and how they experience civic engagement. </a:t>
            </a:r>
          </a:p>
          <a:p>
            <a:pPr marL="171450" indent="-171450">
              <a:buFont typeface="Arial" panose="020B0604020202020204" pitchFamily="34" charset="0"/>
              <a:buChar char="•"/>
            </a:pPr>
            <a:endParaRPr lang="en-US" baseline="0" dirty="0"/>
          </a:p>
          <a:p>
            <a:pPr marL="171450" indent="-171450">
              <a:buFont typeface="Arial" panose="020B0604020202020204" pitchFamily="34" charset="0"/>
              <a:buChar char="•"/>
            </a:pPr>
            <a:r>
              <a:rPr lang="en-US" baseline="0" dirty="0"/>
              <a:t>PYD theory is a widely used perspective and presents a model of how youth become civically engaged (see Lerner et al., 2014, page 73 for a depiction of this model). However, again the model was derived from and tested with samples of mostly White youth. Scholars have begun to argue that the internal and ecological assets of PYD may be specific to particular cultural groups and community contexts. Examining urban youth of color’s experiences of civic engagement may highlight unique ecological or internal assets that lead to more contextually relevant models of PYD. </a:t>
            </a:r>
          </a:p>
          <a:p>
            <a:pPr marL="171450" indent="-171450">
              <a:buFont typeface="Arial" panose="020B0604020202020204" pitchFamily="34" charset="0"/>
              <a:buChar char="•"/>
            </a:pPr>
            <a:endParaRPr lang="en-US" baseline="0" dirty="0"/>
          </a:p>
          <a:p>
            <a:pPr marL="171450" indent="-171450">
              <a:buFont typeface="Arial" panose="020B0604020202020204" pitchFamily="34" charset="0"/>
              <a:buChar char="•"/>
            </a:pPr>
            <a:r>
              <a:rPr lang="en-US" baseline="0" dirty="0"/>
              <a:t>Research does not often consider the role of adversities in the development of youth civic engagement. Whereas some research has examined experiences of discrimination in relation to civic engagement, many other adversities could serve as obstacles to civic engagement such as poverty or community violence. Some of the research on discrimination suggests that adversities can deter civic engagement for many but motivate some youth to become engaged. Additionally, adversities may interact with or shape assets in important ways that are not yet known, but that could help us better understand civic development. </a:t>
            </a:r>
          </a:p>
        </p:txBody>
      </p:sp>
      <p:sp>
        <p:nvSpPr>
          <p:cNvPr id="4" name="Slide Number Placeholder 3"/>
          <p:cNvSpPr>
            <a:spLocks noGrp="1"/>
          </p:cNvSpPr>
          <p:nvPr>
            <p:ph type="sldNum" sz="quarter" idx="10"/>
          </p:nvPr>
        </p:nvSpPr>
        <p:spPr/>
        <p:txBody>
          <a:bodyPr/>
          <a:lstStyle/>
          <a:p>
            <a:fld id="{B762B7A4-7844-47F6-8F73-AC0EE0543664}" type="slidenum">
              <a:rPr lang="en-US" smtClean="0"/>
              <a:t>4</a:t>
            </a:fld>
            <a:endParaRPr lang="en-US"/>
          </a:p>
        </p:txBody>
      </p:sp>
    </p:spTree>
    <p:extLst>
      <p:ext uri="{BB962C8B-B14F-4D97-AF65-F5344CB8AC3E}">
        <p14:creationId xmlns:p14="http://schemas.microsoft.com/office/powerpoint/2010/main" val="25260266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762B7A4-7844-47F6-8F73-AC0EE0543664}" type="slidenum">
              <a:rPr lang="en-US" smtClean="0"/>
              <a:t>5</a:t>
            </a:fld>
            <a:endParaRPr lang="en-US"/>
          </a:p>
        </p:txBody>
      </p:sp>
    </p:spTree>
    <p:extLst>
      <p:ext uri="{BB962C8B-B14F-4D97-AF65-F5344CB8AC3E}">
        <p14:creationId xmlns:p14="http://schemas.microsoft.com/office/powerpoint/2010/main" val="141822372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See Monograph Table 1 for more information. </a:t>
            </a:r>
          </a:p>
          <a:p>
            <a:r>
              <a:rPr lang="en-US" dirty="0"/>
              <a:t>See Chapter 2</a:t>
            </a:r>
            <a:r>
              <a:rPr lang="en-US" baseline="0" dirty="0"/>
              <a:t> for more detail on recruitment and sampling. </a:t>
            </a:r>
            <a:endParaRPr lang="en-US" dirty="0"/>
          </a:p>
        </p:txBody>
      </p:sp>
      <p:sp>
        <p:nvSpPr>
          <p:cNvPr id="4" name="Slide Number Placeholder 3"/>
          <p:cNvSpPr>
            <a:spLocks noGrp="1"/>
          </p:cNvSpPr>
          <p:nvPr>
            <p:ph type="sldNum" sz="quarter" idx="10"/>
          </p:nvPr>
        </p:nvSpPr>
        <p:spPr/>
        <p:txBody>
          <a:bodyPr/>
          <a:lstStyle/>
          <a:p>
            <a:fld id="{B762B7A4-7844-47F6-8F73-AC0EE0543664}" type="slidenum">
              <a:rPr lang="en-US" smtClean="0"/>
              <a:t>6</a:t>
            </a:fld>
            <a:endParaRPr lang="en-US"/>
          </a:p>
        </p:txBody>
      </p:sp>
    </p:spTree>
    <p:extLst>
      <p:ext uri="{BB962C8B-B14F-4D97-AF65-F5344CB8AC3E}">
        <p14:creationId xmlns:p14="http://schemas.microsoft.com/office/powerpoint/2010/main" val="10968927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baseline="0" dirty="0"/>
              <a:t>The interviews were semi-structured and typically asked 10 main questions in the same order. Follow up questions varied based on youth’s particular experience. See Monograph Table 2 for a full list of the main interview questions. </a:t>
            </a:r>
          </a:p>
          <a:p>
            <a:pPr marL="171450" indent="-171450">
              <a:buFont typeface="Arial" panose="020B0604020202020204" pitchFamily="34" charset="0"/>
              <a:buChar char="•"/>
            </a:pPr>
            <a:endParaRPr lang="en-US" baseline="0" dirty="0"/>
          </a:p>
          <a:p>
            <a:pPr marL="171450" indent="-171450">
              <a:buFont typeface="Arial" panose="020B0604020202020204" pitchFamily="34" charset="0"/>
              <a:buChar char="•"/>
            </a:pPr>
            <a:r>
              <a:rPr lang="en-US" baseline="0" dirty="0"/>
              <a:t>We used the term community engagement instead of civic engagement, because the latter term is not well understood by the general public. We asked other questions to get at interest and participation in politics to capture a range of ways that young people may  be civically engaged.</a:t>
            </a:r>
          </a:p>
        </p:txBody>
      </p:sp>
      <p:sp>
        <p:nvSpPr>
          <p:cNvPr id="4" name="Slide Number Placeholder 3"/>
          <p:cNvSpPr>
            <a:spLocks noGrp="1"/>
          </p:cNvSpPr>
          <p:nvPr>
            <p:ph type="sldNum" sz="quarter" idx="10"/>
          </p:nvPr>
        </p:nvSpPr>
        <p:spPr/>
        <p:txBody>
          <a:bodyPr/>
          <a:lstStyle/>
          <a:p>
            <a:fld id="{B762B7A4-7844-47F6-8F73-AC0EE0543664}" type="slidenum">
              <a:rPr lang="en-US" smtClean="0"/>
              <a:t>7</a:t>
            </a:fld>
            <a:endParaRPr lang="en-US"/>
          </a:p>
        </p:txBody>
      </p:sp>
    </p:spTree>
    <p:extLst>
      <p:ext uri="{BB962C8B-B14F-4D97-AF65-F5344CB8AC3E}">
        <p14:creationId xmlns:p14="http://schemas.microsoft.com/office/powerpoint/2010/main" val="42917689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See Chapter</a:t>
            </a:r>
            <a:r>
              <a:rPr lang="en-US" baseline="0" dirty="0"/>
              <a:t> 2 for more detail about the steps of the analysis process. </a:t>
            </a:r>
            <a:endParaRPr lang="en-US" dirty="0"/>
          </a:p>
        </p:txBody>
      </p:sp>
      <p:sp>
        <p:nvSpPr>
          <p:cNvPr id="4" name="Slide Number Placeholder 3"/>
          <p:cNvSpPr>
            <a:spLocks noGrp="1"/>
          </p:cNvSpPr>
          <p:nvPr>
            <p:ph type="sldNum" sz="quarter" idx="10"/>
          </p:nvPr>
        </p:nvSpPr>
        <p:spPr/>
        <p:txBody>
          <a:bodyPr/>
          <a:lstStyle/>
          <a:p>
            <a:fld id="{B762B7A4-7844-47F6-8F73-AC0EE0543664}" type="slidenum">
              <a:rPr lang="en-US" smtClean="0"/>
              <a:t>8</a:t>
            </a:fld>
            <a:endParaRPr lang="en-US"/>
          </a:p>
        </p:txBody>
      </p:sp>
    </p:spTree>
    <p:extLst>
      <p:ext uri="{BB962C8B-B14F-4D97-AF65-F5344CB8AC3E}">
        <p14:creationId xmlns:p14="http://schemas.microsoft.com/office/powerpoint/2010/main" val="5038999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TALKING POINTS: </a:t>
            </a:r>
          </a:p>
          <a:p>
            <a:pPr marL="171450" indent="-171450">
              <a:buFont typeface="Arial" panose="020B0604020202020204" pitchFamily="34" charset="0"/>
              <a:buChar char="•"/>
            </a:pPr>
            <a:r>
              <a:rPr lang="en-US" dirty="0"/>
              <a:t>Youth</a:t>
            </a:r>
            <a:r>
              <a:rPr lang="en-US" baseline="0" dirty="0"/>
              <a:t> experienced violence as pervasive and frequent, and youth or close family members were targeted by violence. Others experienced violence more indirectly, hearing about events in the neighborhood, on the news, or via social media.</a:t>
            </a:r>
          </a:p>
          <a:p>
            <a:pPr marL="171450" indent="-171450">
              <a:buFont typeface="Arial" panose="020B0604020202020204" pitchFamily="34" charset="0"/>
              <a:buChar char="•"/>
            </a:pPr>
            <a:endParaRPr lang="en-US" baseline="0" dirty="0"/>
          </a:p>
          <a:p>
            <a:pPr marL="171450" indent="-171450">
              <a:buFont typeface="Arial" panose="020B0604020202020204" pitchFamily="34" charset="0"/>
              <a:buChar char="•"/>
            </a:pPr>
            <a:r>
              <a:rPr lang="en-US" baseline="0" dirty="0"/>
              <a:t>Youth identified several root causes of violence in Rochester, such as gang disputes, access to guns, drugs, and experiences of poverty. Youth also noted that police can be racist, violent, and not trustworthy.</a:t>
            </a:r>
          </a:p>
        </p:txBody>
      </p:sp>
      <p:sp>
        <p:nvSpPr>
          <p:cNvPr id="4" name="Slide Number Placeholder 3"/>
          <p:cNvSpPr>
            <a:spLocks noGrp="1"/>
          </p:cNvSpPr>
          <p:nvPr>
            <p:ph type="sldNum" sz="quarter" idx="10"/>
          </p:nvPr>
        </p:nvSpPr>
        <p:spPr/>
        <p:txBody>
          <a:bodyPr/>
          <a:lstStyle/>
          <a:p>
            <a:fld id="{B762B7A4-7844-47F6-8F73-AC0EE0543664}" type="slidenum">
              <a:rPr lang="en-US" smtClean="0"/>
              <a:t>9</a:t>
            </a:fld>
            <a:endParaRPr lang="en-US"/>
          </a:p>
        </p:txBody>
      </p:sp>
    </p:spTree>
    <p:extLst>
      <p:ext uri="{BB962C8B-B14F-4D97-AF65-F5344CB8AC3E}">
        <p14:creationId xmlns:p14="http://schemas.microsoft.com/office/powerpoint/2010/main" val="21917322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TALKING POINTS: </a:t>
            </a:r>
          </a:p>
          <a:p>
            <a:pPr marL="171450" indent="-171450">
              <a:buFont typeface="Arial" panose="020B0604020202020204" pitchFamily="34" charset="0"/>
              <a:buChar char="•"/>
            </a:pPr>
            <a:r>
              <a:rPr lang="en-US" sz="1200" kern="1200" dirty="0">
                <a:solidFill>
                  <a:schemeClr val="tx1"/>
                </a:solidFill>
                <a:effectLst/>
                <a:latin typeface="+mn-lt"/>
                <a:ea typeface="+mn-ea"/>
                <a:cs typeface="+mn-cs"/>
              </a:rPr>
              <a:t>For some youth, violence was so overwhelming and pervasive that they expressed a sense of feeling disempowered. This sense of feeling overwhelmed was directly tied to expressions of low efficacy to address community violence. Because violence appeared so ingrained in the context, it was difficult for youth to find avenues to address the issue. These</a:t>
            </a:r>
            <a:r>
              <a:rPr lang="en-US" sz="1200" kern="1200" baseline="0" dirty="0">
                <a:solidFill>
                  <a:schemeClr val="tx1"/>
                </a:solidFill>
                <a:effectLst/>
                <a:latin typeface="+mn-lt"/>
                <a:ea typeface="+mn-ea"/>
                <a:cs typeface="+mn-cs"/>
              </a:rPr>
              <a:t> youth felt people wouldn’t listen or they would put themselves at risk of violence by speaking out. </a:t>
            </a:r>
          </a:p>
          <a:p>
            <a:pPr marL="171450" indent="-171450">
              <a:buFont typeface="Arial" panose="020B0604020202020204" pitchFamily="34" charset="0"/>
              <a:buChar char="•"/>
            </a:pPr>
            <a:endParaRPr lang="en-US" sz="1200" kern="1200" baseline="0" dirty="0">
              <a:solidFill>
                <a:schemeClr val="tx1"/>
              </a:solidFill>
              <a:effectLst/>
              <a:latin typeface="+mn-lt"/>
              <a:ea typeface="+mn-ea"/>
              <a:cs typeface="+mn-cs"/>
            </a:endParaRPr>
          </a:p>
          <a:p>
            <a:pPr marL="171450" indent="-171450">
              <a:buFont typeface="Arial" panose="020B0604020202020204" pitchFamily="34" charset="0"/>
              <a:buChar char="•"/>
            </a:pPr>
            <a:r>
              <a:rPr lang="en-US" sz="1200" kern="1200" baseline="0" dirty="0">
                <a:solidFill>
                  <a:schemeClr val="tx1"/>
                </a:solidFill>
                <a:effectLst/>
                <a:latin typeface="+mn-lt"/>
                <a:ea typeface="+mn-ea"/>
                <a:cs typeface="+mn-cs"/>
              </a:rPr>
              <a:t>Violence also restricted youth’s movement in the community. </a:t>
            </a:r>
            <a:r>
              <a:rPr lang="en-US" sz="1200" kern="1200" dirty="0">
                <a:solidFill>
                  <a:schemeClr val="tx1"/>
                </a:solidFill>
                <a:effectLst/>
                <a:latin typeface="+mn-lt"/>
                <a:ea typeface="+mn-ea"/>
                <a:cs typeface="+mn-cs"/>
              </a:rPr>
              <a:t>For some youth to preserve their own safety, they had to actively monitor their geographical locations and choices of peers with which to associate. Youth who opted for self-protection also saw a need to disconnect from peers out of fear for their own safety.</a:t>
            </a:r>
          </a:p>
          <a:p>
            <a:pPr marL="171450" indent="-171450">
              <a:buFont typeface="Arial" panose="020B0604020202020204" pitchFamily="34" charset="0"/>
              <a:buChar char="•"/>
            </a:pPr>
            <a:endParaRPr lang="en-US"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A small subset of youth felt that in order to effectively respond to community violence, they ought to speak out and join forces with others. They responded by intervening in fights or engaging in direct protest or community action to speak out against violence.</a:t>
            </a:r>
            <a:r>
              <a:rPr lang="en-US" sz="1200" kern="1200" baseline="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B762B7A4-7844-47F6-8F73-AC0EE0543664}" type="slidenum">
              <a:rPr lang="en-US" smtClean="0"/>
              <a:t>10</a:t>
            </a:fld>
            <a:endParaRPr lang="en-US"/>
          </a:p>
        </p:txBody>
      </p:sp>
    </p:spTree>
    <p:extLst>
      <p:ext uri="{BB962C8B-B14F-4D97-AF65-F5344CB8AC3E}">
        <p14:creationId xmlns:p14="http://schemas.microsoft.com/office/powerpoint/2010/main" val="33963053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TALKING POINTS:</a:t>
            </a:r>
            <a:r>
              <a:rPr lang="en-US" baseline="0" dirty="0"/>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Community</a:t>
            </a:r>
            <a:r>
              <a:rPr lang="en-US" sz="1200" kern="1200" baseline="0" dirty="0">
                <a:solidFill>
                  <a:schemeClr val="tx1"/>
                </a:solidFill>
                <a:effectLst/>
                <a:latin typeface="+mn-lt"/>
                <a:ea typeface="+mn-ea"/>
                <a:cs typeface="+mn-cs"/>
              </a:rPr>
              <a:t> helping </a:t>
            </a:r>
            <a:r>
              <a:rPr lang="en-US" sz="1200" kern="1200" dirty="0">
                <a:solidFill>
                  <a:schemeClr val="tx1"/>
                </a:solidFill>
                <a:effectLst/>
                <a:latin typeface="+mn-lt"/>
                <a:ea typeface="+mn-ea"/>
                <a:cs typeface="+mn-cs"/>
              </a:rPr>
              <a:t>took diverse forms. Youth discussed informal helping more frequently and meaningfully than formal helping. Informal mentoring and intervening to protect others from harm were unique forms of community helping.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Community &amp; social activities - Youth participated in church and community organizations, but varied in the meaning they derived from it. Informally, youth engaged in social and leisure activities designed to build community.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Youth expressed political voice and interest in current events, especially issues relevant to race, such as Black Lives Matter. A more common experience was political disengagement, arising from feelings that the government cannot be trusted.</a:t>
            </a:r>
          </a:p>
          <a:p>
            <a:pPr marL="171450" indent="-171450">
              <a:buFont typeface="Arial" panose="020B0604020202020204" pitchFamily="34" charset="0"/>
              <a:buChar char="•"/>
            </a:pPr>
            <a:endParaRPr lang="en-US" dirty="0"/>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Personal</a:t>
            </a:r>
            <a:r>
              <a:rPr lang="en-US" sz="1200" kern="1200" baseline="0" dirty="0">
                <a:solidFill>
                  <a:schemeClr val="tx1"/>
                </a:solidFill>
                <a:effectLst/>
                <a:latin typeface="+mn-lt"/>
                <a:ea typeface="+mn-ea"/>
                <a:cs typeface="+mn-cs"/>
              </a:rPr>
              <a:t> responsibility - </a:t>
            </a:r>
            <a:r>
              <a:rPr lang="en-US" sz="1200" kern="1200" dirty="0">
                <a:solidFill>
                  <a:schemeClr val="tx1"/>
                </a:solidFill>
                <a:effectLst/>
                <a:latin typeface="+mn-lt"/>
                <a:ea typeface="+mn-ea"/>
                <a:cs typeface="+mn-cs"/>
              </a:rPr>
              <a:t>Staying out of trouble, making good choices, and focusing on personal goals defined civic engagement for some. Personal responsibility was a way that youth acted as good community members. </a:t>
            </a:r>
          </a:p>
        </p:txBody>
      </p:sp>
      <p:sp>
        <p:nvSpPr>
          <p:cNvPr id="4" name="Slide Number Placeholder 3"/>
          <p:cNvSpPr>
            <a:spLocks noGrp="1"/>
          </p:cNvSpPr>
          <p:nvPr>
            <p:ph type="sldNum" sz="quarter" idx="10"/>
          </p:nvPr>
        </p:nvSpPr>
        <p:spPr/>
        <p:txBody>
          <a:bodyPr/>
          <a:lstStyle/>
          <a:p>
            <a:fld id="{B762B7A4-7844-47F6-8F73-AC0EE0543664}" type="slidenum">
              <a:rPr lang="en-US" smtClean="0"/>
              <a:t>11</a:t>
            </a:fld>
            <a:endParaRPr lang="en-US"/>
          </a:p>
        </p:txBody>
      </p:sp>
    </p:spTree>
    <p:extLst>
      <p:ext uri="{BB962C8B-B14F-4D97-AF65-F5344CB8AC3E}">
        <p14:creationId xmlns:p14="http://schemas.microsoft.com/office/powerpoint/2010/main" val="16457642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See Table</a:t>
            </a:r>
            <a:r>
              <a:rPr lang="en-US" baseline="0" dirty="0"/>
              <a:t> 6 for codebook definitions for each type of empowerment. </a:t>
            </a:r>
          </a:p>
          <a:p>
            <a:endParaRPr lang="en-US" baseline="0" dirty="0"/>
          </a:p>
          <a:p>
            <a:r>
              <a:rPr lang="en-US" baseline="0" dirty="0"/>
              <a:t>TALKING POINTS: </a:t>
            </a:r>
          </a:p>
          <a:p>
            <a:pPr marL="171450" indent="-171450">
              <a:buFont typeface="Arial" panose="020B0604020202020204" pitchFamily="34" charset="0"/>
              <a:buChar char="•"/>
            </a:pPr>
            <a:r>
              <a:rPr lang="en-US" baseline="0" dirty="0"/>
              <a:t>Some youth also experienced disempowerment, expressing the belief that they could not make a difference in their community, had </a:t>
            </a:r>
            <a:r>
              <a:rPr lang="en-US" sz="1200" kern="1200" dirty="0">
                <a:solidFill>
                  <a:schemeClr val="tx1"/>
                </a:solidFill>
                <a:effectLst/>
                <a:latin typeface="+mn-lt"/>
                <a:ea typeface="+mn-ea"/>
                <a:cs typeface="+mn-cs"/>
              </a:rPr>
              <a:t>difficulty envisioning ways to make a difference, and felt like little could be done about social problems or injustices. </a:t>
            </a:r>
          </a:p>
          <a:p>
            <a:pPr marL="171450" indent="-171450">
              <a:buFont typeface="Arial" panose="020B0604020202020204" pitchFamily="34" charset="0"/>
              <a:buChar char="•"/>
            </a:pPr>
            <a:endParaRPr lang="en-US" sz="1200" kern="1200" baseline="0" dirty="0">
              <a:solidFill>
                <a:schemeClr val="tx1"/>
              </a:solidFill>
              <a:effectLst/>
              <a:latin typeface="+mn-lt"/>
              <a:ea typeface="+mn-ea"/>
              <a:cs typeface="+mn-cs"/>
            </a:endParaRPr>
          </a:p>
          <a:p>
            <a:pPr marL="171450" indent="-171450">
              <a:buFont typeface="Arial" panose="020B0604020202020204" pitchFamily="34" charset="0"/>
              <a:buChar char="•"/>
            </a:pPr>
            <a:r>
              <a:rPr lang="en-US" sz="1200" kern="1200" dirty="0">
                <a:solidFill>
                  <a:schemeClr val="tx1"/>
                </a:solidFill>
                <a:effectLst/>
                <a:latin typeface="+mn-lt"/>
                <a:ea typeface="+mn-ea"/>
                <a:cs typeface="+mn-cs"/>
              </a:rPr>
              <a:t>A common theme among youth who expressed disempowerment was individual attributions for community problems, such that some youth blamed community problems on individuals’ poor choices or lack of personal responsibility. </a:t>
            </a:r>
          </a:p>
          <a:p>
            <a:pPr marL="171450" indent="-171450">
              <a:buFont typeface="Arial" panose="020B0604020202020204" pitchFamily="34" charset="0"/>
              <a:buChar char="•"/>
            </a:pPr>
            <a:endParaRPr lang="en-US" sz="1200" kern="1200" baseline="0" dirty="0">
              <a:solidFill>
                <a:schemeClr val="tx1"/>
              </a:solidFill>
              <a:effectLst/>
              <a:latin typeface="+mn-lt"/>
              <a:ea typeface="+mn-ea"/>
              <a:cs typeface="+mn-cs"/>
            </a:endParaRPr>
          </a:p>
          <a:p>
            <a:pPr marL="171450" indent="-171450">
              <a:buFont typeface="Arial" panose="020B0604020202020204" pitchFamily="34" charset="0"/>
              <a:buChar char="•"/>
            </a:pPr>
            <a:r>
              <a:rPr lang="en-US" sz="1200" kern="1200" baseline="0" dirty="0">
                <a:solidFill>
                  <a:schemeClr val="tx1"/>
                </a:solidFill>
                <a:effectLst/>
                <a:latin typeface="+mn-lt"/>
                <a:ea typeface="+mn-ea"/>
                <a:cs typeface="+mn-cs"/>
              </a:rPr>
              <a:t>In examining overlaps between types of empowerment, </a:t>
            </a:r>
            <a:r>
              <a:rPr lang="en-US" sz="1200" kern="1200" dirty="0">
                <a:solidFill>
                  <a:schemeClr val="tx1"/>
                </a:solidFill>
                <a:effectLst/>
                <a:latin typeface="+mn-lt"/>
                <a:ea typeface="+mn-ea"/>
                <a:cs typeface="+mn-cs"/>
              </a:rPr>
              <a:t>The most cohesive theme pertained to the overlap between relational and cognitive empowerment. There is a natural link between working together to find solutions and cognitively empowered visions for social action.</a:t>
            </a:r>
          </a:p>
          <a:p>
            <a:pPr marL="171450" indent="-171450">
              <a:buFont typeface="Arial" panose="020B0604020202020204" pitchFamily="34" charset="0"/>
              <a:buChar char="•"/>
            </a:pPr>
            <a:endParaRPr lang="en-US" sz="1200" kern="1200" baseline="0" dirty="0">
              <a:solidFill>
                <a:schemeClr val="tx1"/>
              </a:solidFill>
              <a:effectLst/>
              <a:latin typeface="+mn-lt"/>
              <a:ea typeface="+mn-ea"/>
              <a:cs typeface="+mn-cs"/>
            </a:endParaRPr>
          </a:p>
          <a:p>
            <a:pPr marL="171450" indent="-171450">
              <a:buFont typeface="Arial" panose="020B0604020202020204" pitchFamily="34" charset="0"/>
              <a:buChar char="•"/>
            </a:pPr>
            <a:r>
              <a:rPr lang="en-US" sz="1200" kern="1200" baseline="0" dirty="0">
                <a:solidFill>
                  <a:schemeClr val="tx1"/>
                </a:solidFill>
                <a:effectLst/>
                <a:latin typeface="+mn-lt"/>
                <a:ea typeface="+mn-ea"/>
                <a:cs typeface="+mn-cs"/>
              </a:rPr>
              <a:t>Emotional empowerment had the most robust connection to civic behaviors, and this connection appeared to be reciprocal.</a:t>
            </a:r>
            <a:endParaRPr lang="en-US" baseline="0" dirty="0"/>
          </a:p>
        </p:txBody>
      </p:sp>
      <p:sp>
        <p:nvSpPr>
          <p:cNvPr id="4" name="Slide Number Placeholder 3"/>
          <p:cNvSpPr>
            <a:spLocks noGrp="1"/>
          </p:cNvSpPr>
          <p:nvPr>
            <p:ph type="sldNum" sz="quarter" idx="10"/>
          </p:nvPr>
        </p:nvSpPr>
        <p:spPr/>
        <p:txBody>
          <a:bodyPr/>
          <a:lstStyle/>
          <a:p>
            <a:fld id="{B762B7A4-7844-47F6-8F73-AC0EE0543664}" type="slidenum">
              <a:rPr lang="en-US" smtClean="0"/>
              <a:t>12</a:t>
            </a:fld>
            <a:endParaRPr lang="en-US"/>
          </a:p>
        </p:txBody>
      </p:sp>
    </p:spTree>
    <p:extLst>
      <p:ext uri="{BB962C8B-B14F-4D97-AF65-F5344CB8AC3E}">
        <p14:creationId xmlns:p14="http://schemas.microsoft.com/office/powerpoint/2010/main" val="147452880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TALKING POINTS: </a:t>
            </a:r>
          </a:p>
          <a:p>
            <a:pPr marL="171450" indent="-171450">
              <a:buFont typeface="Arial" panose="020B0604020202020204" pitchFamily="34" charset="0"/>
              <a:buChar char="•"/>
            </a:pPr>
            <a:r>
              <a:rPr lang="en-US" sz="1200" kern="1200" dirty="0">
                <a:solidFill>
                  <a:schemeClr val="tx1"/>
                </a:solidFill>
                <a:effectLst/>
                <a:latin typeface="+mn-lt"/>
                <a:ea typeface="+mn-ea"/>
                <a:cs typeface="+mn-cs"/>
              </a:rPr>
              <a:t>Safety was a defining feature of positive community spaces for youth and youth saw it as essential to developing positive</a:t>
            </a:r>
            <a:r>
              <a:rPr lang="en-US" sz="1200" kern="1200" baseline="0" dirty="0">
                <a:solidFill>
                  <a:schemeClr val="tx1"/>
                </a:solidFill>
                <a:effectLst/>
                <a:latin typeface="+mn-lt"/>
                <a:ea typeface="+mn-ea"/>
                <a:cs typeface="+mn-cs"/>
              </a:rPr>
              <a:t> and supportive community ties. </a:t>
            </a:r>
          </a:p>
          <a:p>
            <a:pPr marL="171450" indent="-171450">
              <a:buFont typeface="Arial" panose="020B0604020202020204" pitchFamily="34" charset="0"/>
              <a:buChar char="•"/>
            </a:pPr>
            <a:endParaRPr lang="en-US" sz="1200" kern="1200" baseline="0" dirty="0">
              <a:solidFill>
                <a:schemeClr val="tx1"/>
              </a:solidFill>
              <a:effectLst/>
              <a:latin typeface="+mn-lt"/>
              <a:ea typeface="+mn-ea"/>
              <a:cs typeface="+mn-cs"/>
            </a:endParaRPr>
          </a:p>
          <a:p>
            <a:pPr marL="171450" indent="-171450">
              <a:buFont typeface="Arial" panose="020B0604020202020204" pitchFamily="34" charset="0"/>
              <a:buChar char="•"/>
            </a:pPr>
            <a:r>
              <a:rPr lang="en-US" sz="1200" kern="1200" dirty="0">
                <a:solidFill>
                  <a:schemeClr val="tx1"/>
                </a:solidFill>
                <a:effectLst/>
                <a:latin typeface="+mn-lt"/>
                <a:ea typeface="+mn-ea"/>
                <a:cs typeface="+mn-cs"/>
              </a:rPr>
              <a:t>Youth identified an ethos of reciprocity as a community asset that strengthens communities and fuels civic engagement by creating norms of helping for themselves and others. </a:t>
            </a:r>
          </a:p>
          <a:p>
            <a:pPr marL="171450" indent="-171450">
              <a:buFont typeface="Arial" panose="020B0604020202020204" pitchFamily="34" charset="0"/>
              <a:buChar char="•"/>
            </a:pPr>
            <a:endParaRPr lang="en-US" sz="1200" kern="1200" dirty="0">
              <a:solidFill>
                <a:schemeClr val="tx1"/>
              </a:solidFill>
              <a:effectLst/>
              <a:latin typeface="+mn-lt"/>
              <a:ea typeface="+mn-ea"/>
              <a:cs typeface="+mn-cs"/>
            </a:endParaRPr>
          </a:p>
          <a:p>
            <a:pPr marL="171450" indent="-171450">
              <a:buFont typeface="Arial" panose="020B0604020202020204" pitchFamily="34" charset="0"/>
              <a:buChar char="•"/>
            </a:pPr>
            <a:r>
              <a:rPr lang="en-US" sz="1200" kern="1200" dirty="0">
                <a:solidFill>
                  <a:schemeClr val="tx1"/>
                </a:solidFill>
                <a:effectLst/>
                <a:latin typeface="+mn-lt"/>
                <a:ea typeface="+mn-ea"/>
                <a:cs typeface="+mn-cs"/>
              </a:rPr>
              <a:t>Youth articulated many experiences of what it is like to feel heard by adults, but more often, youth felt dismissed and not heard</a:t>
            </a:r>
            <a:r>
              <a:rPr lang="en-US" sz="1200" kern="1200" baseline="0" dirty="0">
                <a:solidFill>
                  <a:schemeClr val="tx1"/>
                </a:solidFill>
                <a:effectLst/>
                <a:latin typeface="+mn-lt"/>
                <a:ea typeface="+mn-ea"/>
                <a:cs typeface="+mn-cs"/>
              </a:rPr>
              <a:t> by adults. Youth directly linked feeling heard to feeling civically empowered and engaged. </a:t>
            </a:r>
            <a:endParaRPr lang="en-US" sz="1200" kern="1200" dirty="0">
              <a:solidFill>
                <a:schemeClr val="tx1"/>
              </a:solidFill>
              <a:effectLst/>
              <a:latin typeface="+mn-lt"/>
              <a:ea typeface="+mn-ea"/>
              <a:cs typeface="+mn-cs"/>
            </a:endParaRPr>
          </a:p>
          <a:p>
            <a:pPr marL="171450" indent="-171450">
              <a:buFont typeface="Arial" panose="020B0604020202020204" pitchFamily="34" charset="0"/>
              <a:buChar char="•"/>
            </a:pPr>
            <a:endParaRPr lang="en-US" sz="1200" kern="1200" dirty="0">
              <a:solidFill>
                <a:schemeClr val="tx1"/>
              </a:solidFill>
              <a:effectLst/>
              <a:latin typeface="+mn-lt"/>
              <a:ea typeface="+mn-ea"/>
              <a:cs typeface="+mn-cs"/>
            </a:endParaRPr>
          </a:p>
          <a:p>
            <a:pPr marL="171450" indent="-171450">
              <a:buFont typeface="Arial" panose="020B0604020202020204" pitchFamily="34" charset="0"/>
              <a:buChar char="•"/>
            </a:pPr>
            <a:r>
              <a:rPr lang="en-US" sz="1200" kern="1200" dirty="0">
                <a:solidFill>
                  <a:schemeClr val="tx1"/>
                </a:solidFill>
                <a:effectLst/>
                <a:latin typeface="+mn-lt"/>
                <a:ea typeface="+mn-ea"/>
                <a:cs typeface="+mn-cs"/>
              </a:rPr>
              <a:t>Youth</a:t>
            </a:r>
            <a:r>
              <a:rPr lang="en-US" sz="1200" kern="1200" baseline="0" dirty="0">
                <a:solidFill>
                  <a:schemeClr val="tx1"/>
                </a:solidFill>
                <a:effectLst/>
                <a:latin typeface="+mn-lt"/>
                <a:ea typeface="+mn-ea"/>
                <a:cs typeface="+mn-cs"/>
              </a:rPr>
              <a:t> saw parents, youth center staff, and teachers (although less so) as playing supportive roles. </a:t>
            </a:r>
            <a:r>
              <a:rPr lang="en-US" sz="1200" kern="1200" dirty="0">
                <a:solidFill>
                  <a:schemeClr val="tx1"/>
                </a:solidFill>
                <a:effectLst/>
                <a:latin typeface="+mn-lt"/>
                <a:ea typeface="+mn-ea"/>
                <a:cs typeface="+mn-cs"/>
              </a:rPr>
              <a:t>Youth conveyed a very clear and consistent perception of youth center staff playing a positive, supportive, and meaningful role in their lives. In contrast,</a:t>
            </a:r>
            <a:r>
              <a:rPr lang="en-US" sz="1200" kern="1200" baseline="0" dirty="0">
                <a:solidFill>
                  <a:schemeClr val="tx1"/>
                </a:solidFill>
                <a:effectLst/>
                <a:latin typeface="+mn-lt"/>
                <a:ea typeface="+mn-ea"/>
                <a:cs typeface="+mn-cs"/>
              </a:rPr>
              <a:t> youth often described teachers as having authoritarian qualities such as harsh or aggressive behaviors and deliberate intimidation. </a:t>
            </a:r>
          </a:p>
          <a:p>
            <a:pPr marL="171450" indent="-171450">
              <a:buFont typeface="Arial" panose="020B0604020202020204" pitchFamily="34" charset="0"/>
              <a:buChar char="•"/>
            </a:pPr>
            <a:endParaRPr lang="en-US" sz="1200" kern="1200" baseline="0" dirty="0">
              <a:solidFill>
                <a:schemeClr val="tx1"/>
              </a:solidFill>
              <a:effectLst/>
              <a:latin typeface="+mn-lt"/>
              <a:ea typeface="+mn-ea"/>
              <a:cs typeface="+mn-cs"/>
            </a:endParaRPr>
          </a:p>
          <a:p>
            <a:pPr marL="171450" indent="-171450">
              <a:buFont typeface="Arial" panose="020B0604020202020204" pitchFamily="34" charset="0"/>
              <a:buChar char="•"/>
            </a:pPr>
            <a:r>
              <a:rPr lang="en-US" sz="1200" kern="1200" dirty="0">
                <a:solidFill>
                  <a:schemeClr val="tx1"/>
                </a:solidFill>
                <a:effectLst/>
                <a:latin typeface="+mn-lt"/>
                <a:ea typeface="+mn-ea"/>
                <a:cs typeface="+mn-cs"/>
              </a:rPr>
              <a:t>These youth identified multiple ecological assets found in prior literature, suggesting that these youth desire the same community connections and supports from adults that other youth benefit from. At</a:t>
            </a:r>
            <a:r>
              <a:rPr lang="en-US" sz="1200" kern="1200" baseline="0" dirty="0">
                <a:solidFill>
                  <a:schemeClr val="tx1"/>
                </a:solidFill>
                <a:effectLst/>
                <a:latin typeface="+mn-lt"/>
                <a:ea typeface="+mn-ea"/>
                <a:cs typeface="+mn-cs"/>
              </a:rPr>
              <a:t> the same time, findings </a:t>
            </a:r>
            <a:r>
              <a:rPr lang="en-US" sz="1200" kern="1200" dirty="0">
                <a:solidFill>
                  <a:schemeClr val="tx1"/>
                </a:solidFill>
                <a:effectLst/>
                <a:latin typeface="+mn-lt"/>
                <a:ea typeface="+mn-ea"/>
                <a:cs typeface="+mn-cs"/>
              </a:rPr>
              <a:t>illustrated how various assets play unique and salient roles in these youth’s lives. </a:t>
            </a:r>
            <a:endParaRPr lang="en-US" dirty="0"/>
          </a:p>
        </p:txBody>
      </p:sp>
      <p:sp>
        <p:nvSpPr>
          <p:cNvPr id="4" name="Slide Number Placeholder 3"/>
          <p:cNvSpPr>
            <a:spLocks noGrp="1"/>
          </p:cNvSpPr>
          <p:nvPr>
            <p:ph type="sldNum" sz="quarter" idx="10"/>
          </p:nvPr>
        </p:nvSpPr>
        <p:spPr/>
        <p:txBody>
          <a:bodyPr/>
          <a:lstStyle/>
          <a:p>
            <a:fld id="{B762B7A4-7844-47F6-8F73-AC0EE0543664}" type="slidenum">
              <a:rPr lang="en-US" smtClean="0"/>
              <a:t>13</a:t>
            </a:fld>
            <a:endParaRPr lang="en-US"/>
          </a:p>
        </p:txBody>
      </p:sp>
    </p:spTree>
    <p:extLst>
      <p:ext uri="{BB962C8B-B14F-4D97-AF65-F5344CB8AC3E}">
        <p14:creationId xmlns:p14="http://schemas.microsoft.com/office/powerpoint/2010/main" val="34665468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Chapter</a:t>
            </a:r>
            <a:r>
              <a:rPr lang="en-US" baseline="0" dirty="0"/>
              <a:t> VII tests a conceptual model of four pathways of civic development. </a:t>
            </a:r>
          </a:p>
          <a:p>
            <a:endParaRPr lang="en-US" baseline="0" dirty="0"/>
          </a:p>
          <a:p>
            <a:r>
              <a:rPr lang="en-US" baseline="0" dirty="0"/>
              <a:t>TALKING POINTS: </a:t>
            </a:r>
          </a:p>
          <a:p>
            <a:pPr marL="171450" indent="-171450">
              <a:buFont typeface="Arial" panose="020B0604020202020204" pitchFamily="34" charset="0"/>
              <a:buChar char="•"/>
            </a:pPr>
            <a:r>
              <a:rPr lang="en-US" baseline="0" dirty="0"/>
              <a:t>The disengaged pathway included youth (n = 22) who pulled back from peers, other relationships and community spaces to avoid community violence. These youth expressed civic disempowerment, feeling like they could not make a difference, although they had some cognitive empowerment in articulating structural roots of problems. </a:t>
            </a:r>
          </a:p>
          <a:p>
            <a:pPr marL="171450" indent="-171450">
              <a:buFont typeface="Arial" panose="020B0604020202020204" pitchFamily="34" charset="0"/>
              <a:buChar char="•"/>
            </a:pPr>
            <a:endParaRPr lang="en-US" baseline="0" dirty="0"/>
          </a:p>
          <a:p>
            <a:pPr marL="171450" indent="-171450">
              <a:buFont typeface="Arial" panose="020B0604020202020204" pitchFamily="34" charset="0"/>
              <a:buChar char="•"/>
            </a:pPr>
            <a:r>
              <a:rPr lang="en-US" baseline="0" dirty="0"/>
              <a:t>The personally responsible pathway (n = 10) include youth who focused on academics, sports, and other personal strivings, and saw these activities as ways of being a good community member. They were lower on civic empowerment and not civically engaged in other ways. </a:t>
            </a:r>
          </a:p>
          <a:p>
            <a:pPr marL="171450" indent="-171450">
              <a:buFont typeface="Arial" panose="020B0604020202020204" pitchFamily="34" charset="0"/>
              <a:buChar char="•"/>
            </a:pPr>
            <a:endParaRPr lang="en-US" baseline="0" dirty="0"/>
          </a:p>
          <a:p>
            <a:pPr marL="171450" indent="-171450">
              <a:buFont typeface="Arial" panose="020B0604020202020204" pitchFamily="34" charset="0"/>
              <a:buChar char="•"/>
            </a:pPr>
            <a:r>
              <a:rPr lang="en-US" baseline="0" dirty="0"/>
              <a:t>The safely engaged pathway (n = 42) was the most common, and youth were passionate about community helping and emotionally empowered within the specific spaces where they felt safe such as youth centers. Youth felt deeply connected to and supported by adults in these spaces, but not civically empowered or engaged in the broader community or society. </a:t>
            </a:r>
          </a:p>
          <a:p>
            <a:pPr marL="0" indent="0">
              <a:buFont typeface="Arial" panose="020B0604020202020204" pitchFamily="34" charset="0"/>
              <a:buNone/>
            </a:pPr>
            <a:endParaRPr lang="en-US" baseline="0" dirty="0"/>
          </a:p>
          <a:p>
            <a:pPr marL="171450" indent="-171450">
              <a:buFont typeface="Arial" panose="020B0604020202020204" pitchFamily="34" charset="0"/>
              <a:buChar char="•"/>
            </a:pPr>
            <a:r>
              <a:rPr lang="en-US" baseline="0" dirty="0"/>
              <a:t>The broadly engaged pathway (n = 10) included youth who described a larger breadth of civic actions across settings and included political interest and/or engagement. These youth expressed emotional empowerment. </a:t>
            </a:r>
          </a:p>
        </p:txBody>
      </p:sp>
      <p:sp>
        <p:nvSpPr>
          <p:cNvPr id="4" name="Slide Number Placeholder 3"/>
          <p:cNvSpPr>
            <a:spLocks noGrp="1"/>
          </p:cNvSpPr>
          <p:nvPr>
            <p:ph type="sldNum" sz="quarter" idx="10"/>
          </p:nvPr>
        </p:nvSpPr>
        <p:spPr/>
        <p:txBody>
          <a:bodyPr/>
          <a:lstStyle/>
          <a:p>
            <a:fld id="{B762B7A4-7844-47F6-8F73-AC0EE0543664}" type="slidenum">
              <a:rPr lang="en-US" smtClean="0"/>
              <a:t>14</a:t>
            </a:fld>
            <a:endParaRPr lang="en-US"/>
          </a:p>
        </p:txBody>
      </p:sp>
    </p:spTree>
    <p:extLst>
      <p:ext uri="{BB962C8B-B14F-4D97-AF65-F5344CB8AC3E}">
        <p14:creationId xmlns:p14="http://schemas.microsoft.com/office/powerpoint/2010/main" val="223337145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TALKING POINTS: </a:t>
            </a:r>
          </a:p>
          <a:p>
            <a:pPr marL="228600" indent="-228600">
              <a:buAutoNum type="arabicPeriod"/>
            </a:pPr>
            <a:r>
              <a:rPr lang="en-US" dirty="0"/>
              <a:t>Re-conceptualizing and measuring</a:t>
            </a:r>
            <a:r>
              <a:rPr lang="en-US" baseline="0" dirty="0"/>
              <a:t> civic engagement to capture more informal, localized ways of engaging and new forms of civic engagement such as intervening to protect friends from harm. </a:t>
            </a:r>
          </a:p>
          <a:p>
            <a:pPr marL="228600" indent="-228600">
              <a:buAutoNum type="arabicPeriod"/>
            </a:pPr>
            <a:endParaRPr lang="en-US" baseline="0" dirty="0"/>
          </a:p>
          <a:p>
            <a:pPr marL="228600" indent="-228600">
              <a:buAutoNum type="arabicPeriod"/>
            </a:pPr>
            <a:r>
              <a:rPr lang="en-US" baseline="0" dirty="0"/>
              <a:t>Multiple pathways of civic development must be recognized, as youth are civically engaged in different ways depending on opportunities, experiences, and interests. </a:t>
            </a:r>
          </a:p>
          <a:p>
            <a:pPr marL="228600" indent="-228600">
              <a:buAutoNum type="arabicPeriod"/>
            </a:pPr>
            <a:endParaRPr lang="en-US" baseline="0" dirty="0"/>
          </a:p>
          <a:p>
            <a:pPr marL="228600" indent="-228600">
              <a:buAutoNum type="arabicPeriod"/>
            </a:pPr>
            <a:r>
              <a:rPr lang="en-US" dirty="0"/>
              <a:t>Future research should replicate findings</a:t>
            </a:r>
            <a:r>
              <a:rPr lang="en-US" baseline="0" dirty="0"/>
              <a:t> on general and specific assets for civic development and be more precise about how, when, why, and for whom ecological assets support civic development.  Adversities and assets work together to inform civic development and theory of civic development should incorporate adversities. </a:t>
            </a:r>
          </a:p>
          <a:p>
            <a:pPr marL="228600" indent="-228600">
              <a:buFont typeface="+mj-lt"/>
              <a:buAutoNum type="arabicPeriod"/>
            </a:pPr>
            <a:endParaRPr lang="en-US" baseline="0" dirty="0"/>
          </a:p>
          <a:p>
            <a:pPr marL="228600" indent="-228600">
              <a:buFont typeface="+mj-lt"/>
              <a:buAutoNum type="arabicPeriod"/>
            </a:pPr>
            <a:r>
              <a:rPr lang="en-US" sz="1200" kern="1200" dirty="0">
                <a:solidFill>
                  <a:schemeClr val="tx1"/>
                </a:solidFill>
                <a:latin typeface="+mn-lt"/>
                <a:ea typeface="+mn-ea"/>
                <a:cs typeface="+mn-cs"/>
              </a:rPr>
              <a:t>Theory of civic development would be strengthened by incorporating a multidimensional understanding of civic empowerment. This study adds evidence to support the validity of emotional, relational, and cognitive empowerment as concepts that map well onto youth of color’s expressions of civic commitments. There are other equally appropriate terms for these empowerment constructs, such as in the sociopolitical development (SPD) framework.</a:t>
            </a:r>
          </a:p>
        </p:txBody>
      </p:sp>
      <p:sp>
        <p:nvSpPr>
          <p:cNvPr id="4" name="Slide Number Placeholder 3"/>
          <p:cNvSpPr>
            <a:spLocks noGrp="1"/>
          </p:cNvSpPr>
          <p:nvPr>
            <p:ph type="sldNum" sz="quarter" idx="10"/>
          </p:nvPr>
        </p:nvSpPr>
        <p:spPr/>
        <p:txBody>
          <a:bodyPr/>
          <a:lstStyle/>
          <a:p>
            <a:fld id="{B762B7A4-7844-47F6-8F73-AC0EE0543664}" type="slidenum">
              <a:rPr lang="en-US" smtClean="0"/>
              <a:t>15</a:t>
            </a:fld>
            <a:endParaRPr lang="en-US"/>
          </a:p>
        </p:txBody>
      </p:sp>
    </p:spTree>
    <p:extLst>
      <p:ext uri="{BB962C8B-B14F-4D97-AF65-F5344CB8AC3E}">
        <p14:creationId xmlns:p14="http://schemas.microsoft.com/office/powerpoint/2010/main" val="95049831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3D432A1-B43F-474F-8713-D001A571467A}" type="slidenum">
              <a:rPr lang="en-US" smtClean="0"/>
              <a:t>16</a:t>
            </a:fld>
            <a:endParaRPr lang="en-US"/>
          </a:p>
        </p:txBody>
      </p:sp>
    </p:spTree>
    <p:extLst>
      <p:ext uri="{BB962C8B-B14F-4D97-AF65-F5344CB8AC3E}">
        <p14:creationId xmlns:p14="http://schemas.microsoft.com/office/powerpoint/2010/main" val="20183972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70F5DD-325A-664E-9FDE-D2031DC0E9A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B9D3DA9-0F08-6543-A878-1651880CDB7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F21572FA-2E48-F241-BE84-C7212BFE5EBC}"/>
              </a:ext>
            </a:extLst>
          </p:cNvPr>
          <p:cNvSpPr>
            <a:spLocks noGrp="1"/>
          </p:cNvSpPr>
          <p:nvPr>
            <p:ph type="dt" sz="half" idx="10"/>
          </p:nvPr>
        </p:nvSpPr>
        <p:spPr/>
        <p:txBody>
          <a:bodyPr/>
          <a:lstStyle/>
          <a:p>
            <a:fld id="{DF05AA84-3247-1C45-9449-7A9853C3F859}" type="datetimeFigureOut">
              <a:rPr lang="en-US" smtClean="0"/>
              <a:t>5/7/2020</a:t>
            </a:fld>
            <a:endParaRPr lang="en-US"/>
          </a:p>
        </p:txBody>
      </p:sp>
      <p:sp>
        <p:nvSpPr>
          <p:cNvPr id="5" name="Footer Placeholder 4">
            <a:extLst>
              <a:ext uri="{FF2B5EF4-FFF2-40B4-BE49-F238E27FC236}">
                <a16:creationId xmlns:a16="http://schemas.microsoft.com/office/drawing/2014/main" id="{E01EAC2A-569D-4649-8E6A-DBCDDF8C18D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CCAA540-E108-F442-A673-67BC4AC53EA0}"/>
              </a:ext>
            </a:extLst>
          </p:cNvPr>
          <p:cNvSpPr>
            <a:spLocks noGrp="1"/>
          </p:cNvSpPr>
          <p:nvPr>
            <p:ph type="sldNum" sz="quarter" idx="12"/>
          </p:nvPr>
        </p:nvSpPr>
        <p:spPr/>
        <p:txBody>
          <a:bodyPr/>
          <a:lstStyle/>
          <a:p>
            <a:fld id="{681ABB5D-801E-0940-B028-A85027CB4DEB}" type="slidenum">
              <a:rPr lang="en-US" smtClean="0"/>
              <a:t>‹#›</a:t>
            </a:fld>
            <a:endParaRPr lang="en-US"/>
          </a:p>
        </p:txBody>
      </p:sp>
    </p:spTree>
    <p:extLst>
      <p:ext uri="{BB962C8B-B14F-4D97-AF65-F5344CB8AC3E}">
        <p14:creationId xmlns:p14="http://schemas.microsoft.com/office/powerpoint/2010/main" val="7724127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5A54B0-65D8-A343-A053-66D682B40E2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7B86F85-E097-2544-9190-46748EFEB0E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4222050-E987-4347-9545-C616F454F7D3}"/>
              </a:ext>
            </a:extLst>
          </p:cNvPr>
          <p:cNvSpPr>
            <a:spLocks noGrp="1"/>
          </p:cNvSpPr>
          <p:nvPr>
            <p:ph type="dt" sz="half" idx="10"/>
          </p:nvPr>
        </p:nvSpPr>
        <p:spPr/>
        <p:txBody>
          <a:bodyPr/>
          <a:lstStyle/>
          <a:p>
            <a:fld id="{DF05AA84-3247-1C45-9449-7A9853C3F859}" type="datetimeFigureOut">
              <a:rPr lang="en-US" smtClean="0"/>
              <a:t>5/7/2020</a:t>
            </a:fld>
            <a:endParaRPr lang="en-US"/>
          </a:p>
        </p:txBody>
      </p:sp>
      <p:sp>
        <p:nvSpPr>
          <p:cNvPr id="5" name="Footer Placeholder 4">
            <a:extLst>
              <a:ext uri="{FF2B5EF4-FFF2-40B4-BE49-F238E27FC236}">
                <a16:creationId xmlns:a16="http://schemas.microsoft.com/office/drawing/2014/main" id="{1C28F58C-3B38-684C-9269-F0402FD6B8C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A0DEE14-849B-5040-B13A-720FDC95D294}"/>
              </a:ext>
            </a:extLst>
          </p:cNvPr>
          <p:cNvSpPr>
            <a:spLocks noGrp="1"/>
          </p:cNvSpPr>
          <p:nvPr>
            <p:ph type="sldNum" sz="quarter" idx="12"/>
          </p:nvPr>
        </p:nvSpPr>
        <p:spPr/>
        <p:txBody>
          <a:bodyPr/>
          <a:lstStyle/>
          <a:p>
            <a:fld id="{681ABB5D-801E-0940-B028-A85027CB4DEB}" type="slidenum">
              <a:rPr lang="en-US" smtClean="0"/>
              <a:t>‹#›</a:t>
            </a:fld>
            <a:endParaRPr lang="en-US"/>
          </a:p>
        </p:txBody>
      </p:sp>
    </p:spTree>
    <p:extLst>
      <p:ext uri="{BB962C8B-B14F-4D97-AF65-F5344CB8AC3E}">
        <p14:creationId xmlns:p14="http://schemas.microsoft.com/office/powerpoint/2010/main" val="29902011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A9AC43-267D-2A49-9005-1E6EDD011F7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738C8AFB-E6D2-7E4E-B8E7-AF86023A316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378CFA6-0AF8-DC44-866C-6865BD329EA4}"/>
              </a:ext>
            </a:extLst>
          </p:cNvPr>
          <p:cNvSpPr>
            <a:spLocks noGrp="1"/>
          </p:cNvSpPr>
          <p:nvPr>
            <p:ph type="dt" sz="half" idx="10"/>
          </p:nvPr>
        </p:nvSpPr>
        <p:spPr/>
        <p:txBody>
          <a:bodyPr/>
          <a:lstStyle/>
          <a:p>
            <a:fld id="{DF05AA84-3247-1C45-9449-7A9853C3F859}" type="datetimeFigureOut">
              <a:rPr lang="en-US" smtClean="0"/>
              <a:t>5/7/2020</a:t>
            </a:fld>
            <a:endParaRPr lang="en-US"/>
          </a:p>
        </p:txBody>
      </p:sp>
      <p:sp>
        <p:nvSpPr>
          <p:cNvPr id="5" name="Footer Placeholder 4">
            <a:extLst>
              <a:ext uri="{FF2B5EF4-FFF2-40B4-BE49-F238E27FC236}">
                <a16:creationId xmlns:a16="http://schemas.microsoft.com/office/drawing/2014/main" id="{F27E0CB4-13F9-9B42-87AC-2A77059429D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DEA231C-FC72-FB4B-B5E2-48356E1AB1A0}"/>
              </a:ext>
            </a:extLst>
          </p:cNvPr>
          <p:cNvSpPr>
            <a:spLocks noGrp="1"/>
          </p:cNvSpPr>
          <p:nvPr>
            <p:ph type="sldNum" sz="quarter" idx="12"/>
          </p:nvPr>
        </p:nvSpPr>
        <p:spPr/>
        <p:txBody>
          <a:bodyPr/>
          <a:lstStyle/>
          <a:p>
            <a:fld id="{681ABB5D-801E-0940-B028-A85027CB4DEB}" type="slidenum">
              <a:rPr lang="en-US" smtClean="0"/>
              <a:t>‹#›</a:t>
            </a:fld>
            <a:endParaRPr lang="en-US"/>
          </a:p>
        </p:txBody>
      </p:sp>
    </p:spTree>
    <p:extLst>
      <p:ext uri="{BB962C8B-B14F-4D97-AF65-F5344CB8AC3E}">
        <p14:creationId xmlns:p14="http://schemas.microsoft.com/office/powerpoint/2010/main" val="12055468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335355-C467-F94E-A4A5-95F28B925A4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3475720-E371-0649-B37D-0C429EEF17F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AA1C1DD8-D597-4345-BB69-440F4690C0E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1F8078D-57CE-AD49-9757-1A3D24400ABF}"/>
              </a:ext>
            </a:extLst>
          </p:cNvPr>
          <p:cNvSpPr>
            <a:spLocks noGrp="1"/>
          </p:cNvSpPr>
          <p:nvPr>
            <p:ph type="dt" sz="half" idx="10"/>
          </p:nvPr>
        </p:nvSpPr>
        <p:spPr/>
        <p:txBody>
          <a:bodyPr/>
          <a:lstStyle/>
          <a:p>
            <a:fld id="{DF05AA84-3247-1C45-9449-7A9853C3F859}" type="datetimeFigureOut">
              <a:rPr lang="en-US" smtClean="0"/>
              <a:t>5/7/2020</a:t>
            </a:fld>
            <a:endParaRPr lang="en-US"/>
          </a:p>
        </p:txBody>
      </p:sp>
      <p:sp>
        <p:nvSpPr>
          <p:cNvPr id="6" name="Footer Placeholder 5">
            <a:extLst>
              <a:ext uri="{FF2B5EF4-FFF2-40B4-BE49-F238E27FC236}">
                <a16:creationId xmlns:a16="http://schemas.microsoft.com/office/drawing/2014/main" id="{92C16652-4E9E-FD46-AB52-BAE322E8391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FB274CE-286C-3749-9062-144C15B06757}"/>
              </a:ext>
            </a:extLst>
          </p:cNvPr>
          <p:cNvSpPr>
            <a:spLocks noGrp="1"/>
          </p:cNvSpPr>
          <p:nvPr>
            <p:ph type="sldNum" sz="quarter" idx="12"/>
          </p:nvPr>
        </p:nvSpPr>
        <p:spPr/>
        <p:txBody>
          <a:bodyPr/>
          <a:lstStyle/>
          <a:p>
            <a:fld id="{681ABB5D-801E-0940-B028-A85027CB4DEB}" type="slidenum">
              <a:rPr lang="en-US" smtClean="0"/>
              <a:t>‹#›</a:t>
            </a:fld>
            <a:endParaRPr lang="en-US"/>
          </a:p>
        </p:txBody>
      </p:sp>
    </p:spTree>
    <p:extLst>
      <p:ext uri="{BB962C8B-B14F-4D97-AF65-F5344CB8AC3E}">
        <p14:creationId xmlns:p14="http://schemas.microsoft.com/office/powerpoint/2010/main" val="9757920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85BF87-B590-1B44-942D-154EF5D32F18}"/>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C5AAF334-D018-6D46-9B92-D7773085929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43DB2D1-44C8-C54C-BEE0-7C95B17E32B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68366103-963B-5B4A-A71F-98125705BFA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B98A3B3-46C9-6441-A211-E0FAF00A4A9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1EF9FC9B-2502-8F47-AFB1-0263CC0943B0}"/>
              </a:ext>
            </a:extLst>
          </p:cNvPr>
          <p:cNvSpPr>
            <a:spLocks noGrp="1"/>
          </p:cNvSpPr>
          <p:nvPr>
            <p:ph type="dt" sz="half" idx="10"/>
          </p:nvPr>
        </p:nvSpPr>
        <p:spPr/>
        <p:txBody>
          <a:bodyPr/>
          <a:lstStyle/>
          <a:p>
            <a:fld id="{DF05AA84-3247-1C45-9449-7A9853C3F859}" type="datetimeFigureOut">
              <a:rPr lang="en-US" smtClean="0"/>
              <a:t>5/7/2020</a:t>
            </a:fld>
            <a:endParaRPr lang="en-US"/>
          </a:p>
        </p:txBody>
      </p:sp>
      <p:sp>
        <p:nvSpPr>
          <p:cNvPr id="8" name="Footer Placeholder 7">
            <a:extLst>
              <a:ext uri="{FF2B5EF4-FFF2-40B4-BE49-F238E27FC236}">
                <a16:creationId xmlns:a16="http://schemas.microsoft.com/office/drawing/2014/main" id="{D531D069-9D82-0D44-AF08-5CD3620AAA9C}"/>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AEAF4914-CE13-A940-A3DC-2AEC0D166937}"/>
              </a:ext>
            </a:extLst>
          </p:cNvPr>
          <p:cNvSpPr>
            <a:spLocks noGrp="1"/>
          </p:cNvSpPr>
          <p:nvPr>
            <p:ph type="sldNum" sz="quarter" idx="12"/>
          </p:nvPr>
        </p:nvSpPr>
        <p:spPr/>
        <p:txBody>
          <a:bodyPr/>
          <a:lstStyle/>
          <a:p>
            <a:fld id="{681ABB5D-801E-0940-B028-A85027CB4DEB}" type="slidenum">
              <a:rPr lang="en-US" smtClean="0"/>
              <a:t>‹#›</a:t>
            </a:fld>
            <a:endParaRPr lang="en-US"/>
          </a:p>
        </p:txBody>
      </p:sp>
    </p:spTree>
    <p:extLst>
      <p:ext uri="{BB962C8B-B14F-4D97-AF65-F5344CB8AC3E}">
        <p14:creationId xmlns:p14="http://schemas.microsoft.com/office/powerpoint/2010/main" val="17712749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8BE8E5-CE76-E34D-9D26-0320096F7F7A}"/>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1D5B8ACE-731F-8D4F-96E5-32D47B579919}"/>
              </a:ext>
            </a:extLst>
          </p:cNvPr>
          <p:cNvSpPr>
            <a:spLocks noGrp="1"/>
          </p:cNvSpPr>
          <p:nvPr>
            <p:ph type="dt" sz="half" idx="10"/>
          </p:nvPr>
        </p:nvSpPr>
        <p:spPr/>
        <p:txBody>
          <a:bodyPr/>
          <a:lstStyle/>
          <a:p>
            <a:fld id="{DF05AA84-3247-1C45-9449-7A9853C3F859}" type="datetimeFigureOut">
              <a:rPr lang="en-US" smtClean="0"/>
              <a:t>5/7/2020</a:t>
            </a:fld>
            <a:endParaRPr lang="en-US"/>
          </a:p>
        </p:txBody>
      </p:sp>
      <p:sp>
        <p:nvSpPr>
          <p:cNvPr id="4" name="Footer Placeholder 3">
            <a:extLst>
              <a:ext uri="{FF2B5EF4-FFF2-40B4-BE49-F238E27FC236}">
                <a16:creationId xmlns:a16="http://schemas.microsoft.com/office/drawing/2014/main" id="{E4C24B8D-3340-BC44-8D1B-95D81616E72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9718158-3F3D-8140-B6F8-C790B17A32B5}"/>
              </a:ext>
            </a:extLst>
          </p:cNvPr>
          <p:cNvSpPr>
            <a:spLocks noGrp="1"/>
          </p:cNvSpPr>
          <p:nvPr>
            <p:ph type="sldNum" sz="quarter" idx="12"/>
          </p:nvPr>
        </p:nvSpPr>
        <p:spPr/>
        <p:txBody>
          <a:bodyPr/>
          <a:lstStyle/>
          <a:p>
            <a:fld id="{681ABB5D-801E-0940-B028-A85027CB4DEB}" type="slidenum">
              <a:rPr lang="en-US" smtClean="0"/>
              <a:t>‹#›</a:t>
            </a:fld>
            <a:endParaRPr lang="en-US"/>
          </a:p>
        </p:txBody>
      </p:sp>
    </p:spTree>
    <p:extLst>
      <p:ext uri="{BB962C8B-B14F-4D97-AF65-F5344CB8AC3E}">
        <p14:creationId xmlns:p14="http://schemas.microsoft.com/office/powerpoint/2010/main" val="5471600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236A0D8-2D22-434D-A0B5-5A339EAE3587}"/>
              </a:ext>
            </a:extLst>
          </p:cNvPr>
          <p:cNvSpPr>
            <a:spLocks noGrp="1"/>
          </p:cNvSpPr>
          <p:nvPr>
            <p:ph type="dt" sz="half" idx="10"/>
          </p:nvPr>
        </p:nvSpPr>
        <p:spPr/>
        <p:txBody>
          <a:bodyPr/>
          <a:lstStyle/>
          <a:p>
            <a:fld id="{DF05AA84-3247-1C45-9449-7A9853C3F859}" type="datetimeFigureOut">
              <a:rPr lang="en-US" smtClean="0"/>
              <a:t>5/7/2020</a:t>
            </a:fld>
            <a:endParaRPr lang="en-US"/>
          </a:p>
        </p:txBody>
      </p:sp>
      <p:sp>
        <p:nvSpPr>
          <p:cNvPr id="3" name="Footer Placeholder 2">
            <a:extLst>
              <a:ext uri="{FF2B5EF4-FFF2-40B4-BE49-F238E27FC236}">
                <a16:creationId xmlns:a16="http://schemas.microsoft.com/office/drawing/2014/main" id="{426AF8D4-A736-1245-93CA-C8A93D95A3D7}"/>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2E51F0B3-E93E-4A48-98B5-DFE222618764}"/>
              </a:ext>
            </a:extLst>
          </p:cNvPr>
          <p:cNvSpPr>
            <a:spLocks noGrp="1"/>
          </p:cNvSpPr>
          <p:nvPr>
            <p:ph type="sldNum" sz="quarter" idx="12"/>
          </p:nvPr>
        </p:nvSpPr>
        <p:spPr/>
        <p:txBody>
          <a:bodyPr/>
          <a:lstStyle/>
          <a:p>
            <a:fld id="{681ABB5D-801E-0940-B028-A85027CB4DEB}" type="slidenum">
              <a:rPr lang="en-US" smtClean="0"/>
              <a:t>‹#›</a:t>
            </a:fld>
            <a:endParaRPr lang="en-US"/>
          </a:p>
        </p:txBody>
      </p:sp>
    </p:spTree>
    <p:extLst>
      <p:ext uri="{BB962C8B-B14F-4D97-AF65-F5344CB8AC3E}">
        <p14:creationId xmlns:p14="http://schemas.microsoft.com/office/powerpoint/2010/main" val="986638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D448FD-D447-7A48-8C11-8AE00BDA20B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F2866A7-5BF5-A443-B557-62AE1D0642F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404FD589-39C6-114B-86FC-7E32015E2D7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2EEAC69-19D7-DF4D-A420-C1A82C2D699A}"/>
              </a:ext>
            </a:extLst>
          </p:cNvPr>
          <p:cNvSpPr>
            <a:spLocks noGrp="1"/>
          </p:cNvSpPr>
          <p:nvPr>
            <p:ph type="dt" sz="half" idx="10"/>
          </p:nvPr>
        </p:nvSpPr>
        <p:spPr/>
        <p:txBody>
          <a:bodyPr/>
          <a:lstStyle/>
          <a:p>
            <a:fld id="{DF05AA84-3247-1C45-9449-7A9853C3F859}" type="datetimeFigureOut">
              <a:rPr lang="en-US" smtClean="0"/>
              <a:t>5/7/2020</a:t>
            </a:fld>
            <a:endParaRPr lang="en-US"/>
          </a:p>
        </p:txBody>
      </p:sp>
      <p:sp>
        <p:nvSpPr>
          <p:cNvPr id="6" name="Footer Placeholder 5">
            <a:extLst>
              <a:ext uri="{FF2B5EF4-FFF2-40B4-BE49-F238E27FC236}">
                <a16:creationId xmlns:a16="http://schemas.microsoft.com/office/drawing/2014/main" id="{5F4E1A46-04AE-4F49-B80B-96D880D8331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F0F8BE5-57AE-C149-8CB1-CAEBB50C4A0F}"/>
              </a:ext>
            </a:extLst>
          </p:cNvPr>
          <p:cNvSpPr>
            <a:spLocks noGrp="1"/>
          </p:cNvSpPr>
          <p:nvPr>
            <p:ph type="sldNum" sz="quarter" idx="12"/>
          </p:nvPr>
        </p:nvSpPr>
        <p:spPr/>
        <p:txBody>
          <a:bodyPr/>
          <a:lstStyle/>
          <a:p>
            <a:fld id="{681ABB5D-801E-0940-B028-A85027CB4DEB}" type="slidenum">
              <a:rPr lang="en-US" smtClean="0"/>
              <a:t>‹#›</a:t>
            </a:fld>
            <a:endParaRPr lang="en-US"/>
          </a:p>
        </p:txBody>
      </p:sp>
    </p:spTree>
    <p:extLst>
      <p:ext uri="{BB962C8B-B14F-4D97-AF65-F5344CB8AC3E}">
        <p14:creationId xmlns:p14="http://schemas.microsoft.com/office/powerpoint/2010/main" val="7892078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04108B-4751-B640-B8DB-CEF83CFEA8F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2ECE5025-1B8B-AD4B-8E45-C48E3E1942C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DE12B1C1-488B-A743-B555-660AACD75FD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B65F42D-3E0A-B541-B247-846E57B2D6DC}"/>
              </a:ext>
            </a:extLst>
          </p:cNvPr>
          <p:cNvSpPr>
            <a:spLocks noGrp="1"/>
          </p:cNvSpPr>
          <p:nvPr>
            <p:ph type="dt" sz="half" idx="10"/>
          </p:nvPr>
        </p:nvSpPr>
        <p:spPr/>
        <p:txBody>
          <a:bodyPr/>
          <a:lstStyle/>
          <a:p>
            <a:fld id="{DF05AA84-3247-1C45-9449-7A9853C3F859}" type="datetimeFigureOut">
              <a:rPr lang="en-US" smtClean="0"/>
              <a:t>5/7/2020</a:t>
            </a:fld>
            <a:endParaRPr lang="en-US"/>
          </a:p>
        </p:txBody>
      </p:sp>
      <p:sp>
        <p:nvSpPr>
          <p:cNvPr id="6" name="Footer Placeholder 5">
            <a:extLst>
              <a:ext uri="{FF2B5EF4-FFF2-40B4-BE49-F238E27FC236}">
                <a16:creationId xmlns:a16="http://schemas.microsoft.com/office/drawing/2014/main" id="{CE70FD30-E4B2-0349-9A33-BF6A7B3DDB4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23E0A52-3D09-3642-9203-DB040375B415}"/>
              </a:ext>
            </a:extLst>
          </p:cNvPr>
          <p:cNvSpPr>
            <a:spLocks noGrp="1"/>
          </p:cNvSpPr>
          <p:nvPr>
            <p:ph type="sldNum" sz="quarter" idx="12"/>
          </p:nvPr>
        </p:nvSpPr>
        <p:spPr/>
        <p:txBody>
          <a:bodyPr/>
          <a:lstStyle/>
          <a:p>
            <a:fld id="{681ABB5D-801E-0940-B028-A85027CB4DEB}" type="slidenum">
              <a:rPr lang="en-US" smtClean="0"/>
              <a:t>‹#›</a:t>
            </a:fld>
            <a:endParaRPr lang="en-US"/>
          </a:p>
        </p:txBody>
      </p:sp>
    </p:spTree>
    <p:extLst>
      <p:ext uri="{BB962C8B-B14F-4D97-AF65-F5344CB8AC3E}">
        <p14:creationId xmlns:p14="http://schemas.microsoft.com/office/powerpoint/2010/main" val="9822811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4C02EF-86AA-704A-88EE-536CB6749850}"/>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241D6573-DB55-704C-8359-BB596DDE824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994FF2E-0CCB-6946-BCE3-3B8D19028A01}"/>
              </a:ext>
            </a:extLst>
          </p:cNvPr>
          <p:cNvSpPr>
            <a:spLocks noGrp="1"/>
          </p:cNvSpPr>
          <p:nvPr>
            <p:ph type="dt" sz="half" idx="10"/>
          </p:nvPr>
        </p:nvSpPr>
        <p:spPr/>
        <p:txBody>
          <a:bodyPr/>
          <a:lstStyle/>
          <a:p>
            <a:fld id="{DF05AA84-3247-1C45-9449-7A9853C3F859}" type="datetimeFigureOut">
              <a:rPr lang="en-US" smtClean="0"/>
              <a:t>5/7/2020</a:t>
            </a:fld>
            <a:endParaRPr lang="en-US"/>
          </a:p>
        </p:txBody>
      </p:sp>
      <p:sp>
        <p:nvSpPr>
          <p:cNvPr id="5" name="Footer Placeholder 4">
            <a:extLst>
              <a:ext uri="{FF2B5EF4-FFF2-40B4-BE49-F238E27FC236}">
                <a16:creationId xmlns:a16="http://schemas.microsoft.com/office/drawing/2014/main" id="{8DE89199-8E06-3443-8461-EAEC5FE5F4E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C50173E-7718-B14C-808D-7C7FDFF9947B}"/>
              </a:ext>
            </a:extLst>
          </p:cNvPr>
          <p:cNvSpPr>
            <a:spLocks noGrp="1"/>
          </p:cNvSpPr>
          <p:nvPr>
            <p:ph type="sldNum" sz="quarter" idx="12"/>
          </p:nvPr>
        </p:nvSpPr>
        <p:spPr/>
        <p:txBody>
          <a:bodyPr/>
          <a:lstStyle/>
          <a:p>
            <a:fld id="{681ABB5D-801E-0940-B028-A85027CB4DEB}" type="slidenum">
              <a:rPr lang="en-US" smtClean="0"/>
              <a:t>‹#›</a:t>
            </a:fld>
            <a:endParaRPr lang="en-US"/>
          </a:p>
        </p:txBody>
      </p:sp>
    </p:spTree>
    <p:extLst>
      <p:ext uri="{BB962C8B-B14F-4D97-AF65-F5344CB8AC3E}">
        <p14:creationId xmlns:p14="http://schemas.microsoft.com/office/powerpoint/2010/main" val="507900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FCDE8FF-17D3-484F-8112-7E55CF975A82}"/>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17828C7D-B426-5B42-8108-7D7BC788093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F26E3FA-B47D-6249-A427-C282D9043D60}"/>
              </a:ext>
            </a:extLst>
          </p:cNvPr>
          <p:cNvSpPr>
            <a:spLocks noGrp="1"/>
          </p:cNvSpPr>
          <p:nvPr>
            <p:ph type="dt" sz="half" idx="10"/>
          </p:nvPr>
        </p:nvSpPr>
        <p:spPr/>
        <p:txBody>
          <a:bodyPr/>
          <a:lstStyle/>
          <a:p>
            <a:fld id="{DF05AA84-3247-1C45-9449-7A9853C3F859}" type="datetimeFigureOut">
              <a:rPr lang="en-US" smtClean="0"/>
              <a:t>5/7/2020</a:t>
            </a:fld>
            <a:endParaRPr lang="en-US"/>
          </a:p>
        </p:txBody>
      </p:sp>
      <p:sp>
        <p:nvSpPr>
          <p:cNvPr id="5" name="Footer Placeholder 4">
            <a:extLst>
              <a:ext uri="{FF2B5EF4-FFF2-40B4-BE49-F238E27FC236}">
                <a16:creationId xmlns:a16="http://schemas.microsoft.com/office/drawing/2014/main" id="{7A4FDE0F-3FA1-AC42-9078-9BD795DB77D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80B8B67-4CAA-F74D-830B-4F2F84ABAA9B}"/>
              </a:ext>
            </a:extLst>
          </p:cNvPr>
          <p:cNvSpPr>
            <a:spLocks noGrp="1"/>
          </p:cNvSpPr>
          <p:nvPr>
            <p:ph type="sldNum" sz="quarter" idx="12"/>
          </p:nvPr>
        </p:nvSpPr>
        <p:spPr/>
        <p:txBody>
          <a:bodyPr/>
          <a:lstStyle/>
          <a:p>
            <a:fld id="{681ABB5D-801E-0940-B028-A85027CB4DEB}" type="slidenum">
              <a:rPr lang="en-US" smtClean="0"/>
              <a:t>‹#›</a:t>
            </a:fld>
            <a:endParaRPr lang="en-US"/>
          </a:p>
        </p:txBody>
      </p:sp>
    </p:spTree>
    <p:extLst>
      <p:ext uri="{BB962C8B-B14F-4D97-AF65-F5344CB8AC3E}">
        <p14:creationId xmlns:p14="http://schemas.microsoft.com/office/powerpoint/2010/main" val="32385161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EC6FC99-913B-E743-BA57-DADC92D61AA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BA1C4626-FBE9-9240-8882-B17A956D4BA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D73CF45-A8A6-4147-BCD1-9B081D1B1BE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F05AA84-3247-1C45-9449-7A9853C3F859}" type="datetimeFigureOut">
              <a:rPr lang="en-US" smtClean="0"/>
              <a:t>5/7/2020</a:t>
            </a:fld>
            <a:endParaRPr lang="en-US"/>
          </a:p>
        </p:txBody>
      </p:sp>
      <p:sp>
        <p:nvSpPr>
          <p:cNvPr id="5" name="Footer Placeholder 4">
            <a:extLst>
              <a:ext uri="{FF2B5EF4-FFF2-40B4-BE49-F238E27FC236}">
                <a16:creationId xmlns:a16="http://schemas.microsoft.com/office/drawing/2014/main" id="{1E36DAF4-3E40-324B-BDF0-46375F7B9F5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A7DF60D6-3149-7246-8317-D9010A78200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81ABB5D-801E-0940-B028-A85027CB4DEB}" type="slidenum">
              <a:rPr lang="en-US" smtClean="0"/>
              <a:t>‹#›</a:t>
            </a:fld>
            <a:endParaRPr lang="en-US"/>
          </a:p>
        </p:txBody>
      </p:sp>
    </p:spTree>
    <p:extLst>
      <p:ext uri="{BB962C8B-B14F-4D97-AF65-F5344CB8AC3E}">
        <p14:creationId xmlns:p14="http://schemas.microsoft.com/office/powerpoint/2010/main" val="8231782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4.jpg"/><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3" Type="http://schemas.openxmlformats.org/officeDocument/2006/relationships/image" Target="../media/image5.tiff"/><Relationship Id="rId7" Type="http://schemas.openxmlformats.org/officeDocument/2006/relationships/hyperlink" Target="https://monographmatters.srcd.org/"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hyperlink" Target="https://doi.org/10.1111/mono.12415" TargetMode="External"/><Relationship Id="rId4" Type="http://schemas.openxmlformats.org/officeDocument/2006/relationships/image" Target="../media/image6.jpg"/></Relationships>
</file>

<file path=ppt/slides/_rels/slide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5.xml"/><Relationship Id="rId5" Type="http://schemas.openxmlformats.org/officeDocument/2006/relationships/image" Target="../media/image6.jpg"/><Relationship Id="rId4" Type="http://schemas.openxmlformats.org/officeDocument/2006/relationships/image" Target="../media/image9.jpg"/></Relationships>
</file>

<file path=ppt/slides/_rels/slide7.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6.jpg"/></Relationships>
</file>

<file path=ppt/slides/_rels/slide12.xml.rels><?xml version="1.0" encoding="UTF-8" standalone="yes"?>
<Relationships xmlns="http://schemas.openxmlformats.org/package/2006/relationships"><Relationship Id="rId8" Type="http://schemas.openxmlformats.org/officeDocument/2006/relationships/image" Target="../media/image6.jp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12.pn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1B386A"/>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2AE1F72-F054-1945-81C6-46B3829BB65A}"/>
              </a:ext>
            </a:extLst>
          </p:cNvPr>
          <p:cNvPicPr>
            <a:picLocks noChangeAspect="1"/>
          </p:cNvPicPr>
          <p:nvPr/>
        </p:nvPicPr>
        <p:blipFill>
          <a:blip r:embed="rId2"/>
          <a:stretch>
            <a:fillRect/>
          </a:stretch>
        </p:blipFill>
        <p:spPr>
          <a:xfrm>
            <a:off x="2147776" y="0"/>
            <a:ext cx="10044224" cy="4694583"/>
          </a:xfrm>
          <a:prstGeom prst="rect">
            <a:avLst/>
          </a:prstGeom>
        </p:spPr>
      </p:pic>
      <p:sp>
        <p:nvSpPr>
          <p:cNvPr id="12" name="Rectangle 11">
            <a:extLst>
              <a:ext uri="{FF2B5EF4-FFF2-40B4-BE49-F238E27FC236}">
                <a16:creationId xmlns:a16="http://schemas.microsoft.com/office/drawing/2014/main" id="{3D48EEFC-6A37-C349-9125-843FFA8B262A}"/>
              </a:ext>
            </a:extLst>
          </p:cNvPr>
          <p:cNvSpPr/>
          <p:nvPr/>
        </p:nvSpPr>
        <p:spPr>
          <a:xfrm>
            <a:off x="2433224" y="3465444"/>
            <a:ext cx="9758776" cy="2308324"/>
          </a:xfrm>
          <a:prstGeom prst="rect">
            <a:avLst/>
          </a:prstGeom>
        </p:spPr>
        <p:txBody>
          <a:bodyPr wrap="square">
            <a:noAutofit/>
          </a:bodyPr>
          <a:lstStyle/>
          <a:p>
            <a:pPr algn="ctr"/>
            <a:r>
              <a:rPr lang="en-US" sz="4800" dirty="0">
                <a:solidFill>
                  <a:schemeClr val="bg1"/>
                </a:solidFill>
                <a:latin typeface="Futura Std Book" panose="020B0502020204020303" pitchFamily="34" charset="77"/>
              </a:rPr>
              <a:t>Key Findings from</a:t>
            </a:r>
          </a:p>
          <a:p>
            <a:pPr algn="ctr"/>
            <a:r>
              <a:rPr lang="en-US" sz="4800" i="1" dirty="0">
                <a:solidFill>
                  <a:schemeClr val="bg1"/>
                </a:solidFill>
                <a:latin typeface="Futura Std Book" panose="020B0502020204020303" pitchFamily="34" charset="77"/>
              </a:rPr>
              <a:t>Pathways to Civic Engagement among Urban Youth of Color</a:t>
            </a:r>
          </a:p>
        </p:txBody>
      </p:sp>
      <p:pic>
        <p:nvPicPr>
          <p:cNvPr id="3" name="Picture 2">
            <a:extLst>
              <a:ext uri="{FF2B5EF4-FFF2-40B4-BE49-F238E27FC236}">
                <a16:creationId xmlns:a16="http://schemas.microsoft.com/office/drawing/2014/main" id="{66B2918A-B68D-B149-BDF3-6BF4B08FE8F3}"/>
              </a:ext>
            </a:extLst>
          </p:cNvPr>
          <p:cNvPicPr>
            <a:picLocks noChangeAspect="1"/>
          </p:cNvPicPr>
          <p:nvPr/>
        </p:nvPicPr>
        <p:blipFill>
          <a:blip r:embed="rId3"/>
          <a:stretch>
            <a:fillRect/>
          </a:stretch>
        </p:blipFill>
        <p:spPr>
          <a:xfrm>
            <a:off x="9525000" y="1353489"/>
            <a:ext cx="2465015" cy="758466"/>
          </a:xfrm>
          <a:prstGeom prst="rect">
            <a:avLst/>
          </a:prstGeom>
        </p:spPr>
      </p:pic>
      <p:pic>
        <p:nvPicPr>
          <p:cNvPr id="4" name="Picture 3">
            <a:extLst>
              <a:ext uri="{FF2B5EF4-FFF2-40B4-BE49-F238E27FC236}">
                <a16:creationId xmlns:a16="http://schemas.microsoft.com/office/drawing/2014/main" id="{11F38367-A8F8-0F4B-AA2F-965CF8A600DF}"/>
              </a:ext>
            </a:extLst>
          </p:cNvPr>
          <p:cNvPicPr>
            <a:picLocks noChangeAspect="1"/>
          </p:cNvPicPr>
          <p:nvPr/>
        </p:nvPicPr>
        <p:blipFill>
          <a:blip r:embed="rId4"/>
          <a:stretch>
            <a:fillRect/>
          </a:stretch>
        </p:blipFill>
        <p:spPr>
          <a:xfrm>
            <a:off x="1979" y="3373690"/>
            <a:ext cx="2411195" cy="3484310"/>
          </a:xfrm>
          <a:prstGeom prst="rect">
            <a:avLst/>
          </a:prstGeom>
        </p:spPr>
      </p:pic>
      <p:pic>
        <p:nvPicPr>
          <p:cNvPr id="7" name="Picture 6">
            <a:extLst>
              <a:ext uri="{FF2B5EF4-FFF2-40B4-BE49-F238E27FC236}">
                <a16:creationId xmlns:a16="http://schemas.microsoft.com/office/drawing/2014/main" id="{A8421B65-CED1-7142-A66F-59217F92F042}"/>
              </a:ext>
            </a:extLst>
          </p:cNvPr>
          <p:cNvPicPr>
            <a:picLocks noChangeAspect="1"/>
          </p:cNvPicPr>
          <p:nvPr/>
        </p:nvPicPr>
        <p:blipFill rotWithShape="1">
          <a:blip r:embed="rId5"/>
          <a:srcRect t="6313"/>
          <a:stretch/>
        </p:blipFill>
        <p:spPr>
          <a:xfrm>
            <a:off x="-5206" y="0"/>
            <a:ext cx="2411453" cy="3392266"/>
          </a:xfrm>
          <a:prstGeom prst="rect">
            <a:avLst/>
          </a:prstGeom>
        </p:spPr>
      </p:pic>
    </p:spTree>
    <p:extLst>
      <p:ext uri="{BB962C8B-B14F-4D97-AF65-F5344CB8AC3E}">
        <p14:creationId xmlns:p14="http://schemas.microsoft.com/office/powerpoint/2010/main" val="39270166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56D66617-62D2-1D44-9B81-E3B124DC2052}"/>
              </a:ext>
            </a:extLst>
          </p:cNvPr>
          <p:cNvPicPr>
            <a:picLocks noChangeAspect="1"/>
          </p:cNvPicPr>
          <p:nvPr/>
        </p:nvPicPr>
        <p:blipFill>
          <a:blip r:embed="rId3"/>
          <a:stretch>
            <a:fillRect/>
          </a:stretch>
        </p:blipFill>
        <p:spPr>
          <a:xfrm>
            <a:off x="9144000" y="5847172"/>
            <a:ext cx="2785508" cy="837696"/>
          </a:xfrm>
          <a:prstGeom prst="rect">
            <a:avLst/>
          </a:prstGeom>
        </p:spPr>
      </p:pic>
      <p:pic>
        <p:nvPicPr>
          <p:cNvPr id="6" name="Picture 5">
            <a:extLst>
              <a:ext uri="{FF2B5EF4-FFF2-40B4-BE49-F238E27FC236}">
                <a16:creationId xmlns:a16="http://schemas.microsoft.com/office/drawing/2014/main" id="{A5503D50-8435-4E20-89E2-FF98C02C3BF9}"/>
              </a:ext>
            </a:extLst>
          </p:cNvPr>
          <p:cNvPicPr>
            <a:picLocks noChangeAspect="1"/>
          </p:cNvPicPr>
          <p:nvPr/>
        </p:nvPicPr>
        <p:blipFill>
          <a:blip r:embed="rId4"/>
          <a:stretch>
            <a:fillRect/>
          </a:stretch>
        </p:blipFill>
        <p:spPr>
          <a:xfrm>
            <a:off x="0" y="-1073"/>
            <a:ext cx="12192000" cy="1434353"/>
          </a:xfrm>
          <a:prstGeom prst="rect">
            <a:avLst/>
          </a:prstGeom>
        </p:spPr>
      </p:pic>
      <p:sp>
        <p:nvSpPr>
          <p:cNvPr id="11" name="TextBox 10">
            <a:extLst>
              <a:ext uri="{FF2B5EF4-FFF2-40B4-BE49-F238E27FC236}">
                <a16:creationId xmlns:a16="http://schemas.microsoft.com/office/drawing/2014/main" id="{DBF02009-7EA3-463C-8478-022601514941}"/>
              </a:ext>
            </a:extLst>
          </p:cNvPr>
          <p:cNvSpPr txBox="1"/>
          <p:nvPr/>
        </p:nvSpPr>
        <p:spPr>
          <a:xfrm>
            <a:off x="3853615" y="3654871"/>
            <a:ext cx="7391400" cy="1569660"/>
          </a:xfrm>
          <a:prstGeom prst="rect">
            <a:avLst/>
          </a:prstGeom>
          <a:noFill/>
        </p:spPr>
        <p:txBody>
          <a:bodyPr wrap="square" rtlCol="0">
            <a:noAutofit/>
          </a:bodyPr>
          <a:lstStyle/>
          <a:p>
            <a:pPr lvl="0"/>
            <a:r>
              <a:rPr lang="en-US" sz="2400" dirty="0">
                <a:solidFill>
                  <a:prstClr val="black"/>
                </a:solidFill>
                <a:latin typeface="Futura Std Light" panose="020B0402020204020303" pitchFamily="34" charset="77"/>
                <a:cs typeface="Futura Medium" panose="020B0602020204020303" pitchFamily="34" charset="-79"/>
              </a:rPr>
              <a:t>Wray-Lake, L. &amp; Abrams, L. S. (2020). Pathways to civic engagement among urban youth of color. </a:t>
            </a:r>
            <a:r>
              <a:rPr lang="en-US" sz="2400" i="1" dirty="0">
                <a:solidFill>
                  <a:prstClr val="black"/>
                </a:solidFill>
                <a:latin typeface="Futura Std Light" panose="020B0402020204020303" pitchFamily="34" charset="77"/>
                <a:cs typeface="Futura Medium" panose="020B0602020204020303" pitchFamily="34" charset="-79"/>
              </a:rPr>
              <a:t>Monographs of the Society for Research in Child Development, 85</a:t>
            </a:r>
            <a:r>
              <a:rPr lang="en-US" sz="2400" dirty="0">
                <a:solidFill>
                  <a:prstClr val="black"/>
                </a:solidFill>
                <a:latin typeface="Futura Std Light" panose="020B0402020204020303" pitchFamily="34" charset="77"/>
                <a:cs typeface="Futura Medium" panose="020B0602020204020303" pitchFamily="34" charset="-79"/>
              </a:rPr>
              <a:t>(2). </a:t>
            </a:r>
            <a:r>
              <a:rPr lang="en-US" sz="2400" dirty="0">
                <a:solidFill>
                  <a:prstClr val="black"/>
                </a:solidFill>
                <a:latin typeface="Futura Std Light" panose="020B0402020204020303" pitchFamily="34" charset="77"/>
                <a:cs typeface="Futura Medium" panose="020B0602020204020303" pitchFamily="34" charset="-79"/>
                <a:hlinkClick r:id="rId5"/>
              </a:rPr>
              <a:t>doi.org/10.1111/mono.12415</a:t>
            </a:r>
            <a:endParaRPr lang="en-US" sz="2400" i="1" dirty="0">
              <a:solidFill>
                <a:prstClr val="black"/>
              </a:solidFill>
              <a:highlight>
                <a:srgbClr val="FFFF00"/>
              </a:highlight>
              <a:latin typeface="Futura Std Light" panose="020B0402020204020303" pitchFamily="34" charset="77"/>
              <a:cs typeface="Futura Medium" panose="020B0602020204020303" pitchFamily="34" charset="-79"/>
            </a:endParaRPr>
          </a:p>
        </p:txBody>
      </p:sp>
      <p:pic>
        <p:nvPicPr>
          <p:cNvPr id="12" name="Picture 11" descr="A screenshot of a social media post of a person&#10;&#10;Description automatically generated">
            <a:extLst>
              <a:ext uri="{FF2B5EF4-FFF2-40B4-BE49-F238E27FC236}">
                <a16:creationId xmlns:a16="http://schemas.microsoft.com/office/drawing/2014/main" id="{6D1E5865-B4D3-4A18-89B0-29D00A38DDD5}"/>
              </a:ext>
            </a:extLst>
          </p:cNvPr>
          <p:cNvPicPr preferRelativeResize="0">
            <a:picLocks noChangeAspect="1"/>
          </p:cNvPicPr>
          <p:nvPr/>
        </p:nvPicPr>
        <p:blipFill>
          <a:blip r:embed="rId6"/>
          <a:stretch>
            <a:fillRect/>
          </a:stretch>
        </p:blipFill>
        <p:spPr>
          <a:xfrm>
            <a:off x="946985" y="3087706"/>
            <a:ext cx="2425846" cy="3465494"/>
          </a:xfrm>
          <a:prstGeom prst="rect">
            <a:avLst/>
          </a:prstGeom>
        </p:spPr>
      </p:pic>
      <p:sp>
        <p:nvSpPr>
          <p:cNvPr id="7" name="TextBox 6">
            <a:extLst>
              <a:ext uri="{FF2B5EF4-FFF2-40B4-BE49-F238E27FC236}">
                <a16:creationId xmlns:a16="http://schemas.microsoft.com/office/drawing/2014/main" id="{D5AEE5EB-0CBC-45E3-AE4E-86C0CBC346BF}"/>
              </a:ext>
            </a:extLst>
          </p:cNvPr>
          <p:cNvSpPr txBox="1"/>
          <p:nvPr/>
        </p:nvSpPr>
        <p:spPr>
          <a:xfrm>
            <a:off x="0" y="1726433"/>
            <a:ext cx="12191999" cy="1200329"/>
          </a:xfrm>
          <a:prstGeom prst="rect">
            <a:avLst/>
          </a:prstGeom>
          <a:noFill/>
        </p:spPr>
        <p:txBody>
          <a:bodyPr wrap="square" rtlCol="0">
            <a:noAutofit/>
          </a:bodyPr>
          <a:lstStyle/>
          <a:p>
            <a:pPr algn="ctr"/>
            <a:r>
              <a:rPr lang="en-US" sz="3200" dirty="0">
                <a:latin typeface="Futura Std Book" panose="020B0502020204020303" pitchFamily="34" charset="77"/>
              </a:rPr>
              <a:t>Videos, commentaries, teaching materials and more</a:t>
            </a:r>
            <a:br>
              <a:rPr lang="en-US" sz="3200" dirty="0">
                <a:latin typeface="Futura Std Book" panose="020B0502020204020303" pitchFamily="34" charset="77"/>
              </a:rPr>
            </a:br>
            <a:r>
              <a:rPr lang="en-US" sz="3200" dirty="0">
                <a:latin typeface="Futura Std Book" panose="020B0502020204020303" pitchFamily="34" charset="77"/>
              </a:rPr>
              <a:t>are available at </a:t>
            </a:r>
            <a:r>
              <a:rPr lang="en-US" sz="3200" dirty="0">
                <a:latin typeface="Futura Std Book" panose="020B0502020204020303" pitchFamily="34" charset="77"/>
                <a:cs typeface="Futura Medium" panose="020B0602020204020303" pitchFamily="34" charset="-79"/>
                <a:hlinkClick r:id="rId7"/>
              </a:rPr>
              <a:t>monographmatters.srcd.org</a:t>
            </a:r>
            <a:r>
              <a:rPr lang="en-US" sz="3200" dirty="0">
                <a:latin typeface="Futura Std Book" panose="020B0502020204020303" pitchFamily="34" charset="77"/>
              </a:rPr>
              <a:t> </a:t>
            </a:r>
          </a:p>
        </p:txBody>
      </p:sp>
    </p:spTree>
    <p:extLst>
      <p:ext uri="{BB962C8B-B14F-4D97-AF65-F5344CB8AC3E}">
        <p14:creationId xmlns:p14="http://schemas.microsoft.com/office/powerpoint/2010/main" val="33205727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5"/>
            <a:ext cx="10515600" cy="5032375"/>
          </a:xfrm>
        </p:spPr>
        <p:txBody>
          <a:bodyPr>
            <a:noAutofit/>
          </a:bodyPr>
          <a:lstStyle/>
          <a:p>
            <a:pPr marL="0" indent="0">
              <a:spcBef>
                <a:spcPts val="0"/>
              </a:spcBef>
              <a:spcAft>
                <a:spcPts val="1200"/>
              </a:spcAft>
              <a:buNone/>
            </a:pPr>
            <a:r>
              <a:rPr lang="en-US" sz="3200" b="1" dirty="0">
                <a:latin typeface="Calibri" panose="020F0502020204030204" pitchFamily="34" charset="0"/>
                <a:cs typeface="Calibri" panose="020F0502020204030204" pitchFamily="34" charset="0"/>
              </a:rPr>
              <a:t>Key definitions</a:t>
            </a:r>
          </a:p>
          <a:p>
            <a:r>
              <a:rPr lang="en-US" sz="2400" b="1" dirty="0">
                <a:latin typeface="Calibri" panose="020F0502020204030204" pitchFamily="34" charset="0"/>
                <a:cs typeface="Calibri" panose="020F0502020204030204" pitchFamily="34" charset="0"/>
              </a:rPr>
              <a:t>Civic Engagement: </a:t>
            </a:r>
            <a:r>
              <a:rPr lang="en-US" sz="2400" dirty="0">
                <a:latin typeface="Calibri" panose="020F0502020204030204" pitchFamily="34" charset="0"/>
                <a:cs typeface="Calibri" panose="020F0502020204030204" pitchFamily="34" charset="0"/>
              </a:rPr>
              <a:t>Multiple dimensions of commitments and contributions to community and society.</a:t>
            </a:r>
            <a:endParaRPr lang="en-US" sz="1800" dirty="0">
              <a:latin typeface="Calibri" panose="020F0502020204030204" pitchFamily="34" charset="0"/>
              <a:cs typeface="Calibri" panose="020F0502020204030204" pitchFamily="34" charset="0"/>
            </a:endParaRPr>
          </a:p>
          <a:p>
            <a:r>
              <a:rPr lang="en-US" sz="2400" b="1" dirty="0">
                <a:latin typeface="Calibri" panose="020F0502020204030204" pitchFamily="34" charset="0"/>
                <a:cs typeface="Calibri" panose="020F0502020204030204" pitchFamily="34" charset="0"/>
              </a:rPr>
              <a:t>Civic Participation: </a:t>
            </a:r>
            <a:r>
              <a:rPr lang="en-US" sz="2400" dirty="0">
                <a:latin typeface="Calibri" panose="020F0502020204030204" pitchFamily="34" charset="0"/>
                <a:cs typeface="Calibri" panose="020F0502020204030204" pitchFamily="34" charset="0"/>
              </a:rPr>
              <a:t>Behavioral or action dimension of civic engagement.</a:t>
            </a:r>
            <a:endParaRPr lang="en-US" sz="1800" dirty="0">
              <a:latin typeface="Calibri" panose="020F0502020204030204" pitchFamily="34" charset="0"/>
              <a:cs typeface="Calibri" panose="020F0502020204030204" pitchFamily="34" charset="0"/>
            </a:endParaRPr>
          </a:p>
          <a:p>
            <a:r>
              <a:rPr lang="en-US" sz="2400" b="1" dirty="0">
                <a:latin typeface="Calibri" panose="020F0502020204030204" pitchFamily="34" charset="0"/>
                <a:cs typeface="Calibri" panose="020F0502020204030204" pitchFamily="34" charset="0"/>
              </a:rPr>
              <a:t>Civic Empowerment: </a:t>
            </a:r>
            <a:r>
              <a:rPr lang="en-US" sz="2400" dirty="0">
                <a:latin typeface="Calibri" panose="020F0502020204030204" pitchFamily="34" charset="0"/>
                <a:cs typeface="Calibri" panose="020F0502020204030204" pitchFamily="34" charset="0"/>
              </a:rPr>
              <a:t>Psychological dimension of civic engagement, defined as feelings of mastery in addressing social, political, or community problems.</a:t>
            </a:r>
            <a:endParaRPr lang="en-US" sz="1800" dirty="0">
              <a:latin typeface="Calibri" panose="020F0502020204030204" pitchFamily="34" charset="0"/>
              <a:cs typeface="Calibri" panose="020F0502020204030204" pitchFamily="34" charset="0"/>
            </a:endParaRPr>
          </a:p>
          <a:p>
            <a:r>
              <a:rPr lang="en-US" sz="2400" b="1" dirty="0">
                <a:latin typeface="Calibri" panose="020F0502020204030204" pitchFamily="34" charset="0"/>
                <a:cs typeface="Calibri" panose="020F0502020204030204" pitchFamily="34" charset="0"/>
              </a:rPr>
              <a:t>Civic Development: </a:t>
            </a:r>
            <a:r>
              <a:rPr lang="en-US" sz="2400" dirty="0">
                <a:latin typeface="Calibri" panose="020F0502020204030204" pitchFamily="34" charset="0"/>
                <a:cs typeface="Calibri" panose="020F0502020204030204" pitchFamily="34" charset="0"/>
              </a:rPr>
              <a:t>Growth, loss, or stability in civic engagement; how dimensions of civic engagement interrelate; how one or more dimension of civic engagement links to internal or ecological factors.</a:t>
            </a:r>
          </a:p>
        </p:txBody>
      </p:sp>
      <p:pic>
        <p:nvPicPr>
          <p:cNvPr id="5" name="Picture 4">
            <a:extLst>
              <a:ext uri="{FF2B5EF4-FFF2-40B4-BE49-F238E27FC236}">
                <a16:creationId xmlns:a16="http://schemas.microsoft.com/office/drawing/2014/main" id="{0277258F-5B26-488C-A21C-627220755320}"/>
              </a:ext>
            </a:extLst>
          </p:cNvPr>
          <p:cNvPicPr>
            <a:picLocks noChangeAspect="1"/>
          </p:cNvPicPr>
          <p:nvPr/>
        </p:nvPicPr>
        <p:blipFill>
          <a:blip r:embed="rId3"/>
          <a:stretch>
            <a:fillRect/>
          </a:stretch>
        </p:blipFill>
        <p:spPr>
          <a:xfrm>
            <a:off x="0" y="-1073"/>
            <a:ext cx="12192000" cy="1434353"/>
          </a:xfrm>
          <a:prstGeom prst="rect">
            <a:avLst/>
          </a:prstGeom>
        </p:spPr>
      </p:pic>
      <p:sp>
        <p:nvSpPr>
          <p:cNvPr id="4" name="TextBox 3">
            <a:extLst>
              <a:ext uri="{FF2B5EF4-FFF2-40B4-BE49-F238E27FC236}">
                <a16:creationId xmlns:a16="http://schemas.microsoft.com/office/drawing/2014/main" id="{46E5F536-A823-438C-88CE-5DC86E751802}"/>
              </a:ext>
            </a:extLst>
          </p:cNvPr>
          <p:cNvSpPr txBox="1"/>
          <p:nvPr/>
        </p:nvSpPr>
        <p:spPr>
          <a:xfrm>
            <a:off x="7772400" y="6504801"/>
            <a:ext cx="4343400" cy="276999"/>
          </a:xfrm>
          <a:prstGeom prst="rect">
            <a:avLst/>
          </a:prstGeom>
          <a:noFill/>
        </p:spPr>
        <p:txBody>
          <a:bodyPr wrap="square" rtlCol="0">
            <a:spAutoFit/>
          </a:bodyPr>
          <a:lstStyle/>
          <a:p>
            <a:pPr algn="r"/>
            <a:r>
              <a:rPr lang="en-US" sz="1200" dirty="0">
                <a:solidFill>
                  <a:schemeClr val="bg2">
                    <a:lumMod val="50000"/>
                  </a:schemeClr>
                </a:solidFill>
              </a:rPr>
              <a:t>Created by Laura Wray-Lake &amp; Laura S. Abrams. All rights reserved.</a:t>
            </a:r>
          </a:p>
        </p:txBody>
      </p:sp>
    </p:spTree>
    <p:extLst>
      <p:ext uri="{BB962C8B-B14F-4D97-AF65-F5344CB8AC3E}">
        <p14:creationId xmlns:p14="http://schemas.microsoft.com/office/powerpoint/2010/main" val="15920409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5"/>
            <a:ext cx="10515600" cy="4834598"/>
          </a:xfrm>
        </p:spPr>
        <p:txBody>
          <a:bodyPr>
            <a:noAutofit/>
          </a:bodyPr>
          <a:lstStyle/>
          <a:p>
            <a:pPr marL="0" indent="0">
              <a:lnSpc>
                <a:spcPct val="110000"/>
              </a:lnSpc>
              <a:spcBef>
                <a:spcPts val="0"/>
              </a:spcBef>
              <a:spcAft>
                <a:spcPts val="1200"/>
              </a:spcAft>
              <a:buNone/>
            </a:pPr>
            <a:r>
              <a:rPr lang="en-US" sz="3200" b="1" dirty="0">
                <a:latin typeface="Calibri" panose="020F0502020204030204" pitchFamily="34" charset="0"/>
                <a:cs typeface="Calibri" panose="020F0502020204030204" pitchFamily="34" charset="0"/>
              </a:rPr>
              <a:t>Study rationale </a:t>
            </a:r>
          </a:p>
          <a:p>
            <a:r>
              <a:rPr lang="en-US" sz="2200" dirty="0">
                <a:latin typeface="Calibri" panose="020F0502020204030204" pitchFamily="34" charset="0"/>
                <a:cs typeface="Calibri" panose="020F0502020204030204" pitchFamily="34" charset="0"/>
              </a:rPr>
              <a:t>Youth civic engagement is often defined and measured in ways that may not fit urban youth of color’s experiences of civic engagement. </a:t>
            </a:r>
          </a:p>
          <a:p>
            <a:endParaRPr lang="en-US" sz="1600" dirty="0">
              <a:latin typeface="Calibri" panose="020F0502020204030204" pitchFamily="34" charset="0"/>
              <a:cs typeface="Calibri" panose="020F0502020204030204" pitchFamily="34" charset="0"/>
            </a:endParaRPr>
          </a:p>
          <a:p>
            <a:r>
              <a:rPr lang="en-US" sz="2200" dirty="0">
                <a:latin typeface="Calibri" panose="020F0502020204030204" pitchFamily="34" charset="0"/>
                <a:cs typeface="Calibri" panose="020F0502020204030204" pitchFamily="34" charset="0"/>
              </a:rPr>
              <a:t>Positive Youth Development (PYD) theory posits that civic engagement arises from internal and ecological assets, but may need to be revised and infused with other perspectives to be relevant to urban youth of color’s experiences and relevant contextual factors. </a:t>
            </a:r>
          </a:p>
          <a:p>
            <a:endParaRPr lang="en-US" sz="1600" dirty="0">
              <a:latin typeface="Calibri" panose="020F0502020204030204" pitchFamily="34" charset="0"/>
              <a:cs typeface="Calibri" panose="020F0502020204030204" pitchFamily="34" charset="0"/>
            </a:endParaRPr>
          </a:p>
          <a:p>
            <a:r>
              <a:rPr lang="en-US" sz="2200" dirty="0">
                <a:latin typeface="Calibri" panose="020F0502020204030204" pitchFamily="34" charset="0"/>
                <a:cs typeface="Calibri" panose="020F0502020204030204" pitchFamily="34" charset="0"/>
              </a:rPr>
              <a:t>We know little about the role of adversities for civic development among youth of color or how adversities and assets work together to shape youth civic development. </a:t>
            </a:r>
          </a:p>
        </p:txBody>
      </p:sp>
      <p:pic>
        <p:nvPicPr>
          <p:cNvPr id="5" name="Picture 4">
            <a:extLst>
              <a:ext uri="{FF2B5EF4-FFF2-40B4-BE49-F238E27FC236}">
                <a16:creationId xmlns:a16="http://schemas.microsoft.com/office/drawing/2014/main" id="{B6D407BC-3E0C-485D-9E04-729BA692FB81}"/>
              </a:ext>
            </a:extLst>
          </p:cNvPr>
          <p:cNvPicPr>
            <a:picLocks noChangeAspect="1"/>
          </p:cNvPicPr>
          <p:nvPr/>
        </p:nvPicPr>
        <p:blipFill>
          <a:blip r:embed="rId3"/>
          <a:stretch>
            <a:fillRect/>
          </a:stretch>
        </p:blipFill>
        <p:spPr>
          <a:xfrm>
            <a:off x="0" y="-1073"/>
            <a:ext cx="12192000" cy="1434353"/>
          </a:xfrm>
          <a:prstGeom prst="rect">
            <a:avLst/>
          </a:prstGeom>
        </p:spPr>
      </p:pic>
      <p:sp>
        <p:nvSpPr>
          <p:cNvPr id="4" name="TextBox 3">
            <a:extLst>
              <a:ext uri="{FF2B5EF4-FFF2-40B4-BE49-F238E27FC236}">
                <a16:creationId xmlns:a16="http://schemas.microsoft.com/office/drawing/2014/main" id="{5DB8419B-4786-40D8-9EB6-B05F6361E8F0}"/>
              </a:ext>
            </a:extLst>
          </p:cNvPr>
          <p:cNvSpPr txBox="1"/>
          <p:nvPr/>
        </p:nvSpPr>
        <p:spPr>
          <a:xfrm>
            <a:off x="7772400" y="6504801"/>
            <a:ext cx="4343400" cy="276999"/>
          </a:xfrm>
          <a:prstGeom prst="rect">
            <a:avLst/>
          </a:prstGeom>
          <a:noFill/>
        </p:spPr>
        <p:txBody>
          <a:bodyPr wrap="square" rtlCol="0">
            <a:spAutoFit/>
          </a:bodyPr>
          <a:lstStyle/>
          <a:p>
            <a:pPr algn="r"/>
            <a:r>
              <a:rPr lang="en-US" sz="1200" dirty="0">
                <a:solidFill>
                  <a:schemeClr val="bg2">
                    <a:lumMod val="50000"/>
                  </a:schemeClr>
                </a:solidFill>
              </a:rPr>
              <a:t>Created by Laura Wray-Lake &amp; Laura S. Abrams. All rights reserved.</a:t>
            </a:r>
          </a:p>
        </p:txBody>
      </p:sp>
    </p:spTree>
    <p:extLst>
      <p:ext uri="{BB962C8B-B14F-4D97-AF65-F5344CB8AC3E}">
        <p14:creationId xmlns:p14="http://schemas.microsoft.com/office/powerpoint/2010/main" val="40001738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5"/>
            <a:ext cx="10896600" cy="4834598"/>
          </a:xfrm>
        </p:spPr>
        <p:txBody>
          <a:bodyPr>
            <a:noAutofit/>
          </a:bodyPr>
          <a:lstStyle/>
          <a:p>
            <a:pPr marL="0" indent="0">
              <a:lnSpc>
                <a:spcPct val="100000"/>
              </a:lnSpc>
              <a:spcBef>
                <a:spcPts val="0"/>
              </a:spcBef>
              <a:spcAft>
                <a:spcPts val="1200"/>
              </a:spcAft>
              <a:buNone/>
            </a:pPr>
            <a:r>
              <a:rPr lang="en-US" sz="3200" b="1" dirty="0">
                <a:cs typeface="Futura Medium" panose="020B0602020204020303"/>
              </a:rPr>
              <a:t>Main research questions</a:t>
            </a:r>
          </a:p>
          <a:p>
            <a:r>
              <a:rPr lang="en-US" sz="2400" dirty="0">
                <a:cs typeface="Futura Medium" panose="020B0602020204020303"/>
              </a:rPr>
              <a:t>How do youth of color in high-poverty urban neighborhoods experience community violence, and what are the implications of these experiences for civic engagement?</a:t>
            </a:r>
          </a:p>
          <a:p>
            <a:r>
              <a:rPr lang="en-US" sz="2400" dirty="0">
                <a:cs typeface="Futura Medium" panose="020B0602020204020303"/>
              </a:rPr>
              <a:t>How do youth of color in high-poverty urban neighborhoods define and experience civic engagement? </a:t>
            </a:r>
          </a:p>
          <a:p>
            <a:r>
              <a:rPr lang="en-US" sz="2400" dirty="0">
                <a:cs typeface="Futura Medium" panose="020B0602020204020303"/>
              </a:rPr>
              <a:t>How do youth experience civic empowerment and what is the role of civic empowerment in urban youth of color’s civic action? </a:t>
            </a:r>
          </a:p>
          <a:p>
            <a:r>
              <a:rPr lang="en-US" sz="2400" dirty="0">
                <a:cs typeface="Futura Medium" panose="020B0602020204020303"/>
              </a:rPr>
              <a:t>What ecological assets do youth identify that support civic development and what role do adults play in shaping youth’s experiences of civic engagement? </a:t>
            </a:r>
          </a:p>
          <a:p>
            <a:r>
              <a:rPr lang="en-US" sz="2400" dirty="0">
                <a:cs typeface="Futura Medium" panose="020B0602020204020303"/>
              </a:rPr>
              <a:t>How do assets and adversities shape pathways to civic engagement for urban youth of color? </a:t>
            </a:r>
          </a:p>
        </p:txBody>
      </p:sp>
      <p:pic>
        <p:nvPicPr>
          <p:cNvPr id="5" name="Picture 4">
            <a:extLst>
              <a:ext uri="{FF2B5EF4-FFF2-40B4-BE49-F238E27FC236}">
                <a16:creationId xmlns:a16="http://schemas.microsoft.com/office/drawing/2014/main" id="{956502A9-F44B-4F16-82B2-CD451B6EA758}"/>
              </a:ext>
            </a:extLst>
          </p:cNvPr>
          <p:cNvPicPr>
            <a:picLocks noChangeAspect="1"/>
          </p:cNvPicPr>
          <p:nvPr/>
        </p:nvPicPr>
        <p:blipFill>
          <a:blip r:embed="rId3"/>
          <a:stretch>
            <a:fillRect/>
          </a:stretch>
        </p:blipFill>
        <p:spPr>
          <a:xfrm>
            <a:off x="0" y="-1073"/>
            <a:ext cx="12192000" cy="1434353"/>
          </a:xfrm>
          <a:prstGeom prst="rect">
            <a:avLst/>
          </a:prstGeom>
        </p:spPr>
      </p:pic>
      <p:sp>
        <p:nvSpPr>
          <p:cNvPr id="4" name="TextBox 3">
            <a:extLst>
              <a:ext uri="{FF2B5EF4-FFF2-40B4-BE49-F238E27FC236}">
                <a16:creationId xmlns:a16="http://schemas.microsoft.com/office/drawing/2014/main" id="{C517FB96-8474-4844-92AA-D4E12B7BC1DF}"/>
              </a:ext>
            </a:extLst>
          </p:cNvPr>
          <p:cNvSpPr txBox="1"/>
          <p:nvPr/>
        </p:nvSpPr>
        <p:spPr>
          <a:xfrm>
            <a:off x="7772400" y="6504801"/>
            <a:ext cx="4343400" cy="276999"/>
          </a:xfrm>
          <a:prstGeom prst="rect">
            <a:avLst/>
          </a:prstGeom>
          <a:noFill/>
        </p:spPr>
        <p:txBody>
          <a:bodyPr wrap="square" rtlCol="0">
            <a:spAutoFit/>
          </a:bodyPr>
          <a:lstStyle/>
          <a:p>
            <a:pPr algn="r"/>
            <a:r>
              <a:rPr lang="en-US" sz="1200" dirty="0">
                <a:solidFill>
                  <a:schemeClr val="bg2">
                    <a:lumMod val="50000"/>
                  </a:schemeClr>
                </a:solidFill>
              </a:rPr>
              <a:t>Created by Laura Wray-Lake &amp; Laura S. Abrams. All rights reserved.</a:t>
            </a:r>
          </a:p>
        </p:txBody>
      </p:sp>
    </p:spTree>
    <p:extLst>
      <p:ext uri="{BB962C8B-B14F-4D97-AF65-F5344CB8AC3E}">
        <p14:creationId xmlns:p14="http://schemas.microsoft.com/office/powerpoint/2010/main" val="29970123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8610600" y="5334000"/>
            <a:ext cx="2984500" cy="1147648"/>
          </a:xfrm>
          <a:prstGeom prst="rect">
            <a:avLst/>
          </a:prstGeom>
        </p:spPr>
      </p:pic>
      <p:sp>
        <p:nvSpPr>
          <p:cNvPr id="8" name="Text Placeholder 7"/>
          <p:cNvSpPr>
            <a:spLocks noGrp="1"/>
          </p:cNvSpPr>
          <p:nvPr>
            <p:ph type="body" sz="quarter" idx="3"/>
          </p:nvPr>
        </p:nvSpPr>
        <p:spPr>
          <a:xfrm>
            <a:off x="5943600" y="1681163"/>
            <a:ext cx="5411788" cy="823912"/>
          </a:xfrm>
        </p:spPr>
        <p:txBody>
          <a:bodyPr>
            <a:noAutofit/>
          </a:bodyPr>
          <a:lstStyle/>
          <a:p>
            <a:r>
              <a:rPr lang="en-US" sz="3200" dirty="0">
                <a:cs typeface="Futura Medium" panose="020B0602020204020303" pitchFamily="34" charset="-79"/>
              </a:rPr>
              <a:t>Sample Demographics </a:t>
            </a:r>
          </a:p>
        </p:txBody>
      </p:sp>
      <p:sp>
        <p:nvSpPr>
          <p:cNvPr id="9" name="Content Placeholder 8"/>
          <p:cNvSpPr>
            <a:spLocks noGrp="1"/>
          </p:cNvSpPr>
          <p:nvPr>
            <p:ph sz="quarter" idx="4"/>
          </p:nvPr>
        </p:nvSpPr>
        <p:spPr>
          <a:xfrm>
            <a:off x="5943600" y="2666999"/>
            <a:ext cx="5715000" cy="2628935"/>
          </a:xfrm>
        </p:spPr>
        <p:txBody>
          <a:bodyPr>
            <a:noAutofit/>
          </a:bodyPr>
          <a:lstStyle/>
          <a:p>
            <a:r>
              <a:rPr lang="en-US" sz="2200" dirty="0">
                <a:cs typeface="Futura Medium" panose="020B0602020204020303" pitchFamily="34" charset="-79"/>
              </a:rPr>
              <a:t>87 youth recruited from 5 youth centers</a:t>
            </a:r>
          </a:p>
          <a:p>
            <a:r>
              <a:rPr lang="en-US" sz="2200" dirty="0">
                <a:cs typeface="Futura Medium" panose="020B0602020204020303" pitchFamily="34" charset="-79"/>
              </a:rPr>
              <a:t>Ages 12-19 (mode = 15) </a:t>
            </a:r>
          </a:p>
          <a:p>
            <a:r>
              <a:rPr lang="en-US" sz="2200" dirty="0">
                <a:cs typeface="Futura Medium" panose="020B0602020204020303" pitchFamily="34" charset="-79"/>
              </a:rPr>
              <a:t>Mostly Black (61%) and Black multiracial (27%) </a:t>
            </a:r>
          </a:p>
          <a:p>
            <a:r>
              <a:rPr lang="en-US" sz="2200" dirty="0">
                <a:cs typeface="Futura Medium" panose="020B0602020204020303" pitchFamily="34" charset="-79"/>
              </a:rPr>
              <a:t>60% male </a:t>
            </a:r>
          </a:p>
          <a:p>
            <a:r>
              <a:rPr lang="en-US" sz="2200" dirty="0">
                <a:cs typeface="Futura Medium" panose="020B0602020204020303" pitchFamily="34" charset="-79"/>
              </a:rPr>
              <a:t>24% of parents completed high school </a:t>
            </a:r>
          </a:p>
          <a:p>
            <a:r>
              <a:rPr lang="en-US" sz="2200" dirty="0">
                <a:cs typeface="Futura Medium" panose="020B0602020204020303" pitchFamily="34" charset="-79"/>
              </a:rPr>
              <a:t>36% of parents had some college or more </a:t>
            </a:r>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9600" y="2055460"/>
            <a:ext cx="4860711" cy="3240474"/>
          </a:xfrm>
          <a:prstGeom prst="rect">
            <a:avLst/>
          </a:prstGeom>
        </p:spPr>
      </p:pic>
      <p:pic>
        <p:nvPicPr>
          <p:cNvPr id="10" name="Picture 9">
            <a:extLst>
              <a:ext uri="{FF2B5EF4-FFF2-40B4-BE49-F238E27FC236}">
                <a16:creationId xmlns:a16="http://schemas.microsoft.com/office/drawing/2014/main" id="{3DFC69B3-04A9-43ED-9DAA-AF2B405FBBBE}"/>
              </a:ext>
            </a:extLst>
          </p:cNvPr>
          <p:cNvPicPr>
            <a:picLocks noChangeAspect="1"/>
          </p:cNvPicPr>
          <p:nvPr/>
        </p:nvPicPr>
        <p:blipFill>
          <a:blip r:embed="rId5"/>
          <a:stretch>
            <a:fillRect/>
          </a:stretch>
        </p:blipFill>
        <p:spPr>
          <a:xfrm>
            <a:off x="0" y="-1073"/>
            <a:ext cx="12192000" cy="1434353"/>
          </a:xfrm>
          <a:prstGeom prst="rect">
            <a:avLst/>
          </a:prstGeom>
        </p:spPr>
      </p:pic>
      <p:sp>
        <p:nvSpPr>
          <p:cNvPr id="7" name="TextBox 6">
            <a:extLst>
              <a:ext uri="{FF2B5EF4-FFF2-40B4-BE49-F238E27FC236}">
                <a16:creationId xmlns:a16="http://schemas.microsoft.com/office/drawing/2014/main" id="{5F052F0B-67C2-4BAC-B744-75FC43F79C9E}"/>
              </a:ext>
            </a:extLst>
          </p:cNvPr>
          <p:cNvSpPr txBox="1"/>
          <p:nvPr/>
        </p:nvSpPr>
        <p:spPr>
          <a:xfrm>
            <a:off x="7772400" y="6504801"/>
            <a:ext cx="4343400" cy="276999"/>
          </a:xfrm>
          <a:prstGeom prst="rect">
            <a:avLst/>
          </a:prstGeom>
          <a:noFill/>
        </p:spPr>
        <p:txBody>
          <a:bodyPr wrap="square" rtlCol="0">
            <a:spAutoFit/>
          </a:bodyPr>
          <a:lstStyle/>
          <a:p>
            <a:pPr algn="r"/>
            <a:r>
              <a:rPr lang="en-US" sz="1200" dirty="0">
                <a:solidFill>
                  <a:schemeClr val="bg2">
                    <a:lumMod val="50000"/>
                  </a:schemeClr>
                </a:solidFill>
              </a:rPr>
              <a:t>Created by Laura Wray-Lake &amp; Laura S. Abrams. All rights reserved.</a:t>
            </a:r>
          </a:p>
        </p:txBody>
      </p:sp>
    </p:spTree>
    <p:extLst>
      <p:ext uri="{BB962C8B-B14F-4D97-AF65-F5344CB8AC3E}">
        <p14:creationId xmlns:p14="http://schemas.microsoft.com/office/powerpoint/2010/main" val="31819865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5"/>
            <a:ext cx="10515600" cy="4834598"/>
          </a:xfrm>
        </p:spPr>
        <p:txBody>
          <a:bodyPr>
            <a:noAutofit/>
          </a:bodyPr>
          <a:lstStyle/>
          <a:p>
            <a:pPr marL="0" indent="0">
              <a:spcBef>
                <a:spcPts val="0"/>
              </a:spcBef>
              <a:spcAft>
                <a:spcPts val="1200"/>
              </a:spcAft>
              <a:buNone/>
            </a:pPr>
            <a:r>
              <a:rPr lang="en-US" sz="3200" b="1" dirty="0">
                <a:cs typeface="Futura Medium" panose="020B0602020204020303" pitchFamily="34" charset="-79"/>
              </a:rPr>
              <a:t>Interview content </a:t>
            </a:r>
          </a:p>
          <a:p>
            <a:r>
              <a:rPr lang="en-US" dirty="0">
                <a:cs typeface="Futura Medium" panose="020B0602020204020303" pitchFamily="34" charset="-79"/>
              </a:rPr>
              <a:t>Youth’s definitions of community and community engagement. </a:t>
            </a:r>
          </a:p>
          <a:p>
            <a:r>
              <a:rPr lang="en-US" dirty="0">
                <a:cs typeface="Futura Medium" panose="020B0602020204020303" pitchFamily="34" charset="-79"/>
              </a:rPr>
              <a:t>Discussions of community problems and solutions. </a:t>
            </a:r>
          </a:p>
          <a:p>
            <a:r>
              <a:rPr lang="en-US" dirty="0">
                <a:cs typeface="Futura Medium" panose="020B0602020204020303" pitchFamily="34" charset="-79"/>
              </a:rPr>
              <a:t>Experiences of community connections and disconnections. </a:t>
            </a:r>
          </a:p>
          <a:p>
            <a:r>
              <a:rPr lang="en-US" dirty="0">
                <a:cs typeface="Futura Medium" panose="020B0602020204020303" pitchFamily="34" charset="-79"/>
              </a:rPr>
              <a:t>Experiences of community engagement and disengagement. </a:t>
            </a:r>
          </a:p>
          <a:p>
            <a:r>
              <a:rPr lang="en-US" dirty="0">
                <a:cs typeface="Futura Medium" panose="020B0602020204020303" pitchFamily="34" charset="-79"/>
              </a:rPr>
              <a:t>Experiences of connection to / engagement in broader society. </a:t>
            </a:r>
          </a:p>
          <a:p>
            <a:r>
              <a:rPr lang="en-US" dirty="0">
                <a:cs typeface="Futura Medium" panose="020B0602020204020303" pitchFamily="34" charset="-79"/>
              </a:rPr>
              <a:t>Views of politics and government. </a:t>
            </a:r>
          </a:p>
          <a:p>
            <a:r>
              <a:rPr lang="en-US" dirty="0">
                <a:cs typeface="Futura Medium" panose="020B0602020204020303" pitchFamily="34" charset="-79"/>
              </a:rPr>
              <a:t>Views of police shootings and Black Lives Matter. </a:t>
            </a:r>
          </a:p>
          <a:p>
            <a:r>
              <a:rPr lang="en-US" dirty="0">
                <a:cs typeface="Futura Medium" panose="020B0602020204020303" pitchFamily="34" charset="-79"/>
              </a:rPr>
              <a:t>Experiences and views on adult supports.</a:t>
            </a:r>
          </a:p>
        </p:txBody>
      </p:sp>
      <p:pic>
        <p:nvPicPr>
          <p:cNvPr id="5" name="Picture 4">
            <a:extLst>
              <a:ext uri="{FF2B5EF4-FFF2-40B4-BE49-F238E27FC236}">
                <a16:creationId xmlns:a16="http://schemas.microsoft.com/office/drawing/2014/main" id="{62378B6D-5A7A-4EA5-9C45-CCFD90823494}"/>
              </a:ext>
            </a:extLst>
          </p:cNvPr>
          <p:cNvPicPr>
            <a:picLocks noChangeAspect="1"/>
          </p:cNvPicPr>
          <p:nvPr/>
        </p:nvPicPr>
        <p:blipFill>
          <a:blip r:embed="rId3"/>
          <a:stretch>
            <a:fillRect/>
          </a:stretch>
        </p:blipFill>
        <p:spPr>
          <a:xfrm>
            <a:off x="0" y="-1073"/>
            <a:ext cx="12192000" cy="1434353"/>
          </a:xfrm>
          <a:prstGeom prst="rect">
            <a:avLst/>
          </a:prstGeom>
        </p:spPr>
      </p:pic>
      <p:sp>
        <p:nvSpPr>
          <p:cNvPr id="4" name="TextBox 3">
            <a:extLst>
              <a:ext uri="{FF2B5EF4-FFF2-40B4-BE49-F238E27FC236}">
                <a16:creationId xmlns:a16="http://schemas.microsoft.com/office/drawing/2014/main" id="{8C155FD6-CB17-49D7-8CFF-758206B857D4}"/>
              </a:ext>
            </a:extLst>
          </p:cNvPr>
          <p:cNvSpPr txBox="1"/>
          <p:nvPr/>
        </p:nvSpPr>
        <p:spPr>
          <a:xfrm>
            <a:off x="7772400" y="6504801"/>
            <a:ext cx="4343400" cy="276999"/>
          </a:xfrm>
          <a:prstGeom prst="rect">
            <a:avLst/>
          </a:prstGeom>
          <a:noFill/>
        </p:spPr>
        <p:txBody>
          <a:bodyPr wrap="square" rtlCol="0">
            <a:spAutoFit/>
          </a:bodyPr>
          <a:lstStyle/>
          <a:p>
            <a:pPr algn="r"/>
            <a:r>
              <a:rPr lang="en-US" sz="1200" dirty="0">
                <a:solidFill>
                  <a:schemeClr val="bg2">
                    <a:lumMod val="50000"/>
                  </a:schemeClr>
                </a:solidFill>
              </a:rPr>
              <a:t>Created by Laura Wray-Lake &amp; Laura S. Abrams. All rights reserved.</a:t>
            </a:r>
          </a:p>
        </p:txBody>
      </p:sp>
    </p:spTree>
    <p:extLst>
      <p:ext uri="{BB962C8B-B14F-4D97-AF65-F5344CB8AC3E}">
        <p14:creationId xmlns:p14="http://schemas.microsoft.com/office/powerpoint/2010/main" val="2941431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4"/>
            <a:ext cx="10439400" cy="5032375"/>
          </a:xfrm>
        </p:spPr>
        <p:txBody>
          <a:bodyPr>
            <a:noAutofit/>
          </a:bodyPr>
          <a:lstStyle/>
          <a:p>
            <a:pPr marL="0" indent="0">
              <a:spcBef>
                <a:spcPts val="0"/>
              </a:spcBef>
              <a:spcAft>
                <a:spcPts val="1200"/>
              </a:spcAft>
              <a:buNone/>
            </a:pPr>
            <a:r>
              <a:rPr lang="en-US" sz="3200" b="1" dirty="0">
                <a:cs typeface="Futura Medium" panose="020B0602020204020303" pitchFamily="34" charset="-79"/>
              </a:rPr>
              <a:t>Analysis steps</a:t>
            </a:r>
          </a:p>
          <a:p>
            <a:r>
              <a:rPr lang="en-US" b="1" dirty="0">
                <a:cs typeface="Futura Medium" panose="020B0602020204020303" pitchFamily="34" charset="-79"/>
              </a:rPr>
              <a:t>Step 1: </a:t>
            </a:r>
            <a:r>
              <a:rPr lang="en-US" dirty="0">
                <a:cs typeface="Futura Medium" panose="020B0602020204020303" pitchFamily="34" charset="-79"/>
              </a:rPr>
              <a:t>Transcribed interviews</a:t>
            </a:r>
          </a:p>
          <a:p>
            <a:r>
              <a:rPr lang="en-US" b="1" dirty="0">
                <a:cs typeface="Futura Medium" panose="020B0602020204020303" pitchFamily="34" charset="-79"/>
              </a:rPr>
              <a:t>Step 2: </a:t>
            </a:r>
            <a:r>
              <a:rPr lang="en-US" dirty="0">
                <a:cs typeface="Futura Medium" panose="020B0602020204020303" pitchFamily="34" charset="-79"/>
              </a:rPr>
              <a:t>Created codes through inductive, multi-phase, consensus building process </a:t>
            </a:r>
          </a:p>
          <a:p>
            <a:r>
              <a:rPr lang="en-US" b="1" dirty="0">
                <a:cs typeface="Futura Medium" panose="020B0602020204020303" pitchFamily="34" charset="-79"/>
              </a:rPr>
              <a:t>Step 3: </a:t>
            </a:r>
            <a:r>
              <a:rPr lang="en-US" dirty="0">
                <a:cs typeface="Futura Medium" panose="020B0602020204020303" pitchFamily="34" charset="-79"/>
              </a:rPr>
              <a:t>Engaged in focused coding </a:t>
            </a:r>
          </a:p>
          <a:p>
            <a:r>
              <a:rPr lang="en-US" b="1" dirty="0">
                <a:cs typeface="Futura Medium" panose="020B0602020204020303" pitchFamily="34" charset="-79"/>
              </a:rPr>
              <a:t>Step 4: </a:t>
            </a:r>
            <a:r>
              <a:rPr lang="en-US" dirty="0">
                <a:cs typeface="Futura Medium" panose="020B0602020204020303" pitchFamily="34" charset="-79"/>
              </a:rPr>
              <a:t>Analyzed themes within and across codes by memo-writing;  took multiple iterations</a:t>
            </a:r>
          </a:p>
          <a:p>
            <a:r>
              <a:rPr lang="en-US" b="1" dirty="0">
                <a:cs typeface="Futura Medium" panose="020B0602020204020303" pitchFamily="34" charset="-79"/>
              </a:rPr>
              <a:t>Step 5: </a:t>
            </a:r>
            <a:r>
              <a:rPr lang="en-US" dirty="0">
                <a:cs typeface="Futura Medium" panose="020B0602020204020303" pitchFamily="34" charset="-79"/>
              </a:rPr>
              <a:t>Analyzed individual cases to test conceptual model</a:t>
            </a:r>
          </a:p>
        </p:txBody>
      </p:sp>
      <p:pic>
        <p:nvPicPr>
          <p:cNvPr id="5" name="Picture 4">
            <a:extLst>
              <a:ext uri="{FF2B5EF4-FFF2-40B4-BE49-F238E27FC236}">
                <a16:creationId xmlns:a16="http://schemas.microsoft.com/office/drawing/2014/main" id="{910EF55D-2A85-47A5-B7DF-7210B1E54AD9}"/>
              </a:ext>
            </a:extLst>
          </p:cNvPr>
          <p:cNvPicPr>
            <a:picLocks noChangeAspect="1"/>
          </p:cNvPicPr>
          <p:nvPr/>
        </p:nvPicPr>
        <p:blipFill>
          <a:blip r:embed="rId3"/>
          <a:stretch>
            <a:fillRect/>
          </a:stretch>
        </p:blipFill>
        <p:spPr>
          <a:xfrm>
            <a:off x="0" y="-1073"/>
            <a:ext cx="12192000" cy="1434353"/>
          </a:xfrm>
          <a:prstGeom prst="rect">
            <a:avLst/>
          </a:prstGeom>
        </p:spPr>
      </p:pic>
      <p:sp>
        <p:nvSpPr>
          <p:cNvPr id="4" name="TextBox 3">
            <a:extLst>
              <a:ext uri="{FF2B5EF4-FFF2-40B4-BE49-F238E27FC236}">
                <a16:creationId xmlns:a16="http://schemas.microsoft.com/office/drawing/2014/main" id="{BEA6323A-C869-4368-9B41-310D42ABA906}"/>
              </a:ext>
            </a:extLst>
          </p:cNvPr>
          <p:cNvSpPr txBox="1"/>
          <p:nvPr/>
        </p:nvSpPr>
        <p:spPr>
          <a:xfrm>
            <a:off x="7772400" y="6504801"/>
            <a:ext cx="4343400" cy="276999"/>
          </a:xfrm>
          <a:prstGeom prst="rect">
            <a:avLst/>
          </a:prstGeom>
          <a:noFill/>
        </p:spPr>
        <p:txBody>
          <a:bodyPr wrap="square" rtlCol="0">
            <a:spAutoFit/>
          </a:bodyPr>
          <a:lstStyle/>
          <a:p>
            <a:pPr algn="r"/>
            <a:r>
              <a:rPr lang="en-US" sz="1200" dirty="0">
                <a:solidFill>
                  <a:schemeClr val="bg2">
                    <a:lumMod val="50000"/>
                  </a:schemeClr>
                </a:solidFill>
              </a:rPr>
              <a:t>Created by Laura Wray-Lake &amp; Laura S. Abrams. All rights reserved.</a:t>
            </a:r>
          </a:p>
        </p:txBody>
      </p:sp>
    </p:spTree>
    <p:extLst>
      <p:ext uri="{BB962C8B-B14F-4D97-AF65-F5344CB8AC3E}">
        <p14:creationId xmlns:p14="http://schemas.microsoft.com/office/powerpoint/2010/main" val="41861610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981200"/>
            <a:ext cx="10515600" cy="1143000"/>
          </a:xfrm>
        </p:spPr>
        <p:txBody>
          <a:bodyPr>
            <a:noAutofit/>
          </a:bodyPr>
          <a:lstStyle/>
          <a:p>
            <a:pPr marL="0" indent="0">
              <a:buNone/>
            </a:pPr>
            <a:r>
              <a:rPr lang="en-US" b="1" dirty="0">
                <a:latin typeface="Futura Medium" panose="020B0602020204020303" pitchFamily="34" charset="-79"/>
                <a:cs typeface="Futura Medium" panose="020B0602020204020303" pitchFamily="34" charset="-79"/>
              </a:rPr>
              <a:t>Chapter 3 Results: </a:t>
            </a:r>
            <a:r>
              <a:rPr lang="en-US" sz="2400" dirty="0">
                <a:latin typeface="Futura Medium" panose="020B0602020204020303" pitchFamily="34" charset="-79"/>
                <a:cs typeface="Futura Medium" panose="020B0602020204020303" pitchFamily="34" charset="-79"/>
              </a:rPr>
              <a:t>Community violence is a prevalent adversity that contextualized civic development for our sample.  </a:t>
            </a:r>
          </a:p>
          <a:p>
            <a:pPr marL="0" indent="0">
              <a:buNone/>
            </a:pPr>
            <a:endParaRPr lang="en-US" dirty="0">
              <a:latin typeface="Futura Medium" panose="020B0602020204020303" pitchFamily="34" charset="-79"/>
              <a:cs typeface="Futura Medium" panose="020B0602020204020303" pitchFamily="34" charset="-79"/>
            </a:endParaRPr>
          </a:p>
          <a:p>
            <a:pPr marL="0" indent="0">
              <a:buNone/>
            </a:pPr>
            <a:endParaRPr lang="en-US" dirty="0">
              <a:latin typeface="Futura Medium" panose="020B0602020204020303" pitchFamily="34" charset="-79"/>
              <a:cs typeface="Futura Medium" panose="020B0602020204020303" pitchFamily="34" charset="-79"/>
            </a:endParaRPr>
          </a:p>
          <a:p>
            <a:pPr marL="0" indent="0">
              <a:buNone/>
            </a:pPr>
            <a:endParaRPr lang="en-US" dirty="0">
              <a:latin typeface="Futura Medium" panose="020B0602020204020303" pitchFamily="34" charset="-79"/>
              <a:cs typeface="Futura Medium" panose="020B0602020204020303" pitchFamily="34" charset="-79"/>
            </a:endParaRPr>
          </a:p>
        </p:txBody>
      </p:sp>
      <p:sp>
        <p:nvSpPr>
          <p:cNvPr id="4" name="Rounded Rectangular Callout 3"/>
          <p:cNvSpPr/>
          <p:nvPr/>
        </p:nvSpPr>
        <p:spPr>
          <a:xfrm>
            <a:off x="1757385" y="3200400"/>
            <a:ext cx="8737600" cy="1714500"/>
          </a:xfrm>
          <a:prstGeom prst="wedgeRoundRectCallout">
            <a:avLst>
              <a:gd name="adj1" fmla="val -23531"/>
              <a:gd name="adj2" fmla="val 98796"/>
              <a:gd name="adj3" fmla="val 16667"/>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sz="2400" dirty="0">
                <a:cs typeface="Futura Medium" panose="020B0602020204020303" pitchFamily="34" charset="-79"/>
              </a:rPr>
              <a:t>You see it everywhere. You could ride down the street,</a:t>
            </a:r>
          </a:p>
          <a:p>
            <a:pPr algn="ctr"/>
            <a:r>
              <a:rPr lang="en-US" sz="2400" dirty="0">
                <a:cs typeface="Futura Medium" panose="020B0602020204020303" pitchFamily="34" charset="-79"/>
              </a:rPr>
              <a:t>you would see somebody arguing. You go down another</a:t>
            </a:r>
          </a:p>
          <a:p>
            <a:pPr algn="ctr"/>
            <a:r>
              <a:rPr lang="en-US" sz="2400" dirty="0">
                <a:cs typeface="Futura Medium" panose="020B0602020204020303" pitchFamily="34" charset="-79"/>
              </a:rPr>
              <a:t>street, see somebody fighting.</a:t>
            </a:r>
          </a:p>
        </p:txBody>
      </p:sp>
      <p:sp>
        <p:nvSpPr>
          <p:cNvPr id="5" name="TextBox 4"/>
          <p:cNvSpPr txBox="1"/>
          <p:nvPr/>
        </p:nvSpPr>
        <p:spPr>
          <a:xfrm>
            <a:off x="3663950" y="5867400"/>
            <a:ext cx="4864100" cy="400110"/>
          </a:xfrm>
          <a:prstGeom prst="rect">
            <a:avLst/>
          </a:prstGeom>
          <a:noFill/>
        </p:spPr>
        <p:txBody>
          <a:bodyPr wrap="square" rtlCol="0">
            <a:noAutofit/>
          </a:bodyPr>
          <a:lstStyle/>
          <a:p>
            <a:r>
              <a:rPr lang="en-US" sz="2000" dirty="0">
                <a:cs typeface="Futura Medium" panose="020B0602020204020303" pitchFamily="34" charset="-79"/>
              </a:rPr>
              <a:t>Justin, a 17-year old Black and Asian youth</a:t>
            </a:r>
          </a:p>
        </p:txBody>
      </p:sp>
      <p:pic>
        <p:nvPicPr>
          <p:cNvPr id="7" name="Picture 6">
            <a:extLst>
              <a:ext uri="{FF2B5EF4-FFF2-40B4-BE49-F238E27FC236}">
                <a16:creationId xmlns:a16="http://schemas.microsoft.com/office/drawing/2014/main" id="{4211B8FC-43C8-4FC4-92E1-54F1481FE279}"/>
              </a:ext>
            </a:extLst>
          </p:cNvPr>
          <p:cNvPicPr>
            <a:picLocks noChangeAspect="1"/>
          </p:cNvPicPr>
          <p:nvPr/>
        </p:nvPicPr>
        <p:blipFill>
          <a:blip r:embed="rId3"/>
          <a:stretch>
            <a:fillRect/>
          </a:stretch>
        </p:blipFill>
        <p:spPr>
          <a:xfrm>
            <a:off x="0" y="-1073"/>
            <a:ext cx="12192000" cy="1434353"/>
          </a:xfrm>
          <a:prstGeom prst="rect">
            <a:avLst/>
          </a:prstGeom>
        </p:spPr>
      </p:pic>
      <p:sp>
        <p:nvSpPr>
          <p:cNvPr id="6" name="TextBox 5">
            <a:extLst>
              <a:ext uri="{FF2B5EF4-FFF2-40B4-BE49-F238E27FC236}">
                <a16:creationId xmlns:a16="http://schemas.microsoft.com/office/drawing/2014/main" id="{D7FE6757-0416-4BD2-994A-2AFA53CE7F85}"/>
              </a:ext>
            </a:extLst>
          </p:cNvPr>
          <p:cNvSpPr txBox="1"/>
          <p:nvPr/>
        </p:nvSpPr>
        <p:spPr>
          <a:xfrm>
            <a:off x="7772400" y="6504801"/>
            <a:ext cx="4343400" cy="276999"/>
          </a:xfrm>
          <a:prstGeom prst="rect">
            <a:avLst/>
          </a:prstGeom>
          <a:noFill/>
        </p:spPr>
        <p:txBody>
          <a:bodyPr wrap="square" rtlCol="0">
            <a:spAutoFit/>
          </a:bodyPr>
          <a:lstStyle/>
          <a:p>
            <a:pPr algn="r"/>
            <a:r>
              <a:rPr lang="en-US" sz="1200" dirty="0">
                <a:solidFill>
                  <a:schemeClr val="bg2">
                    <a:lumMod val="50000"/>
                  </a:schemeClr>
                </a:solidFill>
              </a:rPr>
              <a:t>Created by Laura Wray-Lake &amp; Laura S. Abrams. All rights reserved.</a:t>
            </a:r>
          </a:p>
        </p:txBody>
      </p:sp>
    </p:spTree>
    <p:extLst>
      <p:ext uri="{BB962C8B-B14F-4D97-AF65-F5344CB8AC3E}">
        <p14:creationId xmlns:p14="http://schemas.microsoft.com/office/powerpoint/2010/main" val="40913370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978025"/>
            <a:ext cx="10515600" cy="1603375"/>
          </a:xfrm>
        </p:spPr>
        <p:txBody>
          <a:bodyPr>
            <a:noAutofit/>
          </a:bodyPr>
          <a:lstStyle/>
          <a:p>
            <a:pPr marL="0" indent="0">
              <a:buNone/>
            </a:pPr>
            <a:r>
              <a:rPr lang="en-US" b="1" dirty="0">
                <a:latin typeface="Futura Medium" panose="020B0602020204020303" pitchFamily="34" charset="-79"/>
                <a:cs typeface="Futura Medium" panose="020B0602020204020303" pitchFamily="34" charset="-79"/>
              </a:rPr>
              <a:t>Chapter 3 Results: </a:t>
            </a:r>
            <a:r>
              <a:rPr lang="en-US" sz="2400" dirty="0">
                <a:latin typeface="Futura Medium" panose="020B0602020204020303" pitchFamily="34" charset="-79"/>
                <a:cs typeface="Futura Medium" panose="020B0602020204020303" pitchFamily="34" charset="-79"/>
              </a:rPr>
              <a:t>Youth displayed three patterns of adaptation to community violence: (1) Feeling disempowered; (2) Restricting movement and connection; and (3) Responding through civic action. </a:t>
            </a:r>
            <a:endParaRPr lang="en-US" dirty="0">
              <a:latin typeface="Futura Medium" panose="020B0602020204020303" pitchFamily="34" charset="-79"/>
              <a:cs typeface="Futura Medium" panose="020B0602020204020303" pitchFamily="34" charset="-79"/>
            </a:endParaRPr>
          </a:p>
        </p:txBody>
      </p:sp>
      <p:sp>
        <p:nvSpPr>
          <p:cNvPr id="4" name="Rounded Rectangular Callout 3"/>
          <p:cNvSpPr/>
          <p:nvPr/>
        </p:nvSpPr>
        <p:spPr>
          <a:xfrm>
            <a:off x="1757385" y="3429000"/>
            <a:ext cx="8737600" cy="1797050"/>
          </a:xfrm>
          <a:prstGeom prst="wedgeRoundRectCallout">
            <a:avLst>
              <a:gd name="adj1" fmla="val -23531"/>
              <a:gd name="adj2" fmla="val 98796"/>
              <a:gd name="adj3" fmla="val 16667"/>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sz="2400" dirty="0">
                <a:cs typeface="Futura Medium" panose="020B0602020204020303" pitchFamily="34" charset="-79"/>
              </a:rPr>
              <a:t>I don’t like it. It’s too many killings. Too many violence and</a:t>
            </a:r>
          </a:p>
          <a:p>
            <a:pPr algn="ctr"/>
            <a:r>
              <a:rPr lang="en-US" sz="2400" dirty="0">
                <a:cs typeface="Futura Medium" panose="020B0602020204020303" pitchFamily="34" charset="-79"/>
              </a:rPr>
              <a:t>stuff like that. I don’t…I wish it was different – everything.</a:t>
            </a:r>
          </a:p>
          <a:p>
            <a:pPr algn="ctr"/>
            <a:r>
              <a:rPr lang="en-US" sz="2400" dirty="0">
                <a:cs typeface="Futura Medium" panose="020B0602020204020303" pitchFamily="34" charset="-79"/>
              </a:rPr>
              <a:t>Horrible…</a:t>
            </a:r>
            <a:r>
              <a:rPr lang="en-US" sz="2400" i="1" dirty="0">
                <a:cs typeface="Futura Medium" panose="020B0602020204020303" pitchFamily="34" charset="-79"/>
              </a:rPr>
              <a:t>I can’t choose, I can’t do nothing about it</a:t>
            </a:r>
            <a:r>
              <a:rPr lang="en-US" sz="2400" dirty="0">
                <a:cs typeface="Futura Medium" panose="020B0602020204020303" pitchFamily="34" charset="-79"/>
              </a:rPr>
              <a:t>. I’m still young.</a:t>
            </a:r>
          </a:p>
          <a:p>
            <a:pPr algn="ctr"/>
            <a:r>
              <a:rPr lang="en-US" sz="2400" dirty="0">
                <a:cs typeface="Futura Medium" panose="020B0602020204020303" pitchFamily="34" charset="-79"/>
              </a:rPr>
              <a:t>(</a:t>
            </a:r>
            <a:r>
              <a:rPr lang="en-US" sz="2400" i="1" dirty="0">
                <a:cs typeface="Futura Medium" panose="020B0602020204020303" pitchFamily="34" charset="-79"/>
              </a:rPr>
              <a:t>Emphasis added</a:t>
            </a:r>
            <a:r>
              <a:rPr lang="en-US" sz="2400" dirty="0">
                <a:cs typeface="Futura Medium" panose="020B0602020204020303" pitchFamily="34" charset="-79"/>
              </a:rPr>
              <a:t>).</a:t>
            </a:r>
          </a:p>
        </p:txBody>
      </p:sp>
      <p:sp>
        <p:nvSpPr>
          <p:cNvPr id="6" name="TextBox 5"/>
          <p:cNvSpPr txBox="1"/>
          <p:nvPr/>
        </p:nvSpPr>
        <p:spPr>
          <a:xfrm>
            <a:off x="3949700" y="6230542"/>
            <a:ext cx="4292600" cy="400110"/>
          </a:xfrm>
          <a:prstGeom prst="rect">
            <a:avLst/>
          </a:prstGeom>
          <a:noFill/>
        </p:spPr>
        <p:txBody>
          <a:bodyPr wrap="square" rtlCol="0">
            <a:noAutofit/>
          </a:bodyPr>
          <a:lstStyle/>
          <a:p>
            <a:r>
              <a:rPr lang="en-US" sz="2000" dirty="0">
                <a:cs typeface="Futura Medium" panose="020B0602020204020303" pitchFamily="34" charset="-79"/>
              </a:rPr>
              <a:t>Salome, a 16-year old Latina youth</a:t>
            </a:r>
          </a:p>
        </p:txBody>
      </p:sp>
      <p:pic>
        <p:nvPicPr>
          <p:cNvPr id="8" name="Picture 7">
            <a:extLst>
              <a:ext uri="{FF2B5EF4-FFF2-40B4-BE49-F238E27FC236}">
                <a16:creationId xmlns:a16="http://schemas.microsoft.com/office/drawing/2014/main" id="{BFABD9D0-F5E8-402D-99D7-D75CD19811E7}"/>
              </a:ext>
            </a:extLst>
          </p:cNvPr>
          <p:cNvPicPr>
            <a:picLocks noChangeAspect="1"/>
          </p:cNvPicPr>
          <p:nvPr/>
        </p:nvPicPr>
        <p:blipFill>
          <a:blip r:embed="rId3"/>
          <a:stretch>
            <a:fillRect/>
          </a:stretch>
        </p:blipFill>
        <p:spPr>
          <a:xfrm>
            <a:off x="0" y="-1073"/>
            <a:ext cx="12192000" cy="1434353"/>
          </a:xfrm>
          <a:prstGeom prst="rect">
            <a:avLst/>
          </a:prstGeom>
        </p:spPr>
      </p:pic>
      <p:sp>
        <p:nvSpPr>
          <p:cNvPr id="7" name="TextBox 6">
            <a:extLst>
              <a:ext uri="{FF2B5EF4-FFF2-40B4-BE49-F238E27FC236}">
                <a16:creationId xmlns:a16="http://schemas.microsoft.com/office/drawing/2014/main" id="{245B4CAB-1BAE-4B5C-A67A-FAB0864CD79E}"/>
              </a:ext>
            </a:extLst>
          </p:cNvPr>
          <p:cNvSpPr txBox="1"/>
          <p:nvPr/>
        </p:nvSpPr>
        <p:spPr>
          <a:xfrm>
            <a:off x="7772400" y="6504801"/>
            <a:ext cx="4343400" cy="276999"/>
          </a:xfrm>
          <a:prstGeom prst="rect">
            <a:avLst/>
          </a:prstGeom>
          <a:noFill/>
        </p:spPr>
        <p:txBody>
          <a:bodyPr wrap="square" rtlCol="0">
            <a:spAutoFit/>
          </a:bodyPr>
          <a:lstStyle/>
          <a:p>
            <a:pPr algn="r"/>
            <a:r>
              <a:rPr lang="en-US" sz="1200" dirty="0">
                <a:solidFill>
                  <a:schemeClr val="bg2">
                    <a:lumMod val="50000"/>
                  </a:schemeClr>
                </a:solidFill>
              </a:rPr>
              <a:t>Created by Laura Wray-Lake &amp; Laura S. Abrams. All rights reserved.</a:t>
            </a:r>
          </a:p>
        </p:txBody>
      </p:sp>
    </p:spTree>
    <p:extLst>
      <p:ext uri="{BB962C8B-B14F-4D97-AF65-F5344CB8AC3E}">
        <p14:creationId xmlns:p14="http://schemas.microsoft.com/office/powerpoint/2010/main" val="11700549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8000" y="1965325"/>
            <a:ext cx="4673600" cy="4351338"/>
          </a:xfrm>
        </p:spPr>
        <p:txBody>
          <a:bodyPr>
            <a:noAutofit/>
          </a:bodyPr>
          <a:lstStyle/>
          <a:p>
            <a:pPr marL="0" indent="0">
              <a:buNone/>
            </a:pPr>
            <a:r>
              <a:rPr lang="en-US" b="1" dirty="0">
                <a:latin typeface="Futura Medium" panose="020B0602020204020303" pitchFamily="34" charset="-79"/>
                <a:cs typeface="Futura Medium" panose="020B0602020204020303" pitchFamily="34" charset="-79"/>
              </a:rPr>
              <a:t>Chapter 4 Results: </a:t>
            </a:r>
            <a:r>
              <a:rPr lang="en-US" sz="2400" dirty="0">
                <a:latin typeface="Futura Medium" panose="020B0602020204020303" pitchFamily="34" charset="-79"/>
                <a:cs typeface="Futura Medium" panose="020B0602020204020303" pitchFamily="34" charset="-79"/>
              </a:rPr>
              <a:t>Youth described a range of civic engagement experiences and most centered on local, community helping. </a:t>
            </a:r>
          </a:p>
        </p:txBody>
      </p:sp>
      <p:pic>
        <p:nvPicPr>
          <p:cNvPr id="64" name="Picture 63"/>
          <p:cNvPicPr>
            <a:picLocks noChangeAspect="1"/>
          </p:cNvPicPr>
          <p:nvPr/>
        </p:nvPicPr>
        <p:blipFill>
          <a:blip r:embed="rId3"/>
          <a:stretch>
            <a:fillRect/>
          </a:stretch>
        </p:blipFill>
        <p:spPr>
          <a:xfrm>
            <a:off x="5678046" y="1627730"/>
            <a:ext cx="5318565" cy="5077870"/>
          </a:xfrm>
          <a:prstGeom prst="rect">
            <a:avLst/>
          </a:prstGeom>
        </p:spPr>
      </p:pic>
      <p:pic>
        <p:nvPicPr>
          <p:cNvPr id="6" name="Picture 5">
            <a:extLst>
              <a:ext uri="{FF2B5EF4-FFF2-40B4-BE49-F238E27FC236}">
                <a16:creationId xmlns:a16="http://schemas.microsoft.com/office/drawing/2014/main" id="{87AE011F-48CC-43E9-8C80-BEAAF043804A}"/>
              </a:ext>
            </a:extLst>
          </p:cNvPr>
          <p:cNvPicPr>
            <a:picLocks noChangeAspect="1"/>
          </p:cNvPicPr>
          <p:nvPr/>
        </p:nvPicPr>
        <p:blipFill>
          <a:blip r:embed="rId4"/>
          <a:stretch>
            <a:fillRect/>
          </a:stretch>
        </p:blipFill>
        <p:spPr>
          <a:xfrm>
            <a:off x="0" y="-1073"/>
            <a:ext cx="12192000" cy="1434353"/>
          </a:xfrm>
          <a:prstGeom prst="rect">
            <a:avLst/>
          </a:prstGeom>
        </p:spPr>
      </p:pic>
      <p:sp>
        <p:nvSpPr>
          <p:cNvPr id="5" name="TextBox 4">
            <a:extLst>
              <a:ext uri="{FF2B5EF4-FFF2-40B4-BE49-F238E27FC236}">
                <a16:creationId xmlns:a16="http://schemas.microsoft.com/office/drawing/2014/main" id="{C8E88AF6-2F40-4F7D-B8E3-AA24552B8F12}"/>
              </a:ext>
            </a:extLst>
          </p:cNvPr>
          <p:cNvSpPr txBox="1"/>
          <p:nvPr/>
        </p:nvSpPr>
        <p:spPr>
          <a:xfrm>
            <a:off x="7772400" y="6504801"/>
            <a:ext cx="4343400" cy="276999"/>
          </a:xfrm>
          <a:prstGeom prst="rect">
            <a:avLst/>
          </a:prstGeom>
          <a:noFill/>
        </p:spPr>
        <p:txBody>
          <a:bodyPr wrap="square" rtlCol="0">
            <a:spAutoFit/>
          </a:bodyPr>
          <a:lstStyle/>
          <a:p>
            <a:pPr algn="r"/>
            <a:r>
              <a:rPr lang="en-US" sz="1200" dirty="0">
                <a:solidFill>
                  <a:schemeClr val="bg2">
                    <a:lumMod val="50000"/>
                  </a:schemeClr>
                </a:solidFill>
              </a:rPr>
              <a:t>Created by Laura Wray-Lake &amp; Laura S. Abrams. All rights reserved.</a:t>
            </a:r>
          </a:p>
        </p:txBody>
      </p:sp>
    </p:spTree>
    <p:extLst>
      <p:ext uri="{BB962C8B-B14F-4D97-AF65-F5344CB8AC3E}">
        <p14:creationId xmlns:p14="http://schemas.microsoft.com/office/powerpoint/2010/main" val="22791080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Autofit/>
          </a:bodyPr>
          <a:lstStyle/>
          <a:p>
            <a:pPr marL="0" indent="0">
              <a:buNone/>
            </a:pPr>
            <a:r>
              <a:rPr lang="en-US" b="1" dirty="0">
                <a:latin typeface="Futura Medium" panose="020B0602020204020303" pitchFamily="34" charset="-79"/>
                <a:cs typeface="Futura Medium" panose="020B0602020204020303" pitchFamily="34" charset="-79"/>
              </a:rPr>
              <a:t>Chapter 5 Results: </a:t>
            </a:r>
            <a:r>
              <a:rPr lang="en-US" sz="2400" dirty="0">
                <a:latin typeface="Futura Medium" panose="020B0602020204020303" pitchFamily="34" charset="-79"/>
                <a:cs typeface="Futura Medium" panose="020B0602020204020303" pitchFamily="34" charset="-79"/>
              </a:rPr>
              <a:t>Civic empowerment is a multidimensional asset that is essential for civic participation. </a:t>
            </a:r>
          </a:p>
        </p:txBody>
      </p:sp>
      <p:graphicFrame>
        <p:nvGraphicFramePr>
          <p:cNvPr id="4" name="Diagram 3"/>
          <p:cNvGraphicFramePr/>
          <p:nvPr>
            <p:extLst>
              <p:ext uri="{D42A27DB-BD31-4B8C-83A1-F6EECF244321}">
                <p14:modId xmlns:p14="http://schemas.microsoft.com/office/powerpoint/2010/main" val="1394108367"/>
              </p:ext>
            </p:extLst>
          </p:nvPr>
        </p:nvGraphicFramePr>
        <p:xfrm>
          <a:off x="609601" y="2705101"/>
          <a:ext cx="11057466" cy="38481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6" name="Picture 5">
            <a:extLst>
              <a:ext uri="{FF2B5EF4-FFF2-40B4-BE49-F238E27FC236}">
                <a16:creationId xmlns:a16="http://schemas.microsoft.com/office/drawing/2014/main" id="{690EAF69-F3DE-45D1-9857-BA2CB7BC23E7}"/>
              </a:ext>
            </a:extLst>
          </p:cNvPr>
          <p:cNvPicPr>
            <a:picLocks noChangeAspect="1"/>
          </p:cNvPicPr>
          <p:nvPr/>
        </p:nvPicPr>
        <p:blipFill>
          <a:blip r:embed="rId8"/>
          <a:stretch>
            <a:fillRect/>
          </a:stretch>
        </p:blipFill>
        <p:spPr>
          <a:xfrm>
            <a:off x="0" y="-1073"/>
            <a:ext cx="12192000" cy="1434353"/>
          </a:xfrm>
          <a:prstGeom prst="rect">
            <a:avLst/>
          </a:prstGeom>
        </p:spPr>
      </p:pic>
      <p:sp>
        <p:nvSpPr>
          <p:cNvPr id="5" name="TextBox 4">
            <a:extLst>
              <a:ext uri="{FF2B5EF4-FFF2-40B4-BE49-F238E27FC236}">
                <a16:creationId xmlns:a16="http://schemas.microsoft.com/office/drawing/2014/main" id="{3A4B1F8E-1A55-4F0E-9692-A97F9FCEF9C9}"/>
              </a:ext>
            </a:extLst>
          </p:cNvPr>
          <p:cNvSpPr txBox="1"/>
          <p:nvPr/>
        </p:nvSpPr>
        <p:spPr>
          <a:xfrm>
            <a:off x="7772400" y="6504801"/>
            <a:ext cx="4343400" cy="276999"/>
          </a:xfrm>
          <a:prstGeom prst="rect">
            <a:avLst/>
          </a:prstGeom>
          <a:noFill/>
        </p:spPr>
        <p:txBody>
          <a:bodyPr wrap="square" rtlCol="0">
            <a:spAutoFit/>
          </a:bodyPr>
          <a:lstStyle/>
          <a:p>
            <a:pPr algn="r"/>
            <a:r>
              <a:rPr lang="en-US" sz="1200" dirty="0">
                <a:solidFill>
                  <a:schemeClr val="bg2">
                    <a:lumMod val="50000"/>
                  </a:schemeClr>
                </a:solidFill>
              </a:rPr>
              <a:t>Created by Laura Wray-Lake &amp; Laura S. Abrams. All rights reserved.</a:t>
            </a:r>
          </a:p>
        </p:txBody>
      </p:sp>
    </p:spTree>
    <p:extLst>
      <p:ext uri="{BB962C8B-B14F-4D97-AF65-F5344CB8AC3E}">
        <p14:creationId xmlns:p14="http://schemas.microsoft.com/office/powerpoint/2010/main" val="362002757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752600"/>
            <a:ext cx="10515600" cy="1008034"/>
          </a:xfrm>
        </p:spPr>
        <p:txBody>
          <a:bodyPr>
            <a:noAutofit/>
          </a:bodyPr>
          <a:lstStyle/>
          <a:p>
            <a:pPr marL="0" indent="0">
              <a:buNone/>
            </a:pPr>
            <a:r>
              <a:rPr lang="en-US" b="1" dirty="0">
                <a:latin typeface="Futura Medium" panose="020B0602020204020303" pitchFamily="34" charset="-79"/>
                <a:cs typeface="Futura Medium" panose="020B0602020204020303" pitchFamily="34" charset="-79"/>
              </a:rPr>
              <a:t>Chapter 6 Results: </a:t>
            </a:r>
            <a:r>
              <a:rPr lang="en-US" sz="2400" dirty="0">
                <a:latin typeface="Futura Medium" panose="020B0602020204020303" pitchFamily="34" charset="-79"/>
                <a:cs typeface="Futura Medium" panose="020B0602020204020303" pitchFamily="34" charset="-79"/>
              </a:rPr>
              <a:t>Youth identified general assets that provided safety and support and specific assets that encouraged their civic engagement. </a:t>
            </a:r>
          </a:p>
        </p:txBody>
      </p:sp>
      <p:graphicFrame>
        <p:nvGraphicFramePr>
          <p:cNvPr id="6" name="Table 5"/>
          <p:cNvGraphicFramePr>
            <a:graphicFrameLocks noGrp="1"/>
          </p:cNvGraphicFramePr>
          <p:nvPr>
            <p:extLst>
              <p:ext uri="{D42A27DB-BD31-4B8C-83A1-F6EECF244321}">
                <p14:modId xmlns:p14="http://schemas.microsoft.com/office/powerpoint/2010/main" val="3001065385"/>
              </p:ext>
            </p:extLst>
          </p:nvPr>
        </p:nvGraphicFramePr>
        <p:xfrm>
          <a:off x="2689753" y="2760634"/>
          <a:ext cx="6812493" cy="3566160"/>
        </p:xfrm>
        <a:graphic>
          <a:graphicData uri="http://schemas.openxmlformats.org/drawingml/2006/table">
            <a:tbl>
              <a:tblPr firstRow="1" firstCol="1" bandRow="1"/>
              <a:tblGrid>
                <a:gridCol w="2270345">
                  <a:extLst>
                    <a:ext uri="{9D8B030D-6E8A-4147-A177-3AD203B41FA5}">
                      <a16:colId xmlns:a16="http://schemas.microsoft.com/office/drawing/2014/main" val="1576546288"/>
                    </a:ext>
                  </a:extLst>
                </a:gridCol>
                <a:gridCol w="2271074">
                  <a:extLst>
                    <a:ext uri="{9D8B030D-6E8A-4147-A177-3AD203B41FA5}">
                      <a16:colId xmlns:a16="http://schemas.microsoft.com/office/drawing/2014/main" val="216481073"/>
                    </a:ext>
                  </a:extLst>
                </a:gridCol>
                <a:gridCol w="2271074">
                  <a:extLst>
                    <a:ext uri="{9D8B030D-6E8A-4147-A177-3AD203B41FA5}">
                      <a16:colId xmlns:a16="http://schemas.microsoft.com/office/drawing/2014/main" val="3108176142"/>
                    </a:ext>
                  </a:extLst>
                </a:gridCol>
              </a:tblGrid>
              <a:tr h="212608">
                <a:tc>
                  <a:txBody>
                    <a:bodyPr/>
                    <a:lstStyle/>
                    <a:p>
                      <a:pPr marL="0" marR="0">
                        <a:spcBef>
                          <a:spcPts val="0"/>
                        </a:spcBef>
                        <a:spcAft>
                          <a:spcPts val="0"/>
                        </a:spcAft>
                      </a:pPr>
                      <a:r>
                        <a:rPr lang="en-US" sz="1800">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68580" marR="68580"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800" b="1">
                          <a:effectLst/>
                          <a:latin typeface="Times New Roman" panose="02020603050405020304" pitchFamily="18" charset="0"/>
                          <a:ea typeface="Times New Roman" panose="02020603050405020304" pitchFamily="18" charset="0"/>
                          <a:cs typeface="Times New Roman" panose="02020603050405020304" pitchFamily="18" charset="0"/>
                        </a:rPr>
                        <a:t>General Assets </a:t>
                      </a:r>
                      <a:endParaRPr lang="en-US"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800" b="1">
                          <a:effectLst/>
                          <a:latin typeface="Times New Roman" panose="02020603050405020304" pitchFamily="18" charset="0"/>
                          <a:ea typeface="Times New Roman" panose="02020603050405020304" pitchFamily="18" charset="0"/>
                          <a:cs typeface="Times New Roman" panose="02020603050405020304" pitchFamily="18" charset="0"/>
                        </a:rPr>
                        <a:t>Civic-Specific Assets </a:t>
                      </a:r>
                      <a:endParaRPr lang="en-US"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61157215"/>
                  </a:ext>
                </a:extLst>
              </a:tr>
              <a:tr h="850429">
                <a:tc>
                  <a:txBody>
                    <a:bodyPr/>
                    <a:lstStyle/>
                    <a:p>
                      <a:pPr marL="0" marR="0">
                        <a:spcBef>
                          <a:spcPts val="0"/>
                        </a:spcBef>
                        <a:spcAft>
                          <a:spcPts val="0"/>
                        </a:spcAft>
                      </a:pPr>
                      <a:r>
                        <a:rPr lang="en-US" sz="1800" b="1">
                          <a:effectLst/>
                          <a:latin typeface="Times New Roman" panose="02020603050405020304" pitchFamily="18" charset="0"/>
                          <a:ea typeface="Times New Roman" panose="02020603050405020304" pitchFamily="18" charset="0"/>
                          <a:cs typeface="Times New Roman" panose="02020603050405020304" pitchFamily="18" charset="0"/>
                        </a:rPr>
                        <a:t>Positive Community Spaces </a:t>
                      </a:r>
                      <a:endParaRPr lang="en-US"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marR="0" lvl="0" indent="-342900">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Safety </a:t>
                      </a:r>
                    </a:p>
                    <a:p>
                      <a:pPr marL="342900" marR="0" lvl="0" indent="-342900">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Shared values and interests</a:t>
                      </a:r>
                    </a:p>
                  </a:txBody>
                  <a:tcPr marL="68580" marR="68580"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marR="0" lvl="0" indent="-342900">
                        <a:spcBef>
                          <a:spcPts val="0"/>
                        </a:spcBef>
                        <a:spcAft>
                          <a:spcPts val="0"/>
                        </a:spcAft>
                        <a:buFont typeface="Symbol" panose="05050102010706020507" pitchFamily="18" charset="2"/>
                        <a:buChar char=""/>
                      </a:pPr>
                      <a:r>
                        <a:rPr lang="en-US" sz="1800">
                          <a:effectLst/>
                          <a:latin typeface="Times New Roman" panose="02020603050405020304" pitchFamily="18" charset="0"/>
                          <a:ea typeface="Times New Roman" panose="02020603050405020304" pitchFamily="18" charset="0"/>
                          <a:cs typeface="Times New Roman" panose="02020603050405020304" pitchFamily="18" charset="0"/>
                        </a:rPr>
                        <a:t>Formal and informal community activities </a:t>
                      </a:r>
                    </a:p>
                    <a:p>
                      <a:pPr marL="342900" marR="0" lvl="0" indent="-342900">
                        <a:spcBef>
                          <a:spcPts val="0"/>
                        </a:spcBef>
                        <a:spcAft>
                          <a:spcPts val="0"/>
                        </a:spcAft>
                        <a:buFont typeface="Symbol" panose="05050102010706020507" pitchFamily="18" charset="2"/>
                        <a:buChar char=""/>
                      </a:pPr>
                      <a:r>
                        <a:rPr lang="en-US" sz="1800">
                          <a:effectLst/>
                          <a:latin typeface="Times New Roman" panose="02020603050405020304" pitchFamily="18" charset="0"/>
                          <a:ea typeface="Times New Roman" panose="02020603050405020304" pitchFamily="18" charset="0"/>
                          <a:cs typeface="Times New Roman" panose="02020603050405020304" pitchFamily="18" charset="0"/>
                        </a:rPr>
                        <a:t>Reciprocity – Helping and being helped </a:t>
                      </a:r>
                    </a:p>
                  </a:txBody>
                  <a:tcPr marL="68580" marR="68580"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72367199"/>
                  </a:ext>
                </a:extLst>
              </a:tr>
              <a:tr h="850429">
                <a:tc>
                  <a:txBody>
                    <a:bodyPr/>
                    <a:lstStyle/>
                    <a:p>
                      <a:pPr marL="0" marR="0">
                        <a:spcBef>
                          <a:spcPts val="0"/>
                        </a:spcBef>
                        <a:spcAft>
                          <a:spcPts val="0"/>
                        </a:spcAf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Adult Supports </a:t>
                      </a:r>
                      <a:endParaRPr lang="en-US"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marR="0" lvl="0" indent="-342900">
                        <a:spcBef>
                          <a:spcPts val="0"/>
                        </a:spcBef>
                        <a:spcAft>
                          <a:spcPts val="0"/>
                        </a:spcAft>
                        <a:buFont typeface="Symbol" panose="05050102010706020507" pitchFamily="18" charset="2"/>
                        <a:buChar char=""/>
                      </a:pPr>
                      <a:r>
                        <a:rPr lang="en-US" sz="1800">
                          <a:effectLst/>
                          <a:latin typeface="Times New Roman" panose="02020603050405020304" pitchFamily="18" charset="0"/>
                          <a:ea typeface="Times New Roman" panose="02020603050405020304" pitchFamily="18" charset="0"/>
                          <a:cs typeface="Times New Roman" panose="02020603050405020304" pitchFamily="18" charset="0"/>
                        </a:rPr>
                        <a:t>Love and concern </a:t>
                      </a:r>
                    </a:p>
                    <a:p>
                      <a:pPr marL="342900" marR="0" lvl="0" indent="-342900">
                        <a:spcBef>
                          <a:spcPts val="0"/>
                        </a:spcBef>
                        <a:spcAft>
                          <a:spcPts val="0"/>
                        </a:spcAft>
                        <a:buFont typeface="Symbol" panose="05050102010706020507" pitchFamily="18" charset="2"/>
                        <a:buChar char=""/>
                      </a:pPr>
                      <a:r>
                        <a:rPr lang="en-US" sz="1800">
                          <a:effectLst/>
                          <a:latin typeface="Times New Roman" panose="02020603050405020304" pitchFamily="18" charset="0"/>
                          <a:ea typeface="Times New Roman" panose="02020603050405020304" pitchFamily="18" charset="0"/>
                          <a:cs typeface="Times New Roman" panose="02020603050405020304" pitchFamily="18" charset="0"/>
                        </a:rPr>
                        <a:t>Motivation </a:t>
                      </a:r>
                    </a:p>
                    <a:p>
                      <a:pPr marL="342900" marR="0" lvl="0" indent="-342900">
                        <a:spcBef>
                          <a:spcPts val="0"/>
                        </a:spcBef>
                        <a:spcAft>
                          <a:spcPts val="0"/>
                        </a:spcAft>
                        <a:buFont typeface="Symbol" panose="05050102010706020507" pitchFamily="18" charset="2"/>
                        <a:buChar char=""/>
                      </a:pPr>
                      <a:r>
                        <a:rPr lang="en-US" sz="1800">
                          <a:effectLst/>
                          <a:latin typeface="Times New Roman" panose="02020603050405020304" pitchFamily="18" charset="0"/>
                          <a:ea typeface="Times New Roman" panose="02020603050405020304" pitchFamily="18" charset="0"/>
                          <a:cs typeface="Times New Roman" panose="02020603050405020304" pitchFamily="18" charset="0"/>
                        </a:rPr>
                        <a:t>Guidance </a:t>
                      </a:r>
                    </a:p>
                  </a:txBody>
                  <a:tcPr marL="68580" marR="68580"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marR="0" lvl="0" indent="-342900">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Feeling heard </a:t>
                      </a:r>
                    </a:p>
                    <a:p>
                      <a:pPr marL="342900" marR="0" lvl="0" indent="-342900">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Avoiding judgments and stereotypes </a:t>
                      </a:r>
                    </a:p>
                    <a:p>
                      <a:pPr marL="342900" marR="0" lvl="0" indent="-342900">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Role modeling </a:t>
                      </a:r>
                    </a:p>
                  </a:txBody>
                  <a:tcPr marL="68580" marR="68580"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78015104"/>
                  </a:ext>
                </a:extLst>
              </a:tr>
            </a:tbl>
          </a:graphicData>
        </a:graphic>
      </p:graphicFrame>
      <p:sp>
        <p:nvSpPr>
          <p:cNvPr id="7" name="Rectangle 1"/>
          <p:cNvSpPr>
            <a:spLocks noChangeArrowheads="1"/>
          </p:cNvSpPr>
          <p:nvPr/>
        </p:nvSpPr>
        <p:spPr bwMode="auto">
          <a:xfrm>
            <a:off x="3127375" y="317817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200" b="0" i="0" u="none" strike="noStrike" cap="none" normalizeH="0" baseline="0">
                <a:ln>
                  <a:noFill/>
                </a:ln>
                <a:solidFill>
                  <a:schemeClr val="tx1"/>
                </a:solidFill>
                <a:effectLst/>
                <a:latin typeface="Arial" panose="020B0604020202020204" pitchFamily="34" charset="0"/>
                <a:ea typeface="Times New Roman" panose="02020603050405020304" pitchFamily="18" charset="0"/>
              </a:rPr>
            </a:br>
            <a:endParaRPr kumimoji="0" lang="en-US" altLang="en-US" sz="8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pic>
        <p:nvPicPr>
          <p:cNvPr id="9" name="Picture 8">
            <a:extLst>
              <a:ext uri="{FF2B5EF4-FFF2-40B4-BE49-F238E27FC236}">
                <a16:creationId xmlns:a16="http://schemas.microsoft.com/office/drawing/2014/main" id="{92FFAA70-48CC-43E4-BB46-208DCFF3B210}"/>
              </a:ext>
            </a:extLst>
          </p:cNvPr>
          <p:cNvPicPr>
            <a:picLocks noChangeAspect="1"/>
          </p:cNvPicPr>
          <p:nvPr/>
        </p:nvPicPr>
        <p:blipFill>
          <a:blip r:embed="rId3"/>
          <a:stretch>
            <a:fillRect/>
          </a:stretch>
        </p:blipFill>
        <p:spPr>
          <a:xfrm>
            <a:off x="0" y="-1073"/>
            <a:ext cx="12192000" cy="1434353"/>
          </a:xfrm>
          <a:prstGeom prst="rect">
            <a:avLst/>
          </a:prstGeom>
        </p:spPr>
      </p:pic>
      <p:sp>
        <p:nvSpPr>
          <p:cNvPr id="8" name="TextBox 7">
            <a:extLst>
              <a:ext uri="{FF2B5EF4-FFF2-40B4-BE49-F238E27FC236}">
                <a16:creationId xmlns:a16="http://schemas.microsoft.com/office/drawing/2014/main" id="{C34C99DE-BD14-4817-8A15-E49BDA6998C3}"/>
              </a:ext>
            </a:extLst>
          </p:cNvPr>
          <p:cNvSpPr txBox="1"/>
          <p:nvPr/>
        </p:nvSpPr>
        <p:spPr>
          <a:xfrm>
            <a:off x="7772400" y="6504801"/>
            <a:ext cx="4343400" cy="276999"/>
          </a:xfrm>
          <a:prstGeom prst="rect">
            <a:avLst/>
          </a:prstGeom>
          <a:noFill/>
        </p:spPr>
        <p:txBody>
          <a:bodyPr wrap="square" rtlCol="0">
            <a:spAutoFit/>
          </a:bodyPr>
          <a:lstStyle/>
          <a:p>
            <a:pPr algn="r"/>
            <a:r>
              <a:rPr lang="en-US" sz="1200" dirty="0">
                <a:solidFill>
                  <a:schemeClr val="bg2">
                    <a:lumMod val="50000"/>
                  </a:schemeClr>
                </a:solidFill>
              </a:rPr>
              <a:t>Created by Laura Wray-Lake &amp; Laura S. Abrams. All rights reserved.</a:t>
            </a:r>
          </a:p>
        </p:txBody>
      </p:sp>
    </p:spTree>
    <p:extLst>
      <p:ext uri="{BB962C8B-B14F-4D97-AF65-F5344CB8AC3E}">
        <p14:creationId xmlns:p14="http://schemas.microsoft.com/office/powerpoint/2010/main" val="7031201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stretch>
            <a:fillRect/>
          </a:stretch>
        </p:blipFill>
        <p:spPr>
          <a:xfrm>
            <a:off x="1151466" y="164804"/>
            <a:ext cx="9531350" cy="6388396"/>
          </a:xfrm>
          <a:prstGeom prst="rect">
            <a:avLst/>
          </a:prstGeom>
        </p:spPr>
      </p:pic>
      <p:sp>
        <p:nvSpPr>
          <p:cNvPr id="3" name="TextBox 2">
            <a:extLst>
              <a:ext uri="{FF2B5EF4-FFF2-40B4-BE49-F238E27FC236}">
                <a16:creationId xmlns:a16="http://schemas.microsoft.com/office/drawing/2014/main" id="{51417052-5E62-4CC4-9DE0-56E543E99C17}"/>
              </a:ext>
            </a:extLst>
          </p:cNvPr>
          <p:cNvSpPr txBox="1"/>
          <p:nvPr/>
        </p:nvSpPr>
        <p:spPr>
          <a:xfrm>
            <a:off x="7772400" y="6504801"/>
            <a:ext cx="4343400" cy="276999"/>
          </a:xfrm>
          <a:prstGeom prst="rect">
            <a:avLst/>
          </a:prstGeom>
          <a:noFill/>
        </p:spPr>
        <p:txBody>
          <a:bodyPr wrap="square" rtlCol="0">
            <a:spAutoFit/>
          </a:bodyPr>
          <a:lstStyle/>
          <a:p>
            <a:pPr algn="r"/>
            <a:r>
              <a:rPr lang="en-US" sz="1200" dirty="0">
                <a:solidFill>
                  <a:schemeClr val="bg2">
                    <a:lumMod val="50000"/>
                  </a:schemeClr>
                </a:solidFill>
              </a:rPr>
              <a:t>Created by Laura Wray-Lake &amp; Laura S. Abrams. All rights reserved.</a:t>
            </a:r>
          </a:p>
        </p:txBody>
      </p:sp>
    </p:spTree>
    <p:extLst>
      <p:ext uri="{BB962C8B-B14F-4D97-AF65-F5344CB8AC3E}">
        <p14:creationId xmlns:p14="http://schemas.microsoft.com/office/powerpoint/2010/main" val="399804628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Autofit/>
          </a:bodyPr>
          <a:lstStyle/>
          <a:p>
            <a:pPr marL="0" indent="0">
              <a:buNone/>
            </a:pPr>
            <a:r>
              <a:rPr lang="en-US" sz="3200" b="1" dirty="0">
                <a:cs typeface="Futura Medium" panose="020B0602020204020303" pitchFamily="34" charset="-79"/>
              </a:rPr>
              <a:t>Implications for theory: </a:t>
            </a:r>
            <a:r>
              <a:rPr lang="en-US" dirty="0">
                <a:cs typeface="Futura Medium" panose="020B0602020204020303" pitchFamily="34" charset="-79"/>
              </a:rPr>
              <a:t>Four tenets to make theory of civic development relevant for urban youth of color in high-poverty neighborhoods.</a:t>
            </a:r>
          </a:p>
          <a:p>
            <a:pPr marL="0" indent="0">
              <a:buNone/>
            </a:pPr>
            <a:endParaRPr lang="en-US" dirty="0">
              <a:cs typeface="Futura Medium" panose="020B0602020204020303" pitchFamily="34" charset="-79"/>
            </a:endParaRPr>
          </a:p>
          <a:p>
            <a:pPr marL="971550" lvl="1" indent="-514350">
              <a:buAutoNum type="arabicPeriod"/>
            </a:pPr>
            <a:r>
              <a:rPr lang="en-US" sz="2800" dirty="0">
                <a:cs typeface="Futura Medium" panose="020B0602020204020303" pitchFamily="34" charset="-79"/>
              </a:rPr>
              <a:t>Re-conceptualizing and measuring youth civic engagement  </a:t>
            </a:r>
          </a:p>
          <a:p>
            <a:pPr marL="971550" lvl="1" indent="-514350">
              <a:buAutoNum type="arabicPeriod"/>
            </a:pPr>
            <a:r>
              <a:rPr lang="en-US" sz="2800" dirty="0">
                <a:cs typeface="Futura Medium" panose="020B0602020204020303" pitchFamily="34" charset="-79"/>
              </a:rPr>
              <a:t>Recognizing multiple pathways of civic development</a:t>
            </a:r>
          </a:p>
          <a:p>
            <a:pPr marL="971550" lvl="1" indent="-514350">
              <a:buAutoNum type="arabicPeriod"/>
            </a:pPr>
            <a:r>
              <a:rPr lang="en-US" sz="2800" dirty="0">
                <a:cs typeface="Futura Medium" panose="020B0602020204020303" pitchFamily="34" charset="-79"/>
              </a:rPr>
              <a:t>Integrating assets and adversities </a:t>
            </a:r>
          </a:p>
          <a:p>
            <a:pPr marL="971550" lvl="1" indent="-514350">
              <a:buAutoNum type="arabicPeriod"/>
            </a:pPr>
            <a:r>
              <a:rPr lang="en-US" sz="2800" dirty="0">
                <a:cs typeface="Futura Medium" panose="020B0602020204020303" pitchFamily="34" charset="-79"/>
              </a:rPr>
              <a:t>Specifying the primacy of empowerment </a:t>
            </a:r>
          </a:p>
        </p:txBody>
      </p:sp>
      <p:pic>
        <p:nvPicPr>
          <p:cNvPr id="5" name="Picture 4">
            <a:extLst>
              <a:ext uri="{FF2B5EF4-FFF2-40B4-BE49-F238E27FC236}">
                <a16:creationId xmlns:a16="http://schemas.microsoft.com/office/drawing/2014/main" id="{BD9FEC60-E4D6-45DE-9C72-66D9539E09C4}"/>
              </a:ext>
            </a:extLst>
          </p:cNvPr>
          <p:cNvPicPr>
            <a:picLocks noChangeAspect="1"/>
          </p:cNvPicPr>
          <p:nvPr/>
        </p:nvPicPr>
        <p:blipFill>
          <a:blip r:embed="rId3"/>
          <a:stretch>
            <a:fillRect/>
          </a:stretch>
        </p:blipFill>
        <p:spPr>
          <a:xfrm>
            <a:off x="0" y="-1073"/>
            <a:ext cx="12192000" cy="1434353"/>
          </a:xfrm>
          <a:prstGeom prst="rect">
            <a:avLst/>
          </a:prstGeom>
        </p:spPr>
      </p:pic>
      <p:sp>
        <p:nvSpPr>
          <p:cNvPr id="4" name="TextBox 3">
            <a:extLst>
              <a:ext uri="{FF2B5EF4-FFF2-40B4-BE49-F238E27FC236}">
                <a16:creationId xmlns:a16="http://schemas.microsoft.com/office/drawing/2014/main" id="{5419234E-71A8-4CDD-A253-04B23BB07C84}"/>
              </a:ext>
            </a:extLst>
          </p:cNvPr>
          <p:cNvSpPr txBox="1"/>
          <p:nvPr/>
        </p:nvSpPr>
        <p:spPr>
          <a:xfrm>
            <a:off x="7772400" y="6504801"/>
            <a:ext cx="4343400" cy="276999"/>
          </a:xfrm>
          <a:prstGeom prst="rect">
            <a:avLst/>
          </a:prstGeom>
          <a:noFill/>
        </p:spPr>
        <p:txBody>
          <a:bodyPr wrap="square" rtlCol="0">
            <a:spAutoFit/>
          </a:bodyPr>
          <a:lstStyle/>
          <a:p>
            <a:pPr algn="r"/>
            <a:r>
              <a:rPr lang="en-US" sz="1200" dirty="0">
                <a:solidFill>
                  <a:schemeClr val="bg2">
                    <a:lumMod val="50000"/>
                  </a:schemeClr>
                </a:solidFill>
              </a:rPr>
              <a:t>Created by Laura Wray-Lake &amp; Laura S. Abrams. All rights reserved.</a:t>
            </a:r>
          </a:p>
        </p:txBody>
      </p:sp>
    </p:spTree>
    <p:extLst>
      <p:ext uri="{BB962C8B-B14F-4D97-AF65-F5344CB8AC3E}">
        <p14:creationId xmlns:p14="http://schemas.microsoft.com/office/powerpoint/2010/main" val="108905214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Autofit/>
          </a:bodyPr>
          <a:lstStyle/>
          <a:p>
            <a:pPr marL="0" indent="0">
              <a:spcBef>
                <a:spcPts val="0"/>
              </a:spcBef>
              <a:spcAft>
                <a:spcPts val="1200"/>
              </a:spcAft>
              <a:buNone/>
            </a:pPr>
            <a:r>
              <a:rPr lang="en-US" sz="3200" b="1" dirty="0">
                <a:latin typeface="Calibri" panose="020F0502020204030204" pitchFamily="34" charset="0"/>
                <a:cs typeface="Calibri" panose="020F0502020204030204" pitchFamily="34" charset="0"/>
              </a:rPr>
              <a:t>Implications for policy</a:t>
            </a:r>
          </a:p>
          <a:p>
            <a:r>
              <a:rPr lang="en-US" dirty="0">
                <a:latin typeface="Calibri" panose="020F0502020204030204" pitchFamily="34" charset="0"/>
                <a:cs typeface="Calibri" panose="020F0502020204030204" pitchFamily="34" charset="0"/>
              </a:rPr>
              <a:t>Find macro solutions to community violence that involve youth in decision making and advocacy. </a:t>
            </a:r>
          </a:p>
          <a:p>
            <a:r>
              <a:rPr lang="en-US" dirty="0">
                <a:latin typeface="Calibri" panose="020F0502020204030204" pitchFamily="34" charset="0"/>
                <a:cs typeface="Calibri" panose="020F0502020204030204" pitchFamily="34" charset="0"/>
              </a:rPr>
              <a:t>Invest in safe community spaces such as youth centers and ensure that all youth feel safe and welcome within them. </a:t>
            </a:r>
          </a:p>
          <a:p>
            <a:r>
              <a:rPr lang="en-US" dirty="0">
                <a:latin typeface="Calibri" panose="020F0502020204030204" pitchFamily="34" charset="0"/>
                <a:cs typeface="Calibri" panose="020F0502020204030204" pitchFamily="34" charset="0"/>
              </a:rPr>
              <a:t>Prioritize schools as safe spaces and contexts where positive youth development can take place. </a:t>
            </a:r>
          </a:p>
        </p:txBody>
      </p:sp>
      <p:pic>
        <p:nvPicPr>
          <p:cNvPr id="5" name="Picture 4">
            <a:extLst>
              <a:ext uri="{FF2B5EF4-FFF2-40B4-BE49-F238E27FC236}">
                <a16:creationId xmlns:a16="http://schemas.microsoft.com/office/drawing/2014/main" id="{B413B1A2-E9BD-4784-B315-E5AD9BB25E16}"/>
              </a:ext>
            </a:extLst>
          </p:cNvPr>
          <p:cNvPicPr>
            <a:picLocks noChangeAspect="1"/>
          </p:cNvPicPr>
          <p:nvPr/>
        </p:nvPicPr>
        <p:blipFill>
          <a:blip r:embed="rId3"/>
          <a:stretch>
            <a:fillRect/>
          </a:stretch>
        </p:blipFill>
        <p:spPr>
          <a:xfrm>
            <a:off x="0" y="-1073"/>
            <a:ext cx="12192000" cy="1434353"/>
          </a:xfrm>
          <a:prstGeom prst="rect">
            <a:avLst/>
          </a:prstGeom>
        </p:spPr>
      </p:pic>
      <p:sp>
        <p:nvSpPr>
          <p:cNvPr id="4" name="TextBox 3">
            <a:extLst>
              <a:ext uri="{FF2B5EF4-FFF2-40B4-BE49-F238E27FC236}">
                <a16:creationId xmlns:a16="http://schemas.microsoft.com/office/drawing/2014/main" id="{F7A29679-E99F-4DD5-9A9F-D73D661474C0}"/>
              </a:ext>
            </a:extLst>
          </p:cNvPr>
          <p:cNvSpPr txBox="1"/>
          <p:nvPr/>
        </p:nvSpPr>
        <p:spPr>
          <a:xfrm>
            <a:off x="7772400" y="6504801"/>
            <a:ext cx="4343400" cy="276999"/>
          </a:xfrm>
          <a:prstGeom prst="rect">
            <a:avLst/>
          </a:prstGeom>
          <a:noFill/>
        </p:spPr>
        <p:txBody>
          <a:bodyPr wrap="square" rtlCol="0">
            <a:spAutoFit/>
          </a:bodyPr>
          <a:lstStyle/>
          <a:p>
            <a:pPr algn="r"/>
            <a:r>
              <a:rPr lang="en-US" sz="1200" dirty="0">
                <a:solidFill>
                  <a:schemeClr val="bg2">
                    <a:lumMod val="50000"/>
                  </a:schemeClr>
                </a:solidFill>
              </a:rPr>
              <a:t>Created by Laura Wray-Lake &amp; Laura S. Abrams. All rights reserved.</a:t>
            </a:r>
          </a:p>
        </p:txBody>
      </p:sp>
    </p:spTree>
    <p:extLst>
      <p:ext uri="{BB962C8B-B14F-4D97-AF65-F5344CB8AC3E}">
        <p14:creationId xmlns:p14="http://schemas.microsoft.com/office/powerpoint/2010/main" val="21419241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5"/>
            <a:ext cx="10744200" cy="4351338"/>
          </a:xfrm>
        </p:spPr>
        <p:txBody>
          <a:bodyPr>
            <a:noAutofit/>
          </a:bodyPr>
          <a:lstStyle/>
          <a:p>
            <a:pPr marL="0" indent="0">
              <a:spcBef>
                <a:spcPts val="0"/>
              </a:spcBef>
              <a:spcAft>
                <a:spcPts val="1200"/>
              </a:spcAft>
              <a:buNone/>
            </a:pPr>
            <a:r>
              <a:rPr lang="en-US" sz="3200" b="1" dirty="0">
                <a:cs typeface="Futura Medium" panose="020B0602020204020303" pitchFamily="34" charset="-79"/>
              </a:rPr>
              <a:t>Implications for social work, youth work, and direct practice </a:t>
            </a:r>
          </a:p>
          <a:p>
            <a:r>
              <a:rPr lang="en-US" sz="2400" dirty="0">
                <a:cs typeface="Futura Medium" panose="020B0602020204020303" pitchFamily="34" charset="-79"/>
              </a:rPr>
              <a:t>Create civic opportunities that build on youth’s passions for local community issues. </a:t>
            </a:r>
          </a:p>
          <a:p>
            <a:r>
              <a:rPr lang="en-US" sz="2400" dirty="0">
                <a:cs typeface="Futura Medium" panose="020B0602020204020303" pitchFamily="34" charset="-79"/>
              </a:rPr>
              <a:t>Create an ethos of reciprocity with youth by showing youth they are cared for, valued, and heard. </a:t>
            </a:r>
          </a:p>
          <a:p>
            <a:r>
              <a:rPr lang="en-US" sz="2400" dirty="0">
                <a:cs typeface="Futura Medium" panose="020B0602020204020303" pitchFamily="34" charset="-79"/>
              </a:rPr>
              <a:t>Build informal civic opportunities into informal everyday safe community spaces. </a:t>
            </a:r>
          </a:p>
          <a:p>
            <a:r>
              <a:rPr lang="en-US" sz="2400" dirty="0">
                <a:cs typeface="Futura Medium" panose="020B0602020204020303" pitchFamily="34" charset="-79"/>
              </a:rPr>
              <a:t>Avoid general strategies to increase civic engagement without attending to the realities of the lived experiences of urban youth of color in high-poverty neighborhoods. </a:t>
            </a:r>
          </a:p>
          <a:p>
            <a:r>
              <a:rPr lang="en-US" sz="2400" dirty="0">
                <a:cs typeface="Futura Medium" panose="020B0602020204020303" pitchFamily="34" charset="-79"/>
              </a:rPr>
              <a:t>Listen to youth and avoid negative stereotypes and judgements against urban youth of color. </a:t>
            </a:r>
          </a:p>
        </p:txBody>
      </p:sp>
      <p:pic>
        <p:nvPicPr>
          <p:cNvPr id="5" name="Picture 4">
            <a:extLst>
              <a:ext uri="{FF2B5EF4-FFF2-40B4-BE49-F238E27FC236}">
                <a16:creationId xmlns:a16="http://schemas.microsoft.com/office/drawing/2014/main" id="{77B21943-C7B9-4C6F-82DB-6C4D23559BAA}"/>
              </a:ext>
            </a:extLst>
          </p:cNvPr>
          <p:cNvPicPr>
            <a:picLocks noChangeAspect="1"/>
          </p:cNvPicPr>
          <p:nvPr/>
        </p:nvPicPr>
        <p:blipFill>
          <a:blip r:embed="rId2"/>
          <a:stretch>
            <a:fillRect/>
          </a:stretch>
        </p:blipFill>
        <p:spPr>
          <a:xfrm>
            <a:off x="0" y="-1073"/>
            <a:ext cx="12192000" cy="1434353"/>
          </a:xfrm>
          <a:prstGeom prst="rect">
            <a:avLst/>
          </a:prstGeom>
        </p:spPr>
      </p:pic>
      <p:sp>
        <p:nvSpPr>
          <p:cNvPr id="4" name="TextBox 3">
            <a:extLst>
              <a:ext uri="{FF2B5EF4-FFF2-40B4-BE49-F238E27FC236}">
                <a16:creationId xmlns:a16="http://schemas.microsoft.com/office/drawing/2014/main" id="{AD5EF789-5C41-45D9-92AD-CA15E7FA916E}"/>
              </a:ext>
            </a:extLst>
          </p:cNvPr>
          <p:cNvSpPr txBox="1"/>
          <p:nvPr/>
        </p:nvSpPr>
        <p:spPr>
          <a:xfrm>
            <a:off x="7772400" y="6504801"/>
            <a:ext cx="4343400" cy="276999"/>
          </a:xfrm>
          <a:prstGeom prst="rect">
            <a:avLst/>
          </a:prstGeom>
          <a:noFill/>
        </p:spPr>
        <p:txBody>
          <a:bodyPr wrap="square" rtlCol="0">
            <a:spAutoFit/>
          </a:bodyPr>
          <a:lstStyle/>
          <a:p>
            <a:pPr algn="r"/>
            <a:r>
              <a:rPr lang="en-US" sz="1200" dirty="0">
                <a:solidFill>
                  <a:schemeClr val="bg2">
                    <a:lumMod val="50000"/>
                  </a:schemeClr>
                </a:solidFill>
              </a:rPr>
              <a:t>Created by Laura Wray-Lake &amp; Laura S. Abrams. All rights reserved.</a:t>
            </a:r>
          </a:p>
        </p:txBody>
      </p:sp>
    </p:spTree>
    <p:extLst>
      <p:ext uri="{BB962C8B-B14F-4D97-AF65-F5344CB8AC3E}">
        <p14:creationId xmlns:p14="http://schemas.microsoft.com/office/powerpoint/2010/main" val="404575335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idx="1"/>
          </p:nvPr>
        </p:nvSpPr>
        <p:spPr>
          <a:xfrm>
            <a:off x="1641231" y="4916619"/>
            <a:ext cx="9671050" cy="1500187"/>
          </a:xfrm>
        </p:spPr>
        <p:txBody>
          <a:bodyPr>
            <a:noAutofit/>
          </a:bodyPr>
          <a:lstStyle/>
          <a:p>
            <a:r>
              <a:rPr lang="en-US" sz="2000" dirty="0"/>
              <a:t>This material is based upon work funded by the Office of Research and Evaluation at the Corporation for National and Community Service (CNCS) under Grant No. 17REHCA001 through the National Service and Civic Engagement research grant competition. Opinions or points of view expressed in this document are those of the authors and do not necessarily reflect the official position of, or a position that is endorsed by, CNCS. </a:t>
            </a:r>
          </a:p>
        </p:txBody>
      </p:sp>
      <p:pic>
        <p:nvPicPr>
          <p:cNvPr id="6" name="Picture 5"/>
          <p:cNvPicPr>
            <a:picLocks noChangeAspect="1"/>
          </p:cNvPicPr>
          <p:nvPr/>
        </p:nvPicPr>
        <p:blipFill>
          <a:blip r:embed="rId2"/>
          <a:stretch>
            <a:fillRect/>
          </a:stretch>
        </p:blipFill>
        <p:spPr>
          <a:xfrm>
            <a:off x="1277698" y="2628376"/>
            <a:ext cx="4377528" cy="2042846"/>
          </a:xfrm>
          <a:prstGeom prst="rect">
            <a:avLst/>
          </a:prstGeom>
        </p:spPr>
      </p:pic>
      <p:sp>
        <p:nvSpPr>
          <p:cNvPr id="7" name="TextBox 6"/>
          <p:cNvSpPr txBox="1"/>
          <p:nvPr/>
        </p:nvSpPr>
        <p:spPr>
          <a:xfrm>
            <a:off x="1615831" y="1929825"/>
            <a:ext cx="3031067" cy="584775"/>
          </a:xfrm>
          <a:prstGeom prst="rect">
            <a:avLst/>
          </a:prstGeom>
          <a:noFill/>
        </p:spPr>
        <p:txBody>
          <a:bodyPr wrap="square" rtlCol="0">
            <a:noAutofit/>
          </a:bodyPr>
          <a:lstStyle/>
          <a:p>
            <a:r>
              <a:rPr lang="en-US" sz="3200" b="1" dirty="0">
                <a:cs typeface="Futura Medium" panose="020B0602020204020303" pitchFamily="34" charset="-79"/>
              </a:rPr>
              <a:t>Funding </a:t>
            </a:r>
          </a:p>
        </p:txBody>
      </p:sp>
      <p:pic>
        <p:nvPicPr>
          <p:cNvPr id="9" name="Picture 8">
            <a:extLst>
              <a:ext uri="{FF2B5EF4-FFF2-40B4-BE49-F238E27FC236}">
                <a16:creationId xmlns:a16="http://schemas.microsoft.com/office/drawing/2014/main" id="{CE3C92A5-1DD2-4255-BB6C-278EAEF6F755}"/>
              </a:ext>
            </a:extLst>
          </p:cNvPr>
          <p:cNvPicPr>
            <a:picLocks noChangeAspect="1"/>
          </p:cNvPicPr>
          <p:nvPr/>
        </p:nvPicPr>
        <p:blipFill>
          <a:blip r:embed="rId3"/>
          <a:stretch>
            <a:fillRect/>
          </a:stretch>
        </p:blipFill>
        <p:spPr>
          <a:xfrm>
            <a:off x="0" y="-1073"/>
            <a:ext cx="12192000" cy="1434353"/>
          </a:xfrm>
          <a:prstGeom prst="rect">
            <a:avLst/>
          </a:prstGeom>
        </p:spPr>
      </p:pic>
      <p:sp>
        <p:nvSpPr>
          <p:cNvPr id="8" name="TextBox 7">
            <a:extLst>
              <a:ext uri="{FF2B5EF4-FFF2-40B4-BE49-F238E27FC236}">
                <a16:creationId xmlns:a16="http://schemas.microsoft.com/office/drawing/2014/main" id="{06564BED-35E9-46E4-8351-75F9F61208C7}"/>
              </a:ext>
            </a:extLst>
          </p:cNvPr>
          <p:cNvSpPr txBox="1"/>
          <p:nvPr/>
        </p:nvSpPr>
        <p:spPr>
          <a:xfrm>
            <a:off x="7772400" y="6504801"/>
            <a:ext cx="4343400" cy="276999"/>
          </a:xfrm>
          <a:prstGeom prst="rect">
            <a:avLst/>
          </a:prstGeom>
          <a:noFill/>
        </p:spPr>
        <p:txBody>
          <a:bodyPr wrap="square" rtlCol="0">
            <a:spAutoFit/>
          </a:bodyPr>
          <a:lstStyle/>
          <a:p>
            <a:pPr algn="r"/>
            <a:r>
              <a:rPr lang="en-US" sz="1200" dirty="0">
                <a:solidFill>
                  <a:schemeClr val="bg2">
                    <a:lumMod val="50000"/>
                  </a:schemeClr>
                </a:solidFill>
              </a:rPr>
              <a:t>Created by Laura Wray-Lake &amp; Laura S. Abrams. All rights reserved.</a:t>
            </a:r>
          </a:p>
        </p:txBody>
      </p:sp>
    </p:spTree>
    <p:extLst>
      <p:ext uri="{BB962C8B-B14F-4D97-AF65-F5344CB8AC3E}">
        <p14:creationId xmlns:p14="http://schemas.microsoft.com/office/powerpoint/2010/main" val="23393126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1562</TotalTime>
  <Words>3091</Words>
  <Application>Microsoft Office PowerPoint</Application>
  <PresentationFormat>Widescreen</PresentationFormat>
  <Paragraphs>198</Paragraphs>
  <Slides>18</Slides>
  <Notes>15</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18</vt:i4>
      </vt:variant>
    </vt:vector>
  </HeadingPairs>
  <TitlesOfParts>
    <vt:vector size="27" baseType="lpstr">
      <vt:lpstr>Arial</vt:lpstr>
      <vt:lpstr>Calibri</vt:lpstr>
      <vt:lpstr>Calibri Light</vt:lpstr>
      <vt:lpstr>Futura Medium</vt:lpstr>
      <vt:lpstr>Futura Std Book</vt:lpstr>
      <vt:lpstr>Futura Std Light</vt:lpstr>
      <vt:lpstr>Symbol</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Myers, Lauren</dc:creator>
  <cp:lastModifiedBy>Carol Bradfield</cp:lastModifiedBy>
  <cp:revision>68</cp:revision>
  <dcterms:created xsi:type="dcterms:W3CDTF">2020-01-10T20:12:13Z</dcterms:created>
  <dcterms:modified xsi:type="dcterms:W3CDTF">2020-05-07T19:43:37Z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