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291" r:id="rId3"/>
    <p:sldId id="256" r:id="rId4"/>
    <p:sldId id="281" r:id="rId5"/>
    <p:sldId id="274" r:id="rId6"/>
    <p:sldId id="261" r:id="rId7"/>
    <p:sldId id="257" r:id="rId8"/>
    <p:sldId id="260" r:id="rId9"/>
    <p:sldId id="266" r:id="rId10"/>
    <p:sldId id="259" r:id="rId11"/>
    <p:sldId id="275" r:id="rId12"/>
    <p:sldId id="276" r:id="rId13"/>
    <p:sldId id="278" r:id="rId14"/>
    <p:sldId id="277" r:id="rId15"/>
    <p:sldId id="263" r:id="rId16"/>
    <p:sldId id="258" r:id="rId17"/>
    <p:sldId id="265" r:id="rId18"/>
    <p:sldId id="267" r:id="rId19"/>
    <p:sldId id="273" r:id="rId20"/>
    <p:sldId id="268" r:id="rId21"/>
    <p:sldId id="279" r:id="rId22"/>
    <p:sldId id="280" r:id="rId23"/>
    <p:sldId id="269" r:id="rId24"/>
    <p:sldId id="270" r:id="rId25"/>
    <p:sldId id="271" r:id="rId26"/>
    <p:sldId id="294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F2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BE4FF0-0A8D-4916-9EB1-4B8C91B553B9}" v="6" dt="2024-08-07T17:53:44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24" autoAdjust="0"/>
    <p:restoredTop sz="94640"/>
  </p:normalViewPr>
  <p:slideViewPr>
    <p:cSldViewPr snapToGrid="0">
      <p:cViewPr varScale="1">
        <p:scale>
          <a:sx n="85" d="100"/>
          <a:sy n="85" d="100"/>
        </p:scale>
        <p:origin x="53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u, Chang" userId="bbab85cd-f9a7-4875-8e40-f4f1c1d74876" providerId="ADAL" clId="{60BE4FF0-0A8D-4916-9EB1-4B8C91B553B9}"/>
    <pc:docChg chg="undo custSel addSld delSld modSld">
      <pc:chgData name="Liu, Chang" userId="bbab85cd-f9a7-4875-8e40-f4f1c1d74876" providerId="ADAL" clId="{60BE4FF0-0A8D-4916-9EB1-4B8C91B553B9}" dt="2024-08-07T18:00:32.566" v="63" actId="114"/>
      <pc:docMkLst>
        <pc:docMk/>
      </pc:docMkLst>
      <pc:sldChg chg="modSp mod modClrScheme chgLayout">
        <pc:chgData name="Liu, Chang" userId="bbab85cd-f9a7-4875-8e40-f4f1c1d74876" providerId="ADAL" clId="{60BE4FF0-0A8D-4916-9EB1-4B8C91B553B9}" dt="2024-08-07T17:51:09.197" v="12" actId="700"/>
        <pc:sldMkLst>
          <pc:docMk/>
          <pc:sldMk cId="3226213981" sldId="256"/>
        </pc:sldMkLst>
        <pc:spChg chg="mod ord">
          <ac:chgData name="Liu, Chang" userId="bbab85cd-f9a7-4875-8e40-f4f1c1d74876" providerId="ADAL" clId="{60BE4FF0-0A8D-4916-9EB1-4B8C91B553B9}" dt="2024-08-07T17:51:09.197" v="12" actId="700"/>
          <ac:spMkLst>
            <pc:docMk/>
            <pc:sldMk cId="3226213981" sldId="256"/>
            <ac:spMk id="2" creationId="{193C7878-2DF7-4472-1D6B-4F4EEF1D0508}"/>
          </ac:spMkLst>
        </pc:spChg>
        <pc:spChg chg="mod ord">
          <ac:chgData name="Liu, Chang" userId="bbab85cd-f9a7-4875-8e40-f4f1c1d74876" providerId="ADAL" clId="{60BE4FF0-0A8D-4916-9EB1-4B8C91B553B9}" dt="2024-08-07T17:51:09.197" v="12" actId="700"/>
          <ac:spMkLst>
            <pc:docMk/>
            <pc:sldMk cId="3226213981" sldId="256"/>
            <ac:spMk id="3" creationId="{4FD8E3AB-0610-79E8-C3B0-7938A515BF08}"/>
          </ac:spMkLst>
        </pc:spChg>
      </pc:sldChg>
      <pc:sldChg chg="addSp delSp modSp mod modClrScheme chgLayout">
        <pc:chgData name="Liu, Chang" userId="bbab85cd-f9a7-4875-8e40-f4f1c1d74876" providerId="ADAL" clId="{60BE4FF0-0A8D-4916-9EB1-4B8C91B553B9}" dt="2024-08-07T17:51:58.101" v="17" actId="700"/>
        <pc:sldMkLst>
          <pc:docMk/>
          <pc:sldMk cId="1545367875" sldId="268"/>
        </pc:sldMkLst>
        <pc:spChg chg="mod ord">
          <ac:chgData name="Liu, Chang" userId="bbab85cd-f9a7-4875-8e40-f4f1c1d74876" providerId="ADAL" clId="{60BE4FF0-0A8D-4916-9EB1-4B8C91B553B9}" dt="2024-08-07T17:51:58.101" v="17" actId="700"/>
          <ac:spMkLst>
            <pc:docMk/>
            <pc:sldMk cId="1545367875" sldId="268"/>
            <ac:spMk id="2" creationId="{1844587A-0486-2515-3FCE-80593205FD1E}"/>
          </ac:spMkLst>
        </pc:spChg>
        <pc:spChg chg="add del">
          <ac:chgData name="Liu, Chang" userId="bbab85cd-f9a7-4875-8e40-f4f1c1d74876" providerId="ADAL" clId="{60BE4FF0-0A8D-4916-9EB1-4B8C91B553B9}" dt="2024-08-07T17:51:58.101" v="17" actId="700"/>
          <ac:spMkLst>
            <pc:docMk/>
            <pc:sldMk cId="1545367875" sldId="268"/>
            <ac:spMk id="3" creationId="{27822140-31F2-3762-1CBA-C3F230977B5E}"/>
          </ac:spMkLst>
        </pc:spChg>
      </pc:sldChg>
      <pc:sldChg chg="addSp delSp modSp mod modClrScheme chgLayout">
        <pc:chgData name="Liu, Chang" userId="bbab85cd-f9a7-4875-8e40-f4f1c1d74876" providerId="ADAL" clId="{60BE4FF0-0A8D-4916-9EB1-4B8C91B553B9}" dt="2024-08-07T17:51:59.655" v="18" actId="700"/>
        <pc:sldMkLst>
          <pc:docMk/>
          <pc:sldMk cId="4009048564" sldId="274"/>
        </pc:sldMkLst>
        <pc:spChg chg="mod ord">
          <ac:chgData name="Liu, Chang" userId="bbab85cd-f9a7-4875-8e40-f4f1c1d74876" providerId="ADAL" clId="{60BE4FF0-0A8D-4916-9EB1-4B8C91B553B9}" dt="2024-08-07T17:51:59.655" v="18" actId="700"/>
          <ac:spMkLst>
            <pc:docMk/>
            <pc:sldMk cId="4009048564" sldId="274"/>
            <ac:spMk id="2" creationId="{1844587A-0486-2515-3FCE-80593205FD1E}"/>
          </ac:spMkLst>
        </pc:spChg>
        <pc:spChg chg="add del">
          <ac:chgData name="Liu, Chang" userId="bbab85cd-f9a7-4875-8e40-f4f1c1d74876" providerId="ADAL" clId="{60BE4FF0-0A8D-4916-9EB1-4B8C91B553B9}" dt="2024-08-07T17:51:59.655" v="18" actId="700"/>
          <ac:spMkLst>
            <pc:docMk/>
            <pc:sldMk cId="4009048564" sldId="274"/>
            <ac:spMk id="3" creationId="{27822140-31F2-3762-1CBA-C3F230977B5E}"/>
          </ac:spMkLst>
        </pc:spChg>
      </pc:sldChg>
      <pc:sldChg chg="modSp mod modClrScheme chgLayout">
        <pc:chgData name="Liu, Chang" userId="bbab85cd-f9a7-4875-8e40-f4f1c1d74876" providerId="ADAL" clId="{60BE4FF0-0A8D-4916-9EB1-4B8C91B553B9}" dt="2024-08-07T17:50:58.977" v="11" actId="700"/>
        <pc:sldMkLst>
          <pc:docMk/>
          <pc:sldMk cId="2871363646" sldId="281"/>
        </pc:sldMkLst>
        <pc:spChg chg="mod ord">
          <ac:chgData name="Liu, Chang" userId="bbab85cd-f9a7-4875-8e40-f4f1c1d74876" providerId="ADAL" clId="{60BE4FF0-0A8D-4916-9EB1-4B8C91B553B9}" dt="2024-08-07T17:50:58.977" v="11" actId="700"/>
          <ac:spMkLst>
            <pc:docMk/>
            <pc:sldMk cId="2871363646" sldId="281"/>
            <ac:spMk id="4" creationId="{89B63BC9-6452-C37F-CB56-F39C21FAF612}"/>
          </ac:spMkLst>
        </pc:spChg>
        <pc:picChg chg="mod ord">
          <ac:chgData name="Liu, Chang" userId="bbab85cd-f9a7-4875-8e40-f4f1c1d74876" providerId="ADAL" clId="{60BE4FF0-0A8D-4916-9EB1-4B8C91B553B9}" dt="2024-08-07T17:50:58.977" v="11" actId="700"/>
          <ac:picMkLst>
            <pc:docMk/>
            <pc:sldMk cId="2871363646" sldId="281"/>
            <ac:picMk id="7" creationId="{AE2ED5A5-4BCD-03A1-CD1B-6A308FB5EA64}"/>
          </ac:picMkLst>
        </pc:picChg>
      </pc:sldChg>
      <pc:sldChg chg="modSp mod">
        <pc:chgData name="Liu, Chang" userId="bbab85cd-f9a7-4875-8e40-f4f1c1d74876" providerId="ADAL" clId="{60BE4FF0-0A8D-4916-9EB1-4B8C91B553B9}" dt="2024-08-07T17:50:14.955" v="6" actId="20577"/>
        <pc:sldMkLst>
          <pc:docMk/>
          <pc:sldMk cId="2764036518" sldId="291"/>
        </pc:sldMkLst>
        <pc:spChg chg="mod">
          <ac:chgData name="Liu, Chang" userId="bbab85cd-f9a7-4875-8e40-f4f1c1d74876" providerId="ADAL" clId="{60BE4FF0-0A8D-4916-9EB1-4B8C91B553B9}" dt="2024-08-07T17:49:47.823" v="1"/>
          <ac:spMkLst>
            <pc:docMk/>
            <pc:sldMk cId="2764036518" sldId="291"/>
            <ac:spMk id="3" creationId="{DF30349D-2C34-426E-8247-ECF1BE44D5BB}"/>
          </ac:spMkLst>
        </pc:spChg>
        <pc:spChg chg="mod">
          <ac:chgData name="Liu, Chang" userId="bbab85cd-f9a7-4875-8e40-f4f1c1d74876" providerId="ADAL" clId="{60BE4FF0-0A8D-4916-9EB1-4B8C91B553B9}" dt="2024-08-07T17:50:14.955" v="6" actId="20577"/>
          <ac:spMkLst>
            <pc:docMk/>
            <pc:sldMk cId="2764036518" sldId="291"/>
            <ac:spMk id="5" creationId="{1E47B7C4-4366-55CA-548D-A9D0F4F07A5C}"/>
          </ac:spMkLst>
        </pc:spChg>
      </pc:sldChg>
      <pc:sldChg chg="modSp mod">
        <pc:chgData name="Liu, Chang" userId="bbab85cd-f9a7-4875-8e40-f4f1c1d74876" providerId="ADAL" clId="{60BE4FF0-0A8D-4916-9EB1-4B8C91B553B9}" dt="2024-08-07T17:53:22.202" v="40" actId="21"/>
        <pc:sldMkLst>
          <pc:docMk/>
          <pc:sldMk cId="2027837319" sldId="294"/>
        </pc:sldMkLst>
        <pc:spChg chg="mod">
          <ac:chgData name="Liu, Chang" userId="bbab85cd-f9a7-4875-8e40-f4f1c1d74876" providerId="ADAL" clId="{60BE4FF0-0A8D-4916-9EB1-4B8C91B553B9}" dt="2024-08-07T17:53:22.202" v="40" actId="21"/>
          <ac:spMkLst>
            <pc:docMk/>
            <pc:sldMk cId="2027837319" sldId="294"/>
            <ac:spMk id="3" creationId="{F6909A65-A2EF-4EED-BC6A-30B201ACF763}"/>
          </ac:spMkLst>
        </pc:spChg>
      </pc:sldChg>
      <pc:sldChg chg="modSp mod">
        <pc:chgData name="Liu, Chang" userId="bbab85cd-f9a7-4875-8e40-f4f1c1d74876" providerId="ADAL" clId="{60BE4FF0-0A8D-4916-9EB1-4B8C91B553B9}" dt="2024-08-07T18:00:32.566" v="63" actId="114"/>
        <pc:sldMkLst>
          <pc:docMk/>
          <pc:sldMk cId="4247775967" sldId="295"/>
        </pc:sldMkLst>
        <pc:spChg chg="mod">
          <ac:chgData name="Liu, Chang" userId="bbab85cd-f9a7-4875-8e40-f4f1c1d74876" providerId="ADAL" clId="{60BE4FF0-0A8D-4916-9EB1-4B8C91B553B9}" dt="2024-08-07T17:56:23.190" v="62" actId="20577"/>
          <ac:spMkLst>
            <pc:docMk/>
            <pc:sldMk cId="4247775967" sldId="295"/>
            <ac:spMk id="3" creationId="{0E2449C0-485A-4967-BF44-D19EBDB40648}"/>
          </ac:spMkLst>
        </pc:spChg>
        <pc:spChg chg="mod">
          <ac:chgData name="Liu, Chang" userId="bbab85cd-f9a7-4875-8e40-f4f1c1d74876" providerId="ADAL" clId="{60BE4FF0-0A8D-4916-9EB1-4B8C91B553B9}" dt="2024-08-07T18:00:32.566" v="63" actId="114"/>
          <ac:spMkLst>
            <pc:docMk/>
            <pc:sldMk cId="4247775967" sldId="295"/>
            <ac:spMk id="5" creationId="{0B76BDB8-1D27-4989-B9AD-C828EA093D34}"/>
          </ac:spMkLst>
        </pc:spChg>
      </pc:sldChg>
      <pc:sldChg chg="add del">
        <pc:chgData name="Liu, Chang" userId="bbab85cd-f9a7-4875-8e40-f4f1c1d74876" providerId="ADAL" clId="{60BE4FF0-0A8D-4916-9EB1-4B8C91B553B9}" dt="2024-08-07T17:52:00.629" v="19"/>
        <pc:sldMkLst>
          <pc:docMk/>
          <pc:sldMk cId="2308390115" sldId="77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8D2F6-D25E-22C9-E67F-5C3AD582B6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5B2F95-61D8-369C-1F36-A315664CD3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93D4F-90CB-1F98-B067-AB97CFF51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6D4D0D-EA89-2E65-7DD5-ADEFE1920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4090-EE56-FE0C-8A12-CCC9BAE1F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715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A8BC9-CFC1-FF99-16B8-4AA3E51EC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F7DE1-5B12-BD6A-3CFC-748AA30FCE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7B3789-5DB1-53BA-209D-F7AAAC121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DDE82-70AD-EAF0-D001-64718BC29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C3AC8-C42A-8E90-59D6-42ED17A02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379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81D77-7F83-2E3F-8D1E-6D585B96E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551E5A-C564-3B45-AF57-1FD6510DF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3EA1A-5742-C282-ECBA-5EBB9AE46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6A0BED-13C7-41E2-7629-A3B96E53C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61D34-4A89-BBAA-632E-C00B856B2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67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F0474-FDC1-2EA5-AFFC-77FEFB801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54DDC7-1A22-0BFA-3B42-8ECA8797AF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119A09-30E1-3325-A4CB-778395E34F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4E14D5-F466-C413-030F-2BFEEA0F2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BDA98B-A101-DC70-1BF9-C3509A300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5C9073-AFB5-E4FA-BCF0-35C59C705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916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5C0F1-527B-7A0D-9B89-91423B82C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8B36B3-A1DD-3314-6586-335D2504F2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7BDA9C-0283-FC55-1D10-3D32858FEB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7E6122-A615-C8E5-2254-19511635D8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9D77D8-2D3D-91D7-FC20-130083F635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9A952A-459A-3253-1D6B-7F13B79E4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75C710-B8F1-0D0B-7663-EA1A0B142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AE9C6F-2816-77F2-B25E-3668879D3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455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F5D4B-EC1F-E0C4-8F89-6198978A5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621276-0E37-78F6-4D42-B9F5E8DF9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8A3763-8739-DD29-CCEA-20A7BECDD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BE4C1B-2438-96F7-6F6E-8F8F0CDD8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577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BE65F1-46D6-378B-069D-510FD324E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F1E937-FFEA-4901-7645-CC98BC869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E28624-3B44-99C4-13CD-A3D53D206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88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9912E-32B9-6F37-70DE-14AF6128A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263EE-7CA2-02A3-CB48-97062028F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CA7C4A-CC65-20DA-A0BA-46F243ACA7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212517-31CC-4F30-7107-EE2EABA3E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7B26F5-D44F-246D-5BE3-E388B9E7C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061432-46AD-47BD-FC7A-AAE214CD5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04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63FEE-9F9B-09EF-97A9-ECD8B4EF9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A7A0BF-8AF8-6E86-FB1E-F45B3799A9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F1924E-70A2-23F5-E0E4-4508C6DC64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3D1F1E-0340-94DF-427B-DC8A2496A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AA10CF-CDCD-B24F-5BEC-72A6FC1CD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0200F8-6038-8148-C0A9-4A7940D8C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62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82253-6150-75F9-7D67-F43BBB8A6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205FDE-9247-ED09-7E46-BBAF73782D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D6104-A5F3-66B7-919F-105877B3D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8079F-099F-C454-0562-E2B180536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418B3-41BD-E98C-AFCF-201B711AA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659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ACAD58-5E02-6C7C-EE7D-35E188DC24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F7CA6B-5443-7291-BBDF-9BB78EA052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6FE9A-0170-B537-CFF3-849FA5F38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A2063-2E60-8C08-0D8D-5CD421031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046B9-FE2E-B13D-0DC9-40373A5A4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451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gradFill>
          <a:gsLst>
            <a:gs pos="0">
              <a:srgbClr val="0068AE"/>
            </a:gs>
            <a:gs pos="100000">
              <a:srgbClr val="1B386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4ECCE-A384-4AFB-8F54-97B5C8507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038"/>
            <a:ext cx="9144000" cy="2194561"/>
          </a:xfrm>
        </p:spPr>
        <p:txBody>
          <a:bodyPr anchor="b">
            <a:normAutofit/>
          </a:bodyPr>
          <a:lstStyle>
            <a:lvl1pPr algn="ctr">
              <a:defRPr sz="4800" b="1" i="0">
                <a:solidFill>
                  <a:schemeClr val="bg1"/>
                </a:solidFill>
                <a:latin typeface="Futura" panose="020B0602020204020303" pitchFamily="34" charset="-79"/>
                <a:cs typeface="Futura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0C81F1-7073-4AD6-A592-84C57C987C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86200"/>
            <a:ext cx="9144000" cy="1371600"/>
          </a:xfrm>
        </p:spPr>
        <p:txBody>
          <a:bodyPr/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2B37A0-33EC-4E68-AD48-836C72C4A9E8}"/>
              </a:ext>
            </a:extLst>
          </p:cNvPr>
          <p:cNvSpPr txBox="1"/>
          <p:nvPr userDrawn="1"/>
        </p:nvSpPr>
        <p:spPr>
          <a:xfrm>
            <a:off x="188494" y="5943600"/>
            <a:ext cx="12003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dirty="0">
                <a:solidFill>
                  <a:schemeClr val="bg1"/>
                </a:solidFill>
                <a:latin typeface="+mn-lt"/>
              </a:rPr>
              <a:t>Monograph Matters is a companion website for the Monographs of the Society for Research in Child Development</a:t>
            </a:r>
          </a:p>
          <a:p>
            <a:pPr algn="ctr"/>
            <a:r>
              <a:rPr lang="en-US" sz="1800" b="0" dirty="0">
                <a:solidFill>
                  <a:schemeClr val="bg1"/>
                </a:solidFill>
                <a:latin typeface="+mn-lt"/>
              </a:rPr>
              <a:t>Ginger A. Moore, Interim Editor (</a:t>
            </a:r>
            <a:r>
              <a:rPr lang="en-US" sz="1800" b="0" dirty="0" err="1">
                <a:solidFill>
                  <a:schemeClr val="bg1"/>
                </a:solidFill>
                <a:latin typeface="+mn-lt"/>
              </a:rPr>
              <a:t>ginger.moore@psu.edu</a:t>
            </a:r>
            <a:r>
              <a:rPr lang="en-US" sz="1800" b="0" dirty="0">
                <a:solidFill>
                  <a:schemeClr val="bg1"/>
                </a:solidFill>
                <a:latin typeface="+mn-lt"/>
              </a:rPr>
              <a:t>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E03202A-F80A-4480-A295-A3D58FC86934}"/>
              </a:ext>
            </a:extLst>
          </p:cNvPr>
          <p:cNvSpPr/>
          <p:nvPr userDrawn="1"/>
        </p:nvSpPr>
        <p:spPr>
          <a:xfrm>
            <a:off x="-7620" y="1066800"/>
            <a:ext cx="12207240" cy="45720"/>
          </a:xfrm>
          <a:prstGeom prst="rect">
            <a:avLst/>
          </a:prstGeom>
          <a:solidFill>
            <a:srgbClr val="EA2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7EAF5F16-1870-4AF8-9468-4BF5FEFCC4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242" y="313994"/>
            <a:ext cx="1985958" cy="600406"/>
          </a:xfrm>
          <a:prstGeom prst="rect">
            <a:avLst/>
          </a:prstGeom>
        </p:spPr>
      </p:pic>
      <p:pic>
        <p:nvPicPr>
          <p:cNvPr id="10" name="Picture 9" descr="Logo&#10;&#10;Description automatically generated with medium confidence">
            <a:extLst>
              <a:ext uri="{FF2B5EF4-FFF2-40B4-BE49-F238E27FC236}">
                <a16:creationId xmlns:a16="http://schemas.microsoft.com/office/drawing/2014/main" id="{CBBBF1D9-5124-48FD-ABD9-07EE6C1853A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92" y="313995"/>
            <a:ext cx="4764506" cy="60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4772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A54B0-65D8-A343-A053-66D682B40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86F85-E097-2544-9190-46748EFEB0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62200"/>
            <a:ext cx="10515600" cy="38013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8F58C-3B38-684C-9269-F0402FD6B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19A446-7A62-464A-B0BC-6974A37701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7785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CE5025-1B8B-AD4B-8E45-C48E3E1942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6612" y="1760957"/>
            <a:ext cx="3354388" cy="4343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2B1C1-488B-A743-B555-660AACD75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48199" y="1760957"/>
            <a:ext cx="7086601" cy="4318883"/>
          </a:xfrm>
        </p:spPr>
        <p:txBody>
          <a:bodyPr>
            <a:norm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70FD30-E4B2-0349-9A33-BF6A7B3D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5FAB8C-D63B-4D17-87D5-0D73879862A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772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gradFill>
          <a:gsLst>
            <a:gs pos="0">
              <a:srgbClr val="0068AE"/>
            </a:gs>
            <a:gs pos="100000">
              <a:srgbClr val="1B386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9AC43-267D-2A49-9005-1E6EDD011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786062"/>
          </a:xfrm>
        </p:spPr>
        <p:txBody>
          <a:bodyPr anchor="b">
            <a:normAutofit/>
          </a:bodyPr>
          <a:lstStyle>
            <a:lvl1pPr algn="l">
              <a:defRPr sz="4000" b="1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8C8AFB-E6D2-7E4E-B8E7-AF86023A3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56138"/>
            <a:ext cx="10515600" cy="1433512"/>
          </a:xfrm>
        </p:spPr>
        <p:txBody>
          <a:bodyPr/>
          <a:lstStyle>
            <a:lvl1pPr marL="0" indent="0">
              <a:buNone/>
              <a:defRPr sz="2400" b="0">
                <a:solidFill>
                  <a:schemeClr val="bg1"/>
                </a:solidFill>
                <a:latin typeface="Futura PT Medium" panose="020B06020202040203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7C07A1F-1CF5-46E3-9335-2F2DA8D1535B}"/>
              </a:ext>
            </a:extLst>
          </p:cNvPr>
          <p:cNvSpPr/>
          <p:nvPr userDrawn="1"/>
        </p:nvSpPr>
        <p:spPr>
          <a:xfrm>
            <a:off x="0" y="4495800"/>
            <a:ext cx="12192000" cy="66675"/>
          </a:xfrm>
          <a:prstGeom prst="rect">
            <a:avLst/>
          </a:prstGeom>
          <a:solidFill>
            <a:srgbClr val="EA2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6F2325-2232-413C-B0C4-8BEE6F6BC5BC}"/>
              </a:ext>
            </a:extLst>
          </p:cNvPr>
          <p:cNvSpPr/>
          <p:nvPr userDrawn="1"/>
        </p:nvSpPr>
        <p:spPr>
          <a:xfrm>
            <a:off x="-30480" y="1066800"/>
            <a:ext cx="12252960" cy="45720"/>
          </a:xfrm>
          <a:prstGeom prst="rect">
            <a:avLst/>
          </a:prstGeom>
          <a:solidFill>
            <a:srgbClr val="EA2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635046D5-DDAB-4439-8B5A-D306848717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242" y="313994"/>
            <a:ext cx="1985958" cy="600406"/>
          </a:xfrm>
          <a:prstGeom prst="rect">
            <a:avLst/>
          </a:prstGeom>
        </p:spPr>
      </p:pic>
      <p:pic>
        <p:nvPicPr>
          <p:cNvPr id="12" name="Picture 11" descr="Logo&#10;&#10;Description automatically generated with medium confidence">
            <a:extLst>
              <a:ext uri="{FF2B5EF4-FFF2-40B4-BE49-F238E27FC236}">
                <a16:creationId xmlns:a16="http://schemas.microsoft.com/office/drawing/2014/main" id="{DE8F7E76-7756-47D4-9772-B4E5CF441B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92" y="313995"/>
            <a:ext cx="4764506" cy="60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845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35355-C467-F94E-A4A5-95F28B925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75720-E371-0649-B37D-0C429EEF17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362199"/>
            <a:ext cx="5181600" cy="3814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1C1DD8-D597-4345-BB69-440F4690C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62199"/>
            <a:ext cx="5181600" cy="381476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16652-4E9E-FD46-AB52-BAE322E83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A01C2BD-91E2-4089-A737-03C6647FD46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168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AAF334-D018-6D46-9B92-D77730859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316956"/>
            <a:ext cx="5157787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3DB2D1-44C8-C54C-BEE0-7C95B17E32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006725"/>
            <a:ext cx="5157787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366103-963B-5B4A-A71F-98125705BF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316956"/>
            <a:ext cx="5183188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98A3B3-46C9-6441-A211-E0FAF00A4A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31D069-9D82-0D44-AF08-5CD3620AA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025046-6277-406C-BF60-ED17A31186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EAAEE30-5070-4F6C-9175-033E09097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24000"/>
            <a:ext cx="10515600" cy="762000"/>
          </a:xfrm>
        </p:spPr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026359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BE8E5-CE76-E34D-9D26-0320096F7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C24B8D-3340-BC44-8D1B-95D81616E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D223E1-2E28-410C-AF46-BAA10536F9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7693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6AF8D4-A736-1245-93CA-C8A93D95A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F38E66-EC51-4838-9760-41358F45DC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8190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448FD-D447-7A48-8C11-8AE00BDA2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600200"/>
            <a:ext cx="3932237" cy="1447800"/>
          </a:xfrm>
        </p:spPr>
        <p:txBody>
          <a:bodyPr anchor="b"/>
          <a:lstStyle>
            <a:lvl1pPr algn="l">
              <a:defRPr sz="320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866A7-5BF5-A443-B557-62AE1D064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9200" y="1600200"/>
            <a:ext cx="6326188" cy="4260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4FD589-39C6-114B-86FC-7E32015E2D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124200"/>
            <a:ext cx="3932237" cy="27447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E1A46-04AE-4F49-B80B-96D880D83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F5CE40-ED85-4A2C-88F8-0BE208C3C2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550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4108B-4751-B640-B8DB-CEF83CFEA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600200"/>
            <a:ext cx="3932237" cy="1447800"/>
          </a:xfrm>
        </p:spPr>
        <p:txBody>
          <a:bodyPr anchor="b"/>
          <a:lstStyle>
            <a:lvl1pPr>
              <a:defRPr sz="320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CE5025-1B8B-AD4B-8E45-C48E3E1942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29200" y="1600200"/>
            <a:ext cx="6326188" cy="4260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2B1C1-488B-A743-B555-660AACD75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124200"/>
            <a:ext cx="3932237" cy="27447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70FD30-E4B2-0349-9A33-BF6A7B3D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5FAB8C-D63B-4D17-87D5-0D73879862A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2229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1D6573-DB55-704C-8359-BB596DDE82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89199-8E06-3443-8461-EAEC5FE5F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B7DF79-E293-47F0-A3BA-723498619F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58DF128-4815-4A5F-B2BD-6098D6438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24000"/>
            <a:ext cx="10515600" cy="762000"/>
          </a:xfrm>
        </p:spPr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12095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CDE8FF-17D3-484F-8112-7E55CF975A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20200" y="1600199"/>
            <a:ext cx="2133600" cy="4576764"/>
          </a:xfrm>
        </p:spPr>
        <p:txBody>
          <a:bodyPr vert="eaVert"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28C7D-B426-5B42-8108-7D7BC78809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600199"/>
            <a:ext cx="8229600" cy="457676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FDE0F-3FA1-AC42-9078-9BD795DB7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668D1E-47E4-47C7-8148-1BE43934C48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2F8BEA-67CB-CD09-3AF9-DC09E84A8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3908B8-A9C9-186B-251E-D04F7981FD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1E8F39-BD02-6BD4-2B83-2B252C4C0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177261-2EA2-D942-9B73-B0EC6A527E9D}" type="datetimeFigureOut">
              <a:rPr lang="en-US" smtClean="0"/>
              <a:t>8/13/2024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4F05F-6DB9-1D49-07C9-7255C9CF57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FE636-785B-F7D5-9999-1E029AFCDD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3B9326-E2BB-D548-8AEF-B693FDC1FB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355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C6FC99-913B-E743-BA57-DADC92D61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24000"/>
            <a:ext cx="10515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1C4626-FBE9-9240-8882-B17A956D4B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375649"/>
            <a:ext cx="10515600" cy="38013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36DAF4-3E40-324B-BDF0-46375F7B9F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2400" y="6430962"/>
            <a:ext cx="8686800" cy="3508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i="1" dirty="0"/>
              <a:t>Monograph Matters </a:t>
            </a:r>
            <a:r>
              <a:rPr lang="en-US" dirty="0"/>
              <a:t>is the companion website for </a:t>
            </a:r>
            <a:r>
              <a:rPr lang="en-US" i="1" dirty="0"/>
              <a:t>the Monographs of the Society for Research in Child Development</a:t>
            </a:r>
          </a:p>
        </p:txBody>
      </p:sp>
    </p:spTree>
    <p:extLst>
      <p:ext uri="{BB962C8B-B14F-4D97-AF65-F5344CB8AC3E}">
        <p14:creationId xmlns:p14="http://schemas.microsoft.com/office/powerpoint/2010/main" val="3031283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Futura Std Medium" panose="020B0702020204020203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fb.watch/tevls0nwvw/" TargetMode="Externa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fb.watch/tevCW7-RJ2/" TargetMode="Externa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acebook.com/mayyukhanofficial" TargetMode="Externa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11/mono.12425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monographmatters.srcd.org/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F30349D-2C34-426E-8247-ECF1BE44D5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038600"/>
            <a:ext cx="10515600" cy="167640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0"/>
              </a:spcBef>
            </a:pPr>
            <a:r>
              <a:rPr lang="en-US" sz="1800" dirty="0">
                <a:latin typeface="Futura Medium" panose="020B0602020204020303" pitchFamily="34" charset="-79"/>
                <a:ea typeface="Calibri"/>
                <a:cs typeface="Futura Medium"/>
              </a:rPr>
              <a:t>Mayyu Khan</a:t>
            </a:r>
            <a:endParaRPr lang="en-US" sz="1800" dirty="0">
              <a:effectLst/>
              <a:latin typeface="Futura Medium" panose="020B0602020204020303" pitchFamily="34" charset="-79"/>
              <a:ea typeface="Calibri" panose="020F0502020204030204" pitchFamily="34" charset="0"/>
              <a:cs typeface="Futura Medium" panose="020B0602020204020303" pitchFamily="34" charset="-79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800" baseline="30000" dirty="0">
              <a:effectLst/>
              <a:latin typeface="Futura Medium" panose="020B0602020204020303" pitchFamily="34" charset="-79"/>
              <a:ea typeface="Calibri" panose="020F0502020204030204" pitchFamily="34" charset="0"/>
              <a:cs typeface="Futura Medium" panose="020B0602020204020303" pitchFamily="34" charset="-79"/>
            </a:endParaRPr>
          </a:p>
          <a:p>
            <a:endParaRPr lang="en-US" sz="18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E47B7C4-4366-55CA-548D-A9D0F4F07A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cs typeface="Futura"/>
              </a:rPr>
              <a:t>The Art of Mayyu Khan: Rohingya Artist and Poet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036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C7878-2DF7-4472-1D6B-4F4EEF1D0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Art of Mayyu Khan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D8E3AB-0610-79E8-C3B0-7938A515BF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Rohingya Artist and Poet</a:t>
            </a:r>
          </a:p>
        </p:txBody>
      </p:sp>
      <p:pic>
        <p:nvPicPr>
          <p:cNvPr id="4" name="Picture 3" descr="A boat in the water&#10;&#10;Description automatically generated">
            <a:extLst>
              <a:ext uri="{FF2B5EF4-FFF2-40B4-BE49-F238E27FC236}">
                <a16:creationId xmlns:a16="http://schemas.microsoft.com/office/drawing/2014/main" id="{6672C3A1-E143-4C2E-2907-07CACEAE6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3388" y="2268537"/>
            <a:ext cx="3576638" cy="357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213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9B63BC9-6452-C37F-CB56-F39C21FAF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453" y="151369"/>
            <a:ext cx="10515600" cy="1325563"/>
          </a:xfrm>
        </p:spPr>
        <p:txBody>
          <a:bodyPr/>
          <a:lstStyle/>
          <a:p>
            <a:r>
              <a:rPr lang="en-US" dirty="0"/>
              <a:t>Artist’s Statement</a:t>
            </a:r>
          </a:p>
        </p:txBody>
      </p:sp>
      <p:pic>
        <p:nvPicPr>
          <p:cNvPr id="7" name="Content Placeholder 6" descr="A person in a blue shirt&#10;&#10;Description automatically generated">
            <a:extLst>
              <a:ext uri="{FF2B5EF4-FFF2-40B4-BE49-F238E27FC236}">
                <a16:creationId xmlns:a16="http://schemas.microsoft.com/office/drawing/2014/main" id="{AE2ED5A5-4BCD-03A1-CD1B-6A308FB5EA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93672" y="1354138"/>
            <a:ext cx="5034253" cy="4975225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7D633-4205-D805-6479-F6A4447FAC90}"/>
              </a:ext>
            </a:extLst>
          </p:cNvPr>
          <p:cNvSpPr txBox="1"/>
          <p:nvPr/>
        </p:nvSpPr>
        <p:spPr>
          <a:xfrm>
            <a:off x="510453" y="1354138"/>
            <a:ext cx="609797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My name is </a:t>
            </a:r>
            <a:r>
              <a:rPr lang="en-CA" sz="1600" b="0" i="0" dirty="0" err="1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Mayyu</a:t>
            </a:r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 Khan, </a:t>
            </a:r>
            <a:r>
              <a:rPr lang="en-CA" sz="1600" dirty="0">
                <a:solidFill>
                  <a:srgbClr val="242424"/>
                </a:solidFill>
                <a:highlight>
                  <a:srgbClr val="FFFFFF"/>
                </a:highlight>
                <a:latin typeface="Comic Sans MS" panose="030F0902030302020204" pitchFamily="66" charset="0"/>
              </a:rPr>
              <a:t>I</a:t>
            </a:r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'm 24 years old. I have been living in the Bangladesh refugee camp for a long time but in </a:t>
            </a:r>
            <a:r>
              <a:rPr lang="en-CA" sz="1600" dirty="0">
                <a:solidFill>
                  <a:srgbClr val="242424"/>
                </a:solidFill>
                <a:highlight>
                  <a:srgbClr val="FFFFFF"/>
                </a:highlight>
                <a:latin typeface="Comic Sans MS" panose="030F0902030302020204" pitchFamily="66" charset="0"/>
              </a:rPr>
              <a:t>J</a:t>
            </a:r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une 2024 I resettled in New Zealand. My hometown in Myanmar is </a:t>
            </a:r>
            <a:r>
              <a:rPr lang="en-CA" sz="1600" b="0" i="0" dirty="0" err="1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Rathedaung</a:t>
            </a:r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 in Northern Rakhine state.</a:t>
            </a:r>
            <a:br>
              <a:rPr lang="en-CA" sz="1600" dirty="0">
                <a:latin typeface="Comic Sans MS" panose="030F0902030302020204" pitchFamily="66" charset="0"/>
              </a:rPr>
            </a:br>
            <a:br>
              <a:rPr lang="en-CA" sz="1600" dirty="0">
                <a:latin typeface="Comic Sans MS" panose="030F0902030302020204" pitchFamily="66" charset="0"/>
              </a:rPr>
            </a:br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I have been practicing creative activities from a very young age. </a:t>
            </a:r>
            <a:r>
              <a:rPr lang="en-CA" sz="1600" dirty="0">
                <a:solidFill>
                  <a:srgbClr val="242424"/>
                </a:solidFill>
                <a:highlight>
                  <a:srgbClr val="FFFFFF"/>
                </a:highlight>
                <a:latin typeface="Comic Sans MS" panose="030F0902030302020204" pitchFamily="66" charset="0"/>
              </a:rPr>
              <a:t>P</a:t>
            </a:r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hotography, film making, poetry writing, painting, music and many more. </a:t>
            </a:r>
            <a:r>
              <a:rPr lang="en-CA" sz="1600" dirty="0">
                <a:solidFill>
                  <a:srgbClr val="242424"/>
                </a:solidFill>
                <a:highlight>
                  <a:srgbClr val="FFFFFF"/>
                </a:highlight>
                <a:latin typeface="Comic Sans MS" panose="030F0902030302020204" pitchFamily="66" charset="0"/>
              </a:rPr>
              <a:t>Due to discouragement </a:t>
            </a:r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and lack of a suitable environment, I could not continue these creative activities. But since I became an adult, I have created my own environment. I voluntarily do the above various activities which can contribute to my peace of mind and my ethnic or social work.</a:t>
            </a:r>
            <a:br>
              <a:rPr lang="en-CA" sz="1600" dirty="0">
                <a:latin typeface="Comic Sans MS" panose="030F0902030302020204" pitchFamily="66" charset="0"/>
              </a:rPr>
            </a:br>
            <a:br>
              <a:rPr lang="en-CA" sz="1600" dirty="0">
                <a:latin typeface="Comic Sans MS" panose="030F0902030302020204" pitchFamily="66" charset="0"/>
              </a:rPr>
            </a:br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Through these works, I try to bring myself, others and my oppressed Rohingya nation to the world. Besides my art, I work in various ways to reform or preserve our almost extinct Rohingya culture and language. My artworks and photographs carry memory, testimony and life for decades and eras. I </a:t>
            </a:r>
            <a:r>
              <a:rPr lang="en-CA" sz="1600" dirty="0">
                <a:solidFill>
                  <a:srgbClr val="242424"/>
                </a:solidFill>
                <a:highlight>
                  <a:srgbClr val="FFFFFF"/>
                </a:highlight>
                <a:latin typeface="Comic Sans MS" panose="030F0902030302020204" pitchFamily="66" charset="0"/>
              </a:rPr>
              <a:t>use these works </a:t>
            </a:r>
            <a:r>
              <a:rPr lang="en-CA" sz="1600" b="0" i="0" dirty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mainly as powerful languages for ​​that which I am unable to verbalize.</a:t>
            </a:r>
            <a:endParaRPr lang="en-US" sz="1600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363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4587A-0486-2515-3FCE-80593205F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Drawings by Mayyu Khan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822140-31F2-3762-1CBA-C3F230977B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048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child running in the rain&#10;&#10;Description automatically generated">
            <a:extLst>
              <a:ext uri="{FF2B5EF4-FFF2-40B4-BE49-F238E27FC236}">
                <a16:creationId xmlns:a16="http://schemas.microsoft.com/office/drawing/2014/main" id="{25F9C62B-7E27-365A-CE62-C5DCEC48E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63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playing a guitar&#10;&#10;Description automatically generated">
            <a:extLst>
              <a:ext uri="{FF2B5EF4-FFF2-40B4-BE49-F238E27FC236}">
                <a16:creationId xmlns:a16="http://schemas.microsoft.com/office/drawing/2014/main" id="{5F2903CB-C36B-4758-961F-309DFCC2D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172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net with a cat and a dog&#10;&#10;Description automatically generated">
            <a:extLst>
              <a:ext uri="{FF2B5EF4-FFF2-40B4-BE49-F238E27FC236}">
                <a16:creationId xmlns:a16="http://schemas.microsoft.com/office/drawing/2014/main" id="{9224DDE0-F2BF-545F-8232-FC76D0E6FA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782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rd on a tree branch in the rain&#10;&#10;Description automatically generated">
            <a:extLst>
              <a:ext uri="{FF2B5EF4-FFF2-40B4-BE49-F238E27FC236}">
                <a16:creationId xmlns:a16="http://schemas.microsoft.com/office/drawing/2014/main" id="{6A0A3427-BEC9-5431-5879-CB705D608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799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stick in a field&#10;&#10;Description automatically generated">
            <a:extLst>
              <a:ext uri="{FF2B5EF4-FFF2-40B4-BE49-F238E27FC236}">
                <a16:creationId xmlns:a16="http://schemas.microsoft.com/office/drawing/2014/main" id="{D76089BF-E2E3-A5AC-D78E-E78486FA0B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084" y="0"/>
            <a:ext cx="54278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945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drawing of a house on fire&#10;&#10;Description automatically generated">
            <a:extLst>
              <a:ext uri="{FF2B5EF4-FFF2-40B4-BE49-F238E27FC236}">
                <a16:creationId xmlns:a16="http://schemas.microsoft.com/office/drawing/2014/main" id="{44C1F7C3-9C49-23D4-7EC4-2AF306E410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6159" y="643466"/>
            <a:ext cx="757968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898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8A13FA-A247-8618-4BF5-F4ABA1714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084" y="0"/>
            <a:ext cx="54278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26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holding a baby&#10;&#10;Description automatically generated">
            <a:extLst>
              <a:ext uri="{FF2B5EF4-FFF2-40B4-BE49-F238E27FC236}">
                <a16:creationId xmlns:a16="http://schemas.microsoft.com/office/drawing/2014/main" id="{ADBB6D9C-C557-FF01-3F41-91305CF59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1650" y="1079500"/>
            <a:ext cx="3568700" cy="469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967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ainting of a person and a child on a cloud&#10;&#10;Description automatically generated">
            <a:extLst>
              <a:ext uri="{FF2B5EF4-FFF2-40B4-BE49-F238E27FC236}">
                <a16:creationId xmlns:a16="http://schemas.microsoft.com/office/drawing/2014/main" id="{82B01FA2-6C3A-78EB-1857-F36309AB5A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916" y="643466"/>
            <a:ext cx="834616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9419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uple of people in a boat&#10;&#10;Description automatically generated">
            <a:extLst>
              <a:ext uri="{FF2B5EF4-FFF2-40B4-BE49-F238E27FC236}">
                <a16:creationId xmlns:a16="http://schemas.microsoft.com/office/drawing/2014/main" id="{7D6EB6AD-FB47-97D8-EEF0-54F2E98B1F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793750"/>
            <a:ext cx="6096000" cy="527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9070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at in the water&#10;&#10;Description automatically generated">
            <a:extLst>
              <a:ext uri="{FF2B5EF4-FFF2-40B4-BE49-F238E27FC236}">
                <a16:creationId xmlns:a16="http://schemas.microsoft.com/office/drawing/2014/main" id="{8CB74E21-59FF-93E2-5DA4-B36707F27D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82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36AB5A-2449-52F6-B4D5-764209ADB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6500" y="1397000"/>
            <a:ext cx="4699000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5716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person and a child hugging in the rain&#10;&#10;Description automatically generated">
            <a:extLst>
              <a:ext uri="{FF2B5EF4-FFF2-40B4-BE49-F238E27FC236}">
                <a16:creationId xmlns:a16="http://schemas.microsoft.com/office/drawing/2014/main" id="{88DA59D5-7CFA-809E-96A0-EDBD515EF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0730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different colors&#10;&#10;Description automatically generated">
            <a:extLst>
              <a:ext uri="{FF2B5EF4-FFF2-40B4-BE49-F238E27FC236}">
                <a16:creationId xmlns:a16="http://schemas.microsoft.com/office/drawing/2014/main" id="{5922E0CD-C066-6949-467B-EC2B5AC7A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837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4587A-0486-2515-3FCE-80593205F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Poems by Mayyu Khan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822140-31F2-3762-1CBA-C3F230977B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3678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group of children in water&#10;&#10;Description automatically generated">
            <a:extLst>
              <a:ext uri="{FF2B5EF4-FFF2-40B4-BE49-F238E27FC236}">
                <a16:creationId xmlns:a16="http://schemas.microsoft.com/office/drawing/2014/main" id="{20075A58-0EC4-D2B9-70DB-C56068BFADD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8333" r="8333"/>
          <a:stretch>
            <a:fillRect/>
          </a:stretch>
        </p:blipFill>
        <p:spPr/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1D9CF9B-44C5-A74E-9968-0A0C3BFBEE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6612" y="995362"/>
            <a:ext cx="4139149" cy="4865687"/>
          </a:xfrm>
        </p:spPr>
        <p:txBody>
          <a:bodyPr>
            <a:noAutofit/>
          </a:bodyPr>
          <a:lstStyle/>
          <a:p>
            <a:r>
              <a:rPr lang="en-CA" sz="20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Oh baby pebbles how did you cross the sea?</a:t>
            </a:r>
          </a:p>
          <a:p>
            <a:br>
              <a:rPr lang="en-CA" sz="2000" dirty="0">
                <a:latin typeface="Comic Sans MS" panose="030F0902030302020204" pitchFamily="66" charset="0"/>
              </a:rPr>
            </a:br>
            <a:r>
              <a:rPr lang="en-CA" sz="20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You have lost all your home and your parents.</a:t>
            </a:r>
          </a:p>
          <a:p>
            <a:br>
              <a:rPr lang="en-CA" sz="2000" dirty="0">
                <a:latin typeface="Comic Sans MS" panose="030F0902030302020204" pitchFamily="66" charset="0"/>
              </a:rPr>
            </a:br>
            <a:r>
              <a:rPr lang="en-CA" sz="20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Who will help you in the foreign country?</a:t>
            </a:r>
          </a:p>
          <a:p>
            <a:br>
              <a:rPr lang="en-CA" sz="2000" dirty="0">
                <a:latin typeface="Comic Sans MS" panose="030F0902030302020204" pitchFamily="66" charset="0"/>
              </a:rPr>
            </a:br>
            <a:r>
              <a:rPr lang="en-CA" sz="20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If you don't get Justice the world will fall apart.</a:t>
            </a:r>
          </a:p>
          <a:p>
            <a:br>
              <a:rPr lang="en-CA" sz="2000" dirty="0"/>
            </a:br>
            <a:br>
              <a:rPr lang="en-CA" sz="2000" dirty="0"/>
            </a:br>
            <a:r>
              <a:rPr lang="en-CA" sz="2000" dirty="0"/>
              <a:t>		</a:t>
            </a:r>
            <a:r>
              <a:rPr lang="en-CA" sz="20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system-ui"/>
              </a:rPr>
              <a:t>-</a:t>
            </a:r>
            <a:r>
              <a:rPr lang="en-CA" sz="2000" b="0" i="0" dirty="0" err="1">
                <a:solidFill>
                  <a:srgbClr val="050505"/>
                </a:solidFill>
                <a:effectLst/>
                <a:highlight>
                  <a:srgbClr val="FFFFFF"/>
                </a:highlight>
                <a:latin typeface="system-ui"/>
              </a:rPr>
              <a:t>Mayyu</a:t>
            </a:r>
            <a:r>
              <a:rPr lang="en-CA" sz="20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system-ui"/>
              </a:rPr>
              <a:t> Khan</a:t>
            </a:r>
            <a:br>
              <a:rPr lang="en-CA" sz="2000" dirty="0"/>
            </a:br>
            <a:r>
              <a:rPr lang="en-CA" sz="2000" dirty="0"/>
              <a:t>		  </a:t>
            </a:r>
            <a:r>
              <a:rPr lang="en-CA" sz="20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system-ui"/>
              </a:rPr>
              <a:t>(05-03-2021)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94823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52C26D-849A-797E-6726-709B98C8A4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1040" y="789420"/>
            <a:ext cx="4005344" cy="4803858"/>
          </a:xfrm>
        </p:spPr>
        <p:txBody>
          <a:bodyPr>
            <a:normAutofit/>
          </a:bodyPr>
          <a:lstStyle/>
          <a:p>
            <a:r>
              <a:rPr lang="en-CA" sz="24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One day the melodious adhan will start from the </a:t>
            </a:r>
            <a:r>
              <a:rPr lang="en-CA" sz="2400" b="0" i="0" dirty="0" err="1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Akyab</a:t>
            </a:r>
            <a:r>
              <a:rPr lang="en-CA" sz="24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 Jama Mosque (</a:t>
            </a:r>
            <a:r>
              <a:rPr lang="en-CA" sz="2400" b="0" i="0" dirty="0" err="1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Sittwe</a:t>
            </a:r>
            <a:r>
              <a:rPr lang="en-CA" sz="24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) at dawn and the weather will be mild on that day. </a:t>
            </a:r>
          </a:p>
          <a:p>
            <a:endParaRPr lang="en-CA" sz="2400" dirty="0">
              <a:solidFill>
                <a:srgbClr val="050505"/>
              </a:solidFill>
              <a:highlight>
                <a:srgbClr val="FFFFFF"/>
              </a:highlight>
              <a:latin typeface="Comic Sans MS" panose="030F0902030302020204" pitchFamily="66" charset="0"/>
            </a:endParaRPr>
          </a:p>
          <a:p>
            <a:r>
              <a:rPr lang="en-CA" sz="2400" b="0" i="0" dirty="0">
                <a:solidFill>
                  <a:srgbClr val="050505"/>
                </a:solidFill>
                <a:effectLst/>
                <a:highlight>
                  <a:srgbClr val="FFFFFF"/>
                </a:highlight>
                <a:latin typeface="Comic Sans MS" panose="030F0902030302020204" pitchFamily="66" charset="0"/>
              </a:rPr>
              <a:t>The birds will be free and will return to their nest.</a:t>
            </a:r>
          </a:p>
          <a:p>
            <a:endParaRPr lang="en-CA" sz="2400" dirty="0">
              <a:solidFill>
                <a:srgbClr val="050505"/>
              </a:solidFill>
              <a:highlight>
                <a:srgbClr val="FFFFFF"/>
              </a:highlight>
              <a:latin typeface="Comic Sans MS" panose="030F0902030302020204" pitchFamily="66" charset="0"/>
            </a:endParaRPr>
          </a:p>
          <a:p>
            <a:r>
              <a:rPr lang="en-CA" sz="2400" dirty="0">
                <a:solidFill>
                  <a:srgbClr val="050505"/>
                </a:solidFill>
                <a:highlight>
                  <a:srgbClr val="FFFFFF"/>
                </a:highlight>
                <a:latin typeface="Comic Sans MS" panose="030F0902030302020204" pitchFamily="66" charset="0"/>
              </a:rPr>
              <a:t>		- </a:t>
            </a:r>
            <a:r>
              <a:rPr lang="en-CA" sz="2400" dirty="0" err="1">
                <a:solidFill>
                  <a:srgbClr val="050505"/>
                </a:solidFill>
                <a:highlight>
                  <a:srgbClr val="FFFFFF"/>
                </a:highlight>
                <a:latin typeface="Comic Sans MS" panose="030F0902030302020204" pitchFamily="66" charset="0"/>
              </a:rPr>
              <a:t>Mayyu</a:t>
            </a:r>
            <a:r>
              <a:rPr lang="en-CA" sz="2400" dirty="0">
                <a:solidFill>
                  <a:srgbClr val="050505"/>
                </a:solidFill>
                <a:highlight>
                  <a:srgbClr val="FFFFFF"/>
                </a:highlight>
                <a:latin typeface="Comic Sans MS" panose="030F0902030302020204" pitchFamily="66" charset="0"/>
              </a:rPr>
              <a:t> Khan</a:t>
            </a:r>
            <a:endParaRPr lang="en-US" sz="2400" dirty="0">
              <a:latin typeface="Comic Sans MS" panose="030F0902030302020204" pitchFamily="66" charset="0"/>
            </a:endParaRPr>
          </a:p>
        </p:txBody>
      </p:sp>
      <p:pic>
        <p:nvPicPr>
          <p:cNvPr id="10" name="Picture Placeholder 9" descr="A person holding an umbrella looking at a building in the rain&#10;&#10;Description automatically generated">
            <a:extLst>
              <a:ext uri="{FF2B5EF4-FFF2-40B4-BE49-F238E27FC236}">
                <a16:creationId xmlns:a16="http://schemas.microsoft.com/office/drawing/2014/main" id="{B9AD7890-A03E-5686-1BE4-7852E26F5D2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0388" b="10388"/>
          <a:stretch>
            <a:fillRect/>
          </a:stretch>
        </p:blipFill>
        <p:spPr>
          <a:xfrm>
            <a:off x="5480071" y="789420"/>
            <a:ext cx="6172200" cy="5279159"/>
          </a:xfrm>
        </p:spPr>
      </p:pic>
    </p:spTree>
    <p:extLst>
      <p:ext uri="{BB962C8B-B14F-4D97-AF65-F5344CB8AC3E}">
        <p14:creationId xmlns:p14="http://schemas.microsoft.com/office/powerpoint/2010/main" val="22650274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984D7-17A7-5118-D287-F97CE5E9D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https://fb.watch/tevls0nwvw/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902275-F85B-F685-B400-FEF3B48C8F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5602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A4DDD-01C4-3017-F28E-556406921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https://fb.watch/tevCW7-RJ2/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E29BEF-960C-EB3F-4937-4D953E7E71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5842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22B87-6A8F-729D-07E0-DD39C060F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Follow Mayyu Khan at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91CB71-87D3-FB8D-32DB-F15EFB1586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https://www.facebook.com/mayyukhanofficial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0143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book cover with a group of children&#10;&#10;Description automatically generated">
            <a:extLst>
              <a:ext uri="{FF2B5EF4-FFF2-40B4-BE49-F238E27FC236}">
                <a16:creationId xmlns:a16="http://schemas.microsoft.com/office/drawing/2014/main" id="{987C5DE9-B229-62AE-8488-6263FBE00870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t="4760" b="4760"/>
          <a:stretch/>
        </p:blipFill>
        <p:spPr>
          <a:xfrm>
            <a:off x="1215956" y="1010611"/>
            <a:ext cx="3735421" cy="4836777"/>
          </a:xfr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09A65-A2EF-4EED-BC6A-30B201ACF763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5105400" y="1760538"/>
            <a:ext cx="7086600" cy="4319587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en-US" dirty="0">
                <a:cs typeface="Futura Medium" panose="020B0602020204020303" pitchFamily="34" charset="-79"/>
              </a:rPr>
              <a:t>For this issue, visit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dirty="0">
                <a:cs typeface="Futura Medium" panose="020B0602020204020303" pitchFamily="34" charset="-79"/>
                <a:hlinkClick r:id="rId3"/>
              </a:rPr>
              <a:t>doi.org/10.1111/mono.12477</a:t>
            </a:r>
            <a:endParaRPr lang="en-US" dirty="0">
              <a:cs typeface="Futura Medium" panose="020B0602020204020303" pitchFamily="34" charset="-79"/>
            </a:endParaRPr>
          </a:p>
          <a:p>
            <a:pPr algn="ctr"/>
            <a:endParaRPr lang="en-US" dirty="0">
              <a:cs typeface="Futura Medium" panose="020B0602020204020303" pitchFamily="34" charset="-79"/>
            </a:endParaRPr>
          </a:p>
          <a:p>
            <a:pPr marL="0" indent="0" algn="ctr">
              <a:buNone/>
            </a:pPr>
            <a:r>
              <a:rPr lang="en-US" dirty="0">
                <a:cs typeface="Futura Medium" panose="020B0602020204020303" pitchFamily="34" charset="-79"/>
              </a:rPr>
              <a:t>For videos, commentaries, and teaching materials,</a:t>
            </a:r>
            <a:br>
              <a:rPr lang="en-US" dirty="0">
                <a:cs typeface="Futura Medium" panose="020B0602020204020303" pitchFamily="34" charset="-79"/>
              </a:rPr>
            </a:br>
            <a:r>
              <a:rPr lang="en-US" dirty="0">
                <a:cs typeface="Futura Medium" panose="020B0602020204020303" pitchFamily="34" charset="-79"/>
              </a:rPr>
              <a:t>visit </a:t>
            </a:r>
            <a:r>
              <a:rPr lang="en-US" dirty="0">
                <a:cs typeface="Futura Medium" panose="020B0602020204020303" pitchFamily="34" charset="-79"/>
                <a:hlinkClick r:id="rId4"/>
              </a:rPr>
              <a:t>monographmatters.srcd.org</a:t>
            </a:r>
            <a:endParaRPr lang="en-US" dirty="0">
              <a:cs typeface="Futura Medium" panose="020B0602020204020303" pitchFamily="34" charset="-79"/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EB3D2CFF-EDED-38FB-A60F-60A42E229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" y="6430962"/>
            <a:ext cx="8686800" cy="35083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Monograph Matters is the companion website for the Monographs of the Society for Research in Child Development</a:t>
            </a:r>
          </a:p>
        </p:txBody>
      </p:sp>
    </p:spTree>
    <p:extLst>
      <p:ext uri="{BB962C8B-B14F-4D97-AF65-F5344CB8AC3E}">
        <p14:creationId xmlns:p14="http://schemas.microsoft.com/office/powerpoint/2010/main" val="20278373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449C0-485A-4967-BF44-D19EBDB40648}"/>
              </a:ext>
            </a:extLst>
          </p:cNvPr>
          <p:cNvSpPr txBox="1">
            <a:spLocks/>
          </p:cNvSpPr>
          <p:nvPr/>
        </p:nvSpPr>
        <p:spPr>
          <a:xfrm>
            <a:off x="838200" y="1828800"/>
            <a:ext cx="4495800" cy="175260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Corresponding author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Tara Callaghan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St. Francis Xavier University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0CBA7D2-22DE-4439-B582-5DD75A56CCAE}"/>
              </a:ext>
            </a:extLst>
          </p:cNvPr>
          <p:cNvSpPr txBox="1">
            <a:spLocks/>
          </p:cNvSpPr>
          <p:nvPr/>
        </p:nvSpPr>
        <p:spPr>
          <a:xfrm>
            <a:off x="6858002" y="1816768"/>
            <a:ext cx="4495800" cy="1752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Editorial inquiries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dirty="0">
                <a:solidFill>
                  <a:prstClr val="black"/>
                </a:solidFill>
                <a:latin typeface="Calibri" panose="020F0502020204030204"/>
              </a:rPr>
              <a:t>m</a:t>
            </a:r>
            <a:r>
              <a:rPr lang="en-US" b="0">
                <a:solidFill>
                  <a:prstClr val="black"/>
                </a:solidFill>
                <a:latin typeface="Calibri" panose="020F0502020204030204"/>
              </a:rPr>
              <a:t>onographs</a:t>
            </a:r>
            <a:r>
              <a:rPr lang="en-US" b="0" dirty="0" err="1">
                <a:solidFill>
                  <a:prstClr val="black"/>
                </a:solidFill>
                <a:latin typeface="Calibri" panose="020F0502020204030204"/>
              </a:rPr>
              <a:t>@srcd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.org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76BDB8-1D27-4989-B9AD-C828EA093D34}"/>
              </a:ext>
            </a:extLst>
          </p:cNvPr>
          <p:cNvSpPr txBox="1">
            <a:spLocks/>
          </p:cNvSpPr>
          <p:nvPr/>
        </p:nvSpPr>
        <p:spPr>
          <a:xfrm>
            <a:off x="838200" y="4053681"/>
            <a:ext cx="10515602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Citation</a:t>
            </a:r>
          </a:p>
          <a:p>
            <a:pPr marL="914400" marR="0" lvl="0" indent="-9144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Callaghan, T., et al., (2024). Fostering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Prosociality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in Refugee Children: An Intervention with Rohingya Children. Monographs of the Society for Research in Child Development, 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89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(1-2). https://doi.org/10.1111/mono.12477</a:t>
            </a:r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BCB06413-F936-BC92-E615-DCD3A7DFF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" y="6430962"/>
            <a:ext cx="8686800" cy="35083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Monograph Matters is the companion website for the Monographs of the Society for Research in Child Development</a:t>
            </a:r>
          </a:p>
        </p:txBody>
      </p:sp>
    </p:spTree>
    <p:extLst>
      <p:ext uri="{BB962C8B-B14F-4D97-AF65-F5344CB8AC3E}">
        <p14:creationId xmlns:p14="http://schemas.microsoft.com/office/powerpoint/2010/main" val="4247775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</TotalTime>
  <Words>491</Words>
  <Application>Microsoft Office PowerPoint</Application>
  <PresentationFormat>Widescreen</PresentationFormat>
  <Paragraphs>35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9" baseType="lpstr">
      <vt:lpstr>Aptos</vt:lpstr>
      <vt:lpstr>Aptos Display</vt:lpstr>
      <vt:lpstr>Arial</vt:lpstr>
      <vt:lpstr>Calibri</vt:lpstr>
      <vt:lpstr>Comic Sans MS</vt:lpstr>
      <vt:lpstr>Futura</vt:lpstr>
      <vt:lpstr>Futura Medium</vt:lpstr>
      <vt:lpstr>Futura Medium</vt:lpstr>
      <vt:lpstr>Futura PT Medium</vt:lpstr>
      <vt:lpstr>Futura Std Medium</vt:lpstr>
      <vt:lpstr>system-ui</vt:lpstr>
      <vt:lpstr>Office Theme</vt:lpstr>
      <vt:lpstr>1_Office Theme</vt:lpstr>
      <vt:lpstr>The Art of Mayyu Khan: Rohingya Artist and Poet</vt:lpstr>
      <vt:lpstr>The Art of Mayyu Khan</vt:lpstr>
      <vt:lpstr>Artist’s Statement</vt:lpstr>
      <vt:lpstr>Drawings by Mayyu Khan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Poems by Mayyu Khan</vt:lpstr>
      <vt:lpstr>PowerPoint Presentation</vt:lpstr>
      <vt:lpstr>PowerPoint Presentation</vt:lpstr>
      <vt:lpstr>https://fb.watch/tevls0nwvw/</vt:lpstr>
      <vt:lpstr>https://fb.watch/tevCW7-RJ2/</vt:lpstr>
      <vt:lpstr>Follow Mayyu Khan at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Tara Callaghan</dc:creator>
  <cp:lastModifiedBy>Renée Hockaday</cp:lastModifiedBy>
  <cp:revision>13</cp:revision>
  <dcterms:created xsi:type="dcterms:W3CDTF">2024-07-10T17:35:18Z</dcterms:created>
  <dcterms:modified xsi:type="dcterms:W3CDTF">2024-08-13T14:24:08Z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