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309" r:id="rId2"/>
    <p:sldId id="312" r:id="rId3"/>
    <p:sldId id="310" r:id="rId4"/>
    <p:sldId id="313" r:id="rId5"/>
    <p:sldId id="315" r:id="rId6"/>
    <p:sldId id="347" r:id="rId7"/>
    <p:sldId id="314" r:id="rId8"/>
    <p:sldId id="336" r:id="rId9"/>
    <p:sldId id="318" r:id="rId10"/>
    <p:sldId id="337" r:id="rId11"/>
    <p:sldId id="320" r:id="rId12"/>
    <p:sldId id="338" r:id="rId13"/>
    <p:sldId id="322" r:id="rId14"/>
    <p:sldId id="348" r:id="rId15"/>
    <p:sldId id="323" r:id="rId16"/>
    <p:sldId id="324" r:id="rId17"/>
    <p:sldId id="341" r:id="rId18"/>
    <p:sldId id="327" r:id="rId19"/>
    <p:sldId id="326" r:id="rId20"/>
    <p:sldId id="351" r:id="rId21"/>
    <p:sldId id="349" r:id="rId22"/>
    <p:sldId id="328" r:id="rId23"/>
    <p:sldId id="329" r:id="rId24"/>
    <p:sldId id="330" r:id="rId25"/>
    <p:sldId id="331" r:id="rId26"/>
    <p:sldId id="332" r:id="rId27"/>
    <p:sldId id="333" r:id="rId28"/>
    <p:sldId id="350" r:id="rId29"/>
    <p:sldId id="258" r:id="rId30"/>
    <p:sldId id="265"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C6DE2"/>
    <a:srgbClr val="008700"/>
    <a:srgbClr val="FF0000"/>
    <a:srgbClr val="D50456"/>
    <a:srgbClr val="0068AE"/>
    <a:srgbClr val="FF0066"/>
    <a:srgbClr val="00DE64"/>
    <a:srgbClr val="FF7C80"/>
    <a:srgbClr val="CC3399"/>
    <a:srgbClr val="00CC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460" autoAdjust="0"/>
    <p:restoredTop sz="64372" autoAdjust="0"/>
  </p:normalViewPr>
  <p:slideViewPr>
    <p:cSldViewPr snapToObjects="1">
      <p:cViewPr varScale="1">
        <p:scale>
          <a:sx n="43" d="100"/>
          <a:sy n="43" d="100"/>
        </p:scale>
        <p:origin x="1203" y="33"/>
      </p:cViewPr>
      <p:guideLst>
        <p:guide orient="horz" pos="2160"/>
        <p:guide pos="3840"/>
      </p:guideLst>
    </p:cSldViewPr>
  </p:slideViewPr>
  <p:notesTextViewPr>
    <p:cViewPr>
      <p:scale>
        <a:sx n="150" d="100"/>
        <a:sy n="150" d="100"/>
      </p:scale>
      <p:origin x="0" y="0"/>
    </p:cViewPr>
  </p:notesTextViewPr>
  <p:sorterViewPr>
    <p:cViewPr>
      <p:scale>
        <a:sx n="66" d="100"/>
        <a:sy n="66" d="100"/>
      </p:scale>
      <p:origin x="0" y="-158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28EA31-3C5C-F144-8A36-138E031838F2}" type="doc">
      <dgm:prSet loTypeId="urn:microsoft.com/office/officeart/2005/8/layout/process1" loCatId="process" qsTypeId="urn:microsoft.com/office/officeart/2005/8/quickstyle/simple2" qsCatId="simple" csTypeId="urn:microsoft.com/office/officeart/2005/8/colors/accent3_1" csCatId="accent3" phldr="1"/>
      <dgm:spPr/>
      <dgm:t>
        <a:bodyPr/>
        <a:lstStyle/>
        <a:p>
          <a:endParaRPr lang="en-US"/>
        </a:p>
      </dgm:t>
    </dgm:pt>
    <dgm:pt modelId="{5BE3D686-459A-764C-9735-ADE3201EE959}">
      <dgm:prSet custT="1"/>
      <dgm:spPr/>
      <dgm:t>
        <a:bodyPr/>
        <a:lstStyle/>
        <a:p>
          <a:pPr algn="l"/>
          <a:r>
            <a:rPr lang="en-US" sz="2800" b="0" dirty="0">
              <a:solidFill>
                <a:schemeClr val="tx1"/>
              </a:solidFill>
              <a:latin typeface="+mn-lt"/>
              <a:cs typeface="Futura Medium" panose="020B0602020204020303" pitchFamily="34" charset="-79"/>
            </a:rPr>
            <a:t>Sub-themes</a:t>
          </a:r>
          <a:r>
            <a:rPr lang="en-US" sz="2800" dirty="0">
              <a:latin typeface="+mn-lt"/>
              <a:cs typeface="Futura Medium" panose="020B0602020204020303" pitchFamily="34" charset="-79"/>
            </a:rPr>
            <a:t> are important to differentiate in nuanced material e.g., “empowerment” might be coded into sub-themes that are tied to existing theory (Christens, 2012).</a:t>
          </a:r>
        </a:p>
      </dgm:t>
    </dgm:pt>
    <dgm:pt modelId="{38247015-97AD-BD46-A33E-B5CB5E6B9653}" type="parTrans" cxnId="{FE2BACAB-1C61-524E-A577-CADBE8197CCF}">
      <dgm:prSet/>
      <dgm:spPr/>
      <dgm:t>
        <a:bodyPr/>
        <a:lstStyle/>
        <a:p>
          <a:endParaRPr lang="en-US"/>
        </a:p>
      </dgm:t>
    </dgm:pt>
    <dgm:pt modelId="{F0823F0D-3C04-6F46-864F-310DE3E8275B}" type="sibTrans" cxnId="{FE2BACAB-1C61-524E-A577-CADBE8197CCF}">
      <dgm:prSet/>
      <dgm:spPr/>
      <dgm:t>
        <a:bodyPr/>
        <a:lstStyle/>
        <a:p>
          <a:endParaRPr lang="en-US"/>
        </a:p>
      </dgm:t>
    </dgm:pt>
    <dgm:pt modelId="{97CD26BC-1A57-B942-A219-596F64354C14}">
      <dgm:prSet custT="1"/>
      <dgm:spPr/>
      <dgm:t>
        <a:bodyPr/>
        <a:lstStyle/>
        <a:p>
          <a:r>
            <a:rPr lang="en-US" sz="2800" dirty="0">
              <a:latin typeface="+mn-lt"/>
              <a:cs typeface="Futura Medium" panose="020B0602020204020303" pitchFamily="34" charset="-79"/>
            </a:rPr>
            <a:t>Example: </a:t>
          </a:r>
          <a:r>
            <a:rPr lang="en-US" sz="2800" b="1" dirty="0">
              <a:solidFill>
                <a:schemeClr val="accent2"/>
              </a:solidFill>
              <a:latin typeface="+mn-lt"/>
              <a:cs typeface="Futura Medium" panose="020B0602020204020303" pitchFamily="34" charset="-79"/>
            </a:rPr>
            <a:t>Major Empowerment Sub-themes</a:t>
          </a:r>
        </a:p>
      </dgm:t>
    </dgm:pt>
    <dgm:pt modelId="{205CE89D-ECBA-DF49-95BD-B927CCC8649A}" type="parTrans" cxnId="{92B11BD2-9D7E-7843-B133-5F0FE4549E50}">
      <dgm:prSet/>
      <dgm:spPr/>
      <dgm:t>
        <a:bodyPr/>
        <a:lstStyle/>
        <a:p>
          <a:endParaRPr lang="en-US"/>
        </a:p>
      </dgm:t>
    </dgm:pt>
    <dgm:pt modelId="{7D890A28-BCEF-DE44-B3F0-BD582A105E82}" type="sibTrans" cxnId="{92B11BD2-9D7E-7843-B133-5F0FE4549E50}">
      <dgm:prSet/>
      <dgm:spPr/>
      <dgm:t>
        <a:bodyPr/>
        <a:lstStyle/>
        <a:p>
          <a:endParaRPr lang="en-US"/>
        </a:p>
      </dgm:t>
    </dgm:pt>
    <dgm:pt modelId="{1A9934BE-1C7D-9E4E-A4BD-36892204A9F2}">
      <dgm:prSet custT="1"/>
      <dgm:spPr/>
      <dgm:t>
        <a:bodyPr/>
        <a:lstStyle/>
        <a:p>
          <a:r>
            <a:rPr lang="en-US" sz="2800" dirty="0">
              <a:latin typeface="+mn-lt"/>
              <a:cs typeface="Futura Medium" panose="020B0602020204020303" pitchFamily="34" charset="-79"/>
            </a:rPr>
            <a:t>Emotional Empowerment  </a:t>
          </a:r>
        </a:p>
      </dgm:t>
    </dgm:pt>
    <dgm:pt modelId="{31739A0A-A8F9-1844-83C0-EBD20D5CCEA8}" type="parTrans" cxnId="{645BB867-B574-0646-B50D-C3C9A3BE15C8}">
      <dgm:prSet/>
      <dgm:spPr/>
      <dgm:t>
        <a:bodyPr/>
        <a:lstStyle/>
        <a:p>
          <a:endParaRPr lang="en-US"/>
        </a:p>
      </dgm:t>
    </dgm:pt>
    <dgm:pt modelId="{E2AF3B0D-7368-F34B-85F8-A8F4BFEFE9F5}" type="sibTrans" cxnId="{645BB867-B574-0646-B50D-C3C9A3BE15C8}">
      <dgm:prSet/>
      <dgm:spPr/>
      <dgm:t>
        <a:bodyPr/>
        <a:lstStyle/>
        <a:p>
          <a:endParaRPr lang="en-US"/>
        </a:p>
      </dgm:t>
    </dgm:pt>
    <dgm:pt modelId="{41142BCB-5BB6-F142-B2B3-75698A61ADF8}">
      <dgm:prSet custT="1"/>
      <dgm:spPr/>
      <dgm:t>
        <a:bodyPr/>
        <a:lstStyle/>
        <a:p>
          <a:r>
            <a:rPr lang="en-US" sz="2800" dirty="0">
              <a:latin typeface="+mn-lt"/>
              <a:cs typeface="Futura Medium" panose="020B0602020204020303" pitchFamily="34" charset="-79"/>
            </a:rPr>
            <a:t>Cognitive Empowerment  </a:t>
          </a:r>
        </a:p>
      </dgm:t>
    </dgm:pt>
    <dgm:pt modelId="{DAE4A16A-C1A1-EC42-A5B9-61AED3C0C1D0}" type="parTrans" cxnId="{EA2CFD85-C8DE-EE41-871E-C32C35B9B20C}">
      <dgm:prSet/>
      <dgm:spPr/>
      <dgm:t>
        <a:bodyPr/>
        <a:lstStyle/>
        <a:p>
          <a:endParaRPr lang="en-US"/>
        </a:p>
      </dgm:t>
    </dgm:pt>
    <dgm:pt modelId="{DE5F96FC-C866-174E-8A10-E66CC15F6707}" type="sibTrans" cxnId="{EA2CFD85-C8DE-EE41-871E-C32C35B9B20C}">
      <dgm:prSet/>
      <dgm:spPr/>
      <dgm:t>
        <a:bodyPr/>
        <a:lstStyle/>
        <a:p>
          <a:endParaRPr lang="en-US"/>
        </a:p>
      </dgm:t>
    </dgm:pt>
    <dgm:pt modelId="{3467A51D-99A8-BF4A-BE95-5EB79EC9F0CD}">
      <dgm:prSet custT="1"/>
      <dgm:spPr/>
      <dgm:t>
        <a:bodyPr/>
        <a:lstStyle/>
        <a:p>
          <a:r>
            <a:rPr lang="en-US" sz="2800" dirty="0">
              <a:latin typeface="+mn-lt"/>
              <a:cs typeface="Futura Medium" panose="020B0602020204020303" pitchFamily="34" charset="-79"/>
            </a:rPr>
            <a:t>Relational Empowerment </a:t>
          </a:r>
          <a:r>
            <a:rPr lang="en-US" sz="2800" b="1" dirty="0">
              <a:latin typeface="+mn-lt"/>
              <a:cs typeface="Futura Medium" panose="020B0602020204020303" pitchFamily="34" charset="-79"/>
            </a:rPr>
            <a:t> </a:t>
          </a:r>
          <a:endParaRPr lang="en-US" sz="2800" dirty="0">
            <a:latin typeface="+mn-lt"/>
            <a:cs typeface="Futura Medium" panose="020B0602020204020303" pitchFamily="34" charset="-79"/>
          </a:endParaRPr>
        </a:p>
      </dgm:t>
    </dgm:pt>
    <dgm:pt modelId="{9FE9242B-3830-3741-97CA-FC0EAD368F30}" type="parTrans" cxnId="{88BABAFD-E01C-5A4B-86A8-12DF40A46E32}">
      <dgm:prSet/>
      <dgm:spPr/>
      <dgm:t>
        <a:bodyPr/>
        <a:lstStyle/>
        <a:p>
          <a:endParaRPr lang="en-US"/>
        </a:p>
      </dgm:t>
    </dgm:pt>
    <dgm:pt modelId="{7E944516-802F-B44F-AC4A-B55DFFDE5702}" type="sibTrans" cxnId="{88BABAFD-E01C-5A4B-86A8-12DF40A46E32}">
      <dgm:prSet/>
      <dgm:spPr/>
      <dgm:t>
        <a:bodyPr/>
        <a:lstStyle/>
        <a:p>
          <a:endParaRPr lang="en-US"/>
        </a:p>
      </dgm:t>
    </dgm:pt>
    <dgm:pt modelId="{A6A407C3-2CF7-5E41-B1C6-15A391D60232}" type="pres">
      <dgm:prSet presAssocID="{BD28EA31-3C5C-F144-8A36-138E031838F2}" presName="Name0" presStyleCnt="0">
        <dgm:presLayoutVars>
          <dgm:dir/>
          <dgm:resizeHandles val="exact"/>
        </dgm:presLayoutVars>
      </dgm:prSet>
      <dgm:spPr/>
    </dgm:pt>
    <dgm:pt modelId="{8B49CF33-5EEB-9A4A-BAF3-264CFD404F46}" type="pres">
      <dgm:prSet presAssocID="{5BE3D686-459A-764C-9735-ADE3201EE959}" presName="node" presStyleLbl="node1" presStyleIdx="0" presStyleCnt="2" custScaleX="107519" custLinFactNeighborX="11291">
        <dgm:presLayoutVars>
          <dgm:bulletEnabled val="1"/>
        </dgm:presLayoutVars>
      </dgm:prSet>
      <dgm:spPr/>
    </dgm:pt>
    <dgm:pt modelId="{1FABE13B-9801-D849-8013-7C84609CCBDE}" type="pres">
      <dgm:prSet presAssocID="{F0823F0D-3C04-6F46-864F-310DE3E8275B}" presName="sibTrans" presStyleLbl="sibTrans2D1" presStyleIdx="0" presStyleCnt="1" custScaleX="143297" custScaleY="85450"/>
      <dgm:spPr/>
    </dgm:pt>
    <dgm:pt modelId="{E946B565-6D27-AD4C-97B2-923D39B1B2D7}" type="pres">
      <dgm:prSet presAssocID="{F0823F0D-3C04-6F46-864F-310DE3E8275B}" presName="connectorText" presStyleLbl="sibTrans2D1" presStyleIdx="0" presStyleCnt="1"/>
      <dgm:spPr/>
    </dgm:pt>
    <dgm:pt modelId="{734EB68D-A1DA-434C-9FBD-FA603D119F2F}" type="pres">
      <dgm:prSet presAssocID="{97CD26BC-1A57-B942-A219-596F64354C14}" presName="node" presStyleLbl="node1" presStyleIdx="1" presStyleCnt="2" custLinFactNeighborX="-9152">
        <dgm:presLayoutVars>
          <dgm:bulletEnabled val="1"/>
        </dgm:presLayoutVars>
      </dgm:prSet>
      <dgm:spPr/>
    </dgm:pt>
  </dgm:ptLst>
  <dgm:cxnLst>
    <dgm:cxn modelId="{D9E0AE13-A97A-C847-8D01-245808D6A291}" type="presOf" srcId="{BD28EA31-3C5C-F144-8A36-138E031838F2}" destId="{A6A407C3-2CF7-5E41-B1C6-15A391D60232}" srcOrd="0" destOrd="0" presId="urn:microsoft.com/office/officeart/2005/8/layout/process1"/>
    <dgm:cxn modelId="{2237D660-CA69-C040-A88E-8A28C3C5692C}" type="presOf" srcId="{3467A51D-99A8-BF4A-BE95-5EB79EC9F0CD}" destId="{734EB68D-A1DA-434C-9FBD-FA603D119F2F}" srcOrd="0" destOrd="3" presId="urn:microsoft.com/office/officeart/2005/8/layout/process1"/>
    <dgm:cxn modelId="{98E18842-6161-1946-A912-4B7F32E2790A}" type="presOf" srcId="{F0823F0D-3C04-6F46-864F-310DE3E8275B}" destId="{1FABE13B-9801-D849-8013-7C84609CCBDE}" srcOrd="0" destOrd="0" presId="urn:microsoft.com/office/officeart/2005/8/layout/process1"/>
    <dgm:cxn modelId="{4BC53667-078B-6342-BDA8-7F50AE2C1E52}" type="presOf" srcId="{5BE3D686-459A-764C-9735-ADE3201EE959}" destId="{8B49CF33-5EEB-9A4A-BAF3-264CFD404F46}" srcOrd="0" destOrd="0" presId="urn:microsoft.com/office/officeart/2005/8/layout/process1"/>
    <dgm:cxn modelId="{645BB867-B574-0646-B50D-C3C9A3BE15C8}" srcId="{97CD26BC-1A57-B942-A219-596F64354C14}" destId="{1A9934BE-1C7D-9E4E-A4BD-36892204A9F2}" srcOrd="0" destOrd="0" parTransId="{31739A0A-A8F9-1844-83C0-EBD20D5CCEA8}" sibTransId="{E2AF3B0D-7368-F34B-85F8-A8F4BFEFE9F5}"/>
    <dgm:cxn modelId="{EA2CFD85-C8DE-EE41-871E-C32C35B9B20C}" srcId="{97CD26BC-1A57-B942-A219-596F64354C14}" destId="{41142BCB-5BB6-F142-B2B3-75698A61ADF8}" srcOrd="1" destOrd="0" parTransId="{DAE4A16A-C1A1-EC42-A5B9-61AED3C0C1D0}" sibTransId="{DE5F96FC-C866-174E-8A10-E66CC15F6707}"/>
    <dgm:cxn modelId="{AA493589-7B2E-054C-987A-03978E803BDA}" type="presOf" srcId="{97CD26BC-1A57-B942-A219-596F64354C14}" destId="{734EB68D-A1DA-434C-9FBD-FA603D119F2F}" srcOrd="0" destOrd="0" presId="urn:microsoft.com/office/officeart/2005/8/layout/process1"/>
    <dgm:cxn modelId="{FE2BACAB-1C61-524E-A577-CADBE8197CCF}" srcId="{BD28EA31-3C5C-F144-8A36-138E031838F2}" destId="{5BE3D686-459A-764C-9735-ADE3201EE959}" srcOrd="0" destOrd="0" parTransId="{38247015-97AD-BD46-A33E-B5CB5E6B9653}" sibTransId="{F0823F0D-3C04-6F46-864F-310DE3E8275B}"/>
    <dgm:cxn modelId="{92B11BD2-9D7E-7843-B133-5F0FE4549E50}" srcId="{BD28EA31-3C5C-F144-8A36-138E031838F2}" destId="{97CD26BC-1A57-B942-A219-596F64354C14}" srcOrd="1" destOrd="0" parTransId="{205CE89D-ECBA-DF49-95BD-B927CCC8649A}" sibTransId="{7D890A28-BCEF-DE44-B3F0-BD582A105E82}"/>
    <dgm:cxn modelId="{B19965D5-C612-C94E-8D63-9E9E67153F00}" type="presOf" srcId="{41142BCB-5BB6-F142-B2B3-75698A61ADF8}" destId="{734EB68D-A1DA-434C-9FBD-FA603D119F2F}" srcOrd="0" destOrd="2" presId="urn:microsoft.com/office/officeart/2005/8/layout/process1"/>
    <dgm:cxn modelId="{8699E4EA-65D4-D644-B8F2-9579B8CBD241}" type="presOf" srcId="{F0823F0D-3C04-6F46-864F-310DE3E8275B}" destId="{E946B565-6D27-AD4C-97B2-923D39B1B2D7}" srcOrd="1" destOrd="0" presId="urn:microsoft.com/office/officeart/2005/8/layout/process1"/>
    <dgm:cxn modelId="{E616A3F1-A8FB-5F44-BFC8-6266151420CC}" type="presOf" srcId="{1A9934BE-1C7D-9E4E-A4BD-36892204A9F2}" destId="{734EB68D-A1DA-434C-9FBD-FA603D119F2F}" srcOrd="0" destOrd="1" presId="urn:microsoft.com/office/officeart/2005/8/layout/process1"/>
    <dgm:cxn modelId="{88BABAFD-E01C-5A4B-86A8-12DF40A46E32}" srcId="{97CD26BC-1A57-B942-A219-596F64354C14}" destId="{3467A51D-99A8-BF4A-BE95-5EB79EC9F0CD}" srcOrd="2" destOrd="0" parTransId="{9FE9242B-3830-3741-97CA-FC0EAD368F30}" sibTransId="{7E944516-802F-B44F-AC4A-B55DFFDE5702}"/>
    <dgm:cxn modelId="{D959AA23-FC4D-0A4A-9E98-3983D3E61845}" type="presParOf" srcId="{A6A407C3-2CF7-5E41-B1C6-15A391D60232}" destId="{8B49CF33-5EEB-9A4A-BAF3-264CFD404F46}" srcOrd="0" destOrd="0" presId="urn:microsoft.com/office/officeart/2005/8/layout/process1"/>
    <dgm:cxn modelId="{041DF33B-056E-7B42-8ED9-0B5F6FB47EF5}" type="presParOf" srcId="{A6A407C3-2CF7-5E41-B1C6-15A391D60232}" destId="{1FABE13B-9801-D849-8013-7C84609CCBDE}" srcOrd="1" destOrd="0" presId="urn:microsoft.com/office/officeart/2005/8/layout/process1"/>
    <dgm:cxn modelId="{95AA4792-B7DF-3E4F-9907-00B5DED3CAC3}" type="presParOf" srcId="{1FABE13B-9801-D849-8013-7C84609CCBDE}" destId="{E946B565-6D27-AD4C-97B2-923D39B1B2D7}" srcOrd="0" destOrd="0" presId="urn:microsoft.com/office/officeart/2005/8/layout/process1"/>
    <dgm:cxn modelId="{A4FEF3F2-6A39-B240-B13C-CEE82308BFD7}" type="presParOf" srcId="{A6A407C3-2CF7-5E41-B1C6-15A391D60232}" destId="{734EB68D-A1DA-434C-9FBD-FA603D119F2F}"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53652EE-8566-6840-A38D-5F7C72528808}" type="doc">
      <dgm:prSet loTypeId="urn:microsoft.com/office/officeart/2005/8/layout/hList1" loCatId="list" qsTypeId="urn:microsoft.com/office/officeart/2005/8/quickstyle/simple4" qsCatId="simple" csTypeId="urn:microsoft.com/office/officeart/2005/8/colors/accent1_1" csCatId="accent1" phldr="1"/>
      <dgm:spPr/>
      <dgm:t>
        <a:bodyPr/>
        <a:lstStyle/>
        <a:p>
          <a:endParaRPr lang="en-US"/>
        </a:p>
      </dgm:t>
    </dgm:pt>
    <dgm:pt modelId="{7A018452-C01F-7D46-AC01-9FAC3AD45BEB}">
      <dgm:prSet/>
      <dgm:spPr/>
      <dgm:t>
        <a:bodyPr/>
        <a:lstStyle/>
        <a:p>
          <a:r>
            <a:rPr lang="en-US" b="1" u="none" dirty="0">
              <a:latin typeface="+mn-lt"/>
              <a:cs typeface="Futura Medium" panose="020B0602020204020303" pitchFamily="34" charset="-79"/>
            </a:rPr>
            <a:t>Disengaged Pathw</a:t>
          </a:r>
          <a:r>
            <a:rPr lang="en-US" b="1" u="none" dirty="0">
              <a:latin typeface="+mn-lt"/>
            </a:rPr>
            <a:t>ay</a:t>
          </a:r>
        </a:p>
      </dgm:t>
    </dgm:pt>
    <dgm:pt modelId="{67A85A68-9349-9845-A5AF-F7A880C221AE}" type="parTrans" cxnId="{856FA7E6-DA51-274B-A0F1-5AA900C57230}">
      <dgm:prSet/>
      <dgm:spPr/>
      <dgm:t>
        <a:bodyPr/>
        <a:lstStyle/>
        <a:p>
          <a:endParaRPr lang="en-US"/>
        </a:p>
      </dgm:t>
    </dgm:pt>
    <dgm:pt modelId="{B26255D4-311C-B04E-B83D-E42DBCA1D0E6}" type="sibTrans" cxnId="{856FA7E6-DA51-274B-A0F1-5AA900C57230}">
      <dgm:prSet/>
      <dgm:spPr/>
      <dgm:t>
        <a:bodyPr/>
        <a:lstStyle/>
        <a:p>
          <a:endParaRPr lang="en-US"/>
        </a:p>
      </dgm:t>
    </dgm:pt>
    <dgm:pt modelId="{8266B42B-421D-8148-9BC7-16A1CC659D79}">
      <dgm:prSet custT="1"/>
      <dgm:spPr/>
      <dgm:t>
        <a:bodyPr/>
        <a:lstStyle/>
        <a:p>
          <a:r>
            <a:rPr lang="en-US" sz="1800" dirty="0">
              <a:latin typeface="+mn-lt"/>
              <a:cs typeface="Futura Medium" panose="020B0602020204020303" pitchFamily="34" charset="-79"/>
            </a:rPr>
            <a:t>Struggled to define community engagement</a:t>
          </a:r>
          <a:endParaRPr lang="en-US" sz="1800" b="0" dirty="0">
            <a:latin typeface="+mn-lt"/>
            <a:cs typeface="Futura Medium" panose="020B0602020204020303" pitchFamily="34" charset="-79"/>
          </a:endParaRPr>
        </a:p>
      </dgm:t>
    </dgm:pt>
    <dgm:pt modelId="{6BEBEF89-832A-7643-819D-3D1EC14BCD22}" type="parTrans" cxnId="{83F751DC-DF53-FC4C-8595-808D3EB283BA}">
      <dgm:prSet/>
      <dgm:spPr/>
      <dgm:t>
        <a:bodyPr/>
        <a:lstStyle/>
        <a:p>
          <a:endParaRPr lang="en-US"/>
        </a:p>
      </dgm:t>
    </dgm:pt>
    <dgm:pt modelId="{B7D6BAF5-B334-574A-8EE8-AA49021FC576}" type="sibTrans" cxnId="{83F751DC-DF53-FC4C-8595-808D3EB283BA}">
      <dgm:prSet/>
      <dgm:spPr/>
      <dgm:t>
        <a:bodyPr/>
        <a:lstStyle/>
        <a:p>
          <a:endParaRPr lang="en-US"/>
        </a:p>
      </dgm:t>
    </dgm:pt>
    <dgm:pt modelId="{4FA2240F-7D1A-A44C-AA8F-9FCA0ABA5FEA}">
      <dgm:prSet/>
      <dgm:spPr/>
      <dgm:t>
        <a:bodyPr/>
        <a:lstStyle/>
        <a:p>
          <a:pPr>
            <a:buFont typeface="Arial" panose="020B0604020202020204" pitchFamily="34" charset="0"/>
            <a:buNone/>
          </a:pPr>
          <a:r>
            <a:rPr lang="en-US" b="1" u="none" dirty="0">
              <a:latin typeface="+mn-lt"/>
            </a:rPr>
            <a:t>Safely Engaged Pathway</a:t>
          </a:r>
        </a:p>
      </dgm:t>
    </dgm:pt>
    <dgm:pt modelId="{76453B98-0824-8F4D-BFDC-B4148248AC01}" type="parTrans" cxnId="{2BE4B0C1-4B10-8A42-830C-74CE48065774}">
      <dgm:prSet/>
      <dgm:spPr/>
      <dgm:t>
        <a:bodyPr/>
        <a:lstStyle/>
        <a:p>
          <a:endParaRPr lang="en-US"/>
        </a:p>
      </dgm:t>
    </dgm:pt>
    <dgm:pt modelId="{693CE132-3171-3941-A674-5AECC255B451}" type="sibTrans" cxnId="{2BE4B0C1-4B10-8A42-830C-74CE48065774}">
      <dgm:prSet/>
      <dgm:spPr/>
      <dgm:t>
        <a:bodyPr/>
        <a:lstStyle/>
        <a:p>
          <a:endParaRPr lang="en-US"/>
        </a:p>
      </dgm:t>
    </dgm:pt>
    <dgm:pt modelId="{64221420-2FD8-BB47-821F-2B826B477A4F}">
      <dgm:prSet/>
      <dgm:spPr/>
      <dgm:t>
        <a:bodyPr/>
        <a:lstStyle/>
        <a:p>
          <a:pPr>
            <a:buFont typeface="Arial" panose="020B0604020202020204" pitchFamily="34" charset="0"/>
            <a:buChar char="•"/>
          </a:pPr>
          <a:r>
            <a:rPr lang="en-US" dirty="0">
              <a:latin typeface="+mn-lt"/>
              <a:cs typeface="Futura Medium" panose="020B0602020204020303" pitchFamily="34" charset="-79"/>
            </a:rPr>
            <a:t>Highly engaged in community helping, localized to safe spaces</a:t>
          </a:r>
        </a:p>
      </dgm:t>
    </dgm:pt>
    <dgm:pt modelId="{B6D4FFD6-2AA0-974C-9CFC-2E60E151B4BE}" type="parTrans" cxnId="{6A2F5063-E1C2-7F46-89C0-CB2F52B4C17F}">
      <dgm:prSet/>
      <dgm:spPr/>
      <dgm:t>
        <a:bodyPr/>
        <a:lstStyle/>
        <a:p>
          <a:endParaRPr lang="en-US"/>
        </a:p>
      </dgm:t>
    </dgm:pt>
    <dgm:pt modelId="{D96A5A64-9D56-E645-A933-E338F91E3B1F}" type="sibTrans" cxnId="{6A2F5063-E1C2-7F46-89C0-CB2F52B4C17F}">
      <dgm:prSet/>
      <dgm:spPr/>
      <dgm:t>
        <a:bodyPr/>
        <a:lstStyle/>
        <a:p>
          <a:endParaRPr lang="en-US"/>
        </a:p>
      </dgm:t>
    </dgm:pt>
    <dgm:pt modelId="{3B29D444-8082-D741-8082-F4779D1FB8CA}">
      <dgm:prSet/>
      <dgm:spPr/>
      <dgm:t>
        <a:bodyPr/>
        <a:lstStyle/>
        <a:p>
          <a:r>
            <a:rPr lang="en-US" b="1" u="none" dirty="0">
              <a:latin typeface="+mn-lt"/>
            </a:rPr>
            <a:t>Broadly Engaged Pathway</a:t>
          </a:r>
        </a:p>
      </dgm:t>
    </dgm:pt>
    <dgm:pt modelId="{165C8457-54A0-C646-B8FD-C61C29D2600E}" type="parTrans" cxnId="{DD13737F-E16B-7E42-A959-665274855711}">
      <dgm:prSet/>
      <dgm:spPr/>
      <dgm:t>
        <a:bodyPr/>
        <a:lstStyle/>
        <a:p>
          <a:endParaRPr lang="en-US"/>
        </a:p>
      </dgm:t>
    </dgm:pt>
    <dgm:pt modelId="{89FCB642-31D8-734B-8DD8-4682D431A994}" type="sibTrans" cxnId="{DD13737F-E16B-7E42-A959-665274855711}">
      <dgm:prSet/>
      <dgm:spPr/>
      <dgm:t>
        <a:bodyPr/>
        <a:lstStyle/>
        <a:p>
          <a:endParaRPr lang="en-US"/>
        </a:p>
      </dgm:t>
    </dgm:pt>
    <dgm:pt modelId="{46EB0BAE-72E4-F84E-B2BA-7DE2EC1C92EB}">
      <dgm:prSet/>
      <dgm:spPr/>
      <dgm:t>
        <a:bodyPr/>
        <a:lstStyle/>
        <a:p>
          <a:r>
            <a:rPr lang="en-US" dirty="0">
              <a:latin typeface="+mn-lt"/>
              <a:cs typeface="Futura Medium" panose="020B0602020204020303" pitchFamily="34" charset="-79"/>
            </a:rPr>
            <a:t>Breadth of civic actions across different community spaces</a:t>
          </a:r>
        </a:p>
      </dgm:t>
    </dgm:pt>
    <dgm:pt modelId="{59CC5AFC-8440-4D49-9FA4-6BAE3FDB0A0D}" type="parTrans" cxnId="{0D887ED2-9C78-4049-9C87-218B91454910}">
      <dgm:prSet/>
      <dgm:spPr/>
      <dgm:t>
        <a:bodyPr/>
        <a:lstStyle/>
        <a:p>
          <a:endParaRPr lang="en-US"/>
        </a:p>
      </dgm:t>
    </dgm:pt>
    <dgm:pt modelId="{790AC40E-2E49-9942-A7E7-BBB9C992DE5C}" type="sibTrans" cxnId="{0D887ED2-9C78-4049-9C87-218B91454910}">
      <dgm:prSet/>
      <dgm:spPr/>
      <dgm:t>
        <a:bodyPr/>
        <a:lstStyle/>
        <a:p>
          <a:endParaRPr lang="en-US"/>
        </a:p>
      </dgm:t>
    </dgm:pt>
    <dgm:pt modelId="{F623E502-A17C-F647-921A-E78AA0B00642}">
      <dgm:prSet/>
      <dgm:spPr/>
      <dgm:t>
        <a:bodyPr/>
        <a:lstStyle/>
        <a:p>
          <a:r>
            <a:rPr lang="en-US" b="1" u="none" dirty="0">
              <a:latin typeface="+mn-lt"/>
            </a:rPr>
            <a:t>Personally Responsible Pathway</a:t>
          </a:r>
        </a:p>
      </dgm:t>
    </dgm:pt>
    <dgm:pt modelId="{D3A3415F-4F3E-3F4B-9380-B43806957373}" type="parTrans" cxnId="{38725D7E-E12D-1C4D-8120-1BAE1CB93ABA}">
      <dgm:prSet/>
      <dgm:spPr/>
      <dgm:t>
        <a:bodyPr/>
        <a:lstStyle/>
        <a:p>
          <a:endParaRPr lang="en-US"/>
        </a:p>
      </dgm:t>
    </dgm:pt>
    <dgm:pt modelId="{5CE77F42-C847-3A42-865F-B08EC57054AA}" type="sibTrans" cxnId="{38725D7E-E12D-1C4D-8120-1BAE1CB93ABA}">
      <dgm:prSet/>
      <dgm:spPr/>
      <dgm:t>
        <a:bodyPr/>
        <a:lstStyle/>
        <a:p>
          <a:endParaRPr lang="en-US"/>
        </a:p>
      </dgm:t>
    </dgm:pt>
    <dgm:pt modelId="{162B1F19-E98A-E34D-818A-BC916513AEF1}">
      <dgm:prSet/>
      <dgm:spPr/>
      <dgm:t>
        <a:bodyPr/>
        <a:lstStyle/>
        <a:p>
          <a:r>
            <a:rPr lang="en-US" dirty="0">
              <a:latin typeface="+mn-lt"/>
              <a:cs typeface="Futura Medium" panose="020B0602020204020303" pitchFamily="34" charset="-79"/>
            </a:rPr>
            <a:t>Emphasis on personal goals such as academics</a:t>
          </a:r>
        </a:p>
      </dgm:t>
    </dgm:pt>
    <dgm:pt modelId="{02AEE488-7AF0-8C43-B1C8-3471B0EAEF52}" type="parTrans" cxnId="{E606992B-BC8A-CC49-A333-B820AD13F31D}">
      <dgm:prSet/>
      <dgm:spPr/>
      <dgm:t>
        <a:bodyPr/>
        <a:lstStyle/>
        <a:p>
          <a:endParaRPr lang="en-US"/>
        </a:p>
      </dgm:t>
    </dgm:pt>
    <dgm:pt modelId="{E03585D8-3D7B-B644-BA4B-EEAFCFE23303}" type="sibTrans" cxnId="{E606992B-BC8A-CC49-A333-B820AD13F31D}">
      <dgm:prSet/>
      <dgm:spPr/>
      <dgm:t>
        <a:bodyPr/>
        <a:lstStyle/>
        <a:p>
          <a:endParaRPr lang="en-US"/>
        </a:p>
      </dgm:t>
    </dgm:pt>
    <dgm:pt modelId="{428D6F74-8F15-8C45-A03D-06EEB4C80282}">
      <dgm:prSet custT="1"/>
      <dgm:spPr/>
      <dgm:t>
        <a:bodyPr/>
        <a:lstStyle/>
        <a:p>
          <a:r>
            <a:rPr lang="en-US" sz="1800" dirty="0">
              <a:latin typeface="+mn-lt"/>
              <a:cs typeface="Futura Medium" panose="020B0602020204020303" pitchFamily="34" charset="-79"/>
            </a:rPr>
            <a:t>Overall low involvement or participated but felt disengaged</a:t>
          </a:r>
          <a:r>
            <a:rPr lang="en-US" sz="1800" dirty="0">
              <a:latin typeface="+mn-lt"/>
            </a:rPr>
            <a:t>.</a:t>
          </a:r>
          <a:endParaRPr lang="en-US" sz="1800" b="0" dirty="0">
            <a:latin typeface="+mn-lt"/>
            <a:cs typeface="Futura Medium" panose="020B0602020204020303" pitchFamily="34" charset="-79"/>
          </a:endParaRPr>
        </a:p>
      </dgm:t>
    </dgm:pt>
    <dgm:pt modelId="{003E8566-9AB3-D940-B4D5-8E766C12FFED}" type="parTrans" cxnId="{D29DDD33-1153-1D47-AD8F-9CFB8296F20C}">
      <dgm:prSet/>
      <dgm:spPr/>
      <dgm:t>
        <a:bodyPr/>
        <a:lstStyle/>
        <a:p>
          <a:endParaRPr lang="en-US"/>
        </a:p>
      </dgm:t>
    </dgm:pt>
    <dgm:pt modelId="{0E0DB242-6087-E441-8019-3EB675B53150}" type="sibTrans" cxnId="{D29DDD33-1153-1D47-AD8F-9CFB8296F20C}">
      <dgm:prSet/>
      <dgm:spPr/>
      <dgm:t>
        <a:bodyPr/>
        <a:lstStyle/>
        <a:p>
          <a:endParaRPr lang="en-US"/>
        </a:p>
      </dgm:t>
    </dgm:pt>
    <dgm:pt modelId="{6671C1CC-BB27-EE49-ACE4-BC04D9E27241}">
      <dgm:prSet/>
      <dgm:spPr/>
      <dgm:t>
        <a:bodyPr/>
        <a:lstStyle/>
        <a:p>
          <a:r>
            <a:rPr lang="en-US" dirty="0">
              <a:latin typeface="+mn-lt"/>
              <a:cs typeface="Futura Medium" panose="020B0602020204020303" pitchFamily="34" charset="-79"/>
            </a:rPr>
            <a:t>Sports as ways of being good community members</a:t>
          </a:r>
        </a:p>
      </dgm:t>
    </dgm:pt>
    <dgm:pt modelId="{87423A02-F3E9-C849-973C-3424B46AF82C}" type="parTrans" cxnId="{03B457EE-6104-1E4F-8272-A8B1F558078A}">
      <dgm:prSet/>
      <dgm:spPr/>
      <dgm:t>
        <a:bodyPr/>
        <a:lstStyle/>
        <a:p>
          <a:endParaRPr lang="en-US"/>
        </a:p>
      </dgm:t>
    </dgm:pt>
    <dgm:pt modelId="{E88D352B-9BA0-BF4A-B593-7A9F01917021}" type="sibTrans" cxnId="{03B457EE-6104-1E4F-8272-A8B1F558078A}">
      <dgm:prSet/>
      <dgm:spPr/>
      <dgm:t>
        <a:bodyPr/>
        <a:lstStyle/>
        <a:p>
          <a:endParaRPr lang="en-US"/>
        </a:p>
      </dgm:t>
    </dgm:pt>
    <dgm:pt modelId="{255F43C0-4EE6-594E-A45B-DA0F4F4A2097}">
      <dgm:prSet/>
      <dgm:spPr/>
      <dgm:t>
        <a:bodyPr/>
        <a:lstStyle/>
        <a:p>
          <a:pPr>
            <a:buFont typeface="Arial" panose="020B0604020202020204" pitchFamily="34" charset="0"/>
            <a:buChar char="•"/>
          </a:pPr>
          <a:r>
            <a:rPr lang="en-US" dirty="0">
              <a:latin typeface="+mn-lt"/>
              <a:cs typeface="Futura Medium" panose="020B0602020204020303" pitchFamily="34" charset="-79"/>
            </a:rPr>
            <a:t>Emphasized personal responsibility via academics and/or sports</a:t>
          </a:r>
        </a:p>
      </dgm:t>
    </dgm:pt>
    <dgm:pt modelId="{B8392FA6-A638-2C40-91B6-58547A26DDE3}" type="parTrans" cxnId="{239AD7A9-E58E-6447-A813-9003F44246BB}">
      <dgm:prSet/>
      <dgm:spPr/>
      <dgm:t>
        <a:bodyPr/>
        <a:lstStyle/>
        <a:p>
          <a:endParaRPr lang="en-US"/>
        </a:p>
      </dgm:t>
    </dgm:pt>
    <dgm:pt modelId="{3C5FAAA5-D611-1C4A-8787-FAA020113473}" type="sibTrans" cxnId="{239AD7A9-E58E-6447-A813-9003F44246BB}">
      <dgm:prSet/>
      <dgm:spPr/>
      <dgm:t>
        <a:bodyPr/>
        <a:lstStyle/>
        <a:p>
          <a:endParaRPr lang="en-US"/>
        </a:p>
      </dgm:t>
    </dgm:pt>
    <dgm:pt modelId="{F66B1092-7504-A74A-B82D-904A7F5E5460}">
      <dgm:prSet/>
      <dgm:spPr/>
      <dgm:t>
        <a:bodyPr/>
        <a:lstStyle/>
        <a:p>
          <a:r>
            <a:rPr lang="en-US" dirty="0">
              <a:latin typeface="+mn-lt"/>
              <a:cs typeface="Futura Medium" panose="020B0602020204020303" pitchFamily="34" charset="-79"/>
            </a:rPr>
            <a:t>Political interest and engagement</a:t>
          </a:r>
        </a:p>
      </dgm:t>
    </dgm:pt>
    <dgm:pt modelId="{C73B9782-68CF-1242-9A86-AEE220303EAF}" type="parTrans" cxnId="{EA96B569-59C9-4248-8F38-A126D915C931}">
      <dgm:prSet/>
      <dgm:spPr/>
      <dgm:t>
        <a:bodyPr/>
        <a:lstStyle/>
        <a:p>
          <a:endParaRPr lang="en-US"/>
        </a:p>
      </dgm:t>
    </dgm:pt>
    <dgm:pt modelId="{50985ED5-1A74-6D4E-B733-99D94D7ABE2B}" type="sibTrans" cxnId="{EA96B569-59C9-4248-8F38-A126D915C931}">
      <dgm:prSet/>
      <dgm:spPr/>
      <dgm:t>
        <a:bodyPr/>
        <a:lstStyle/>
        <a:p>
          <a:endParaRPr lang="en-US"/>
        </a:p>
      </dgm:t>
    </dgm:pt>
    <dgm:pt modelId="{0484774A-D7E7-824A-A054-B652D47B6142}" type="pres">
      <dgm:prSet presAssocID="{B53652EE-8566-6840-A38D-5F7C72528808}" presName="Name0" presStyleCnt="0">
        <dgm:presLayoutVars>
          <dgm:dir/>
          <dgm:animLvl val="lvl"/>
          <dgm:resizeHandles val="exact"/>
        </dgm:presLayoutVars>
      </dgm:prSet>
      <dgm:spPr/>
    </dgm:pt>
    <dgm:pt modelId="{242BA1AE-376B-D949-8239-BF515FD0D58A}" type="pres">
      <dgm:prSet presAssocID="{7A018452-C01F-7D46-AC01-9FAC3AD45BEB}" presName="composite" presStyleCnt="0"/>
      <dgm:spPr/>
    </dgm:pt>
    <dgm:pt modelId="{B2EFD83B-7B78-B647-9F22-963AD30A7E7B}" type="pres">
      <dgm:prSet presAssocID="{7A018452-C01F-7D46-AC01-9FAC3AD45BEB}" presName="parTx" presStyleLbl="alignNode1" presStyleIdx="0" presStyleCnt="4">
        <dgm:presLayoutVars>
          <dgm:chMax val="0"/>
          <dgm:chPref val="0"/>
          <dgm:bulletEnabled val="1"/>
        </dgm:presLayoutVars>
      </dgm:prSet>
      <dgm:spPr/>
    </dgm:pt>
    <dgm:pt modelId="{0E5263A2-107D-564F-9FD4-A821B71ED929}" type="pres">
      <dgm:prSet presAssocID="{7A018452-C01F-7D46-AC01-9FAC3AD45BEB}" presName="desTx" presStyleLbl="alignAccFollowNode1" presStyleIdx="0" presStyleCnt="4">
        <dgm:presLayoutVars>
          <dgm:bulletEnabled val="1"/>
        </dgm:presLayoutVars>
      </dgm:prSet>
      <dgm:spPr/>
    </dgm:pt>
    <dgm:pt modelId="{C9C10086-C303-D446-BE0C-0C547E11E074}" type="pres">
      <dgm:prSet presAssocID="{B26255D4-311C-B04E-B83D-E42DBCA1D0E6}" presName="space" presStyleCnt="0"/>
      <dgm:spPr/>
    </dgm:pt>
    <dgm:pt modelId="{7B5EFD1B-5461-5443-8068-48B598C3FFAD}" type="pres">
      <dgm:prSet presAssocID="{F623E502-A17C-F647-921A-E78AA0B00642}" presName="composite" presStyleCnt="0"/>
      <dgm:spPr/>
    </dgm:pt>
    <dgm:pt modelId="{753F32AD-3C2B-F74F-B414-1A6287BBDB3A}" type="pres">
      <dgm:prSet presAssocID="{F623E502-A17C-F647-921A-E78AA0B00642}" presName="parTx" presStyleLbl="alignNode1" presStyleIdx="1" presStyleCnt="4">
        <dgm:presLayoutVars>
          <dgm:chMax val="0"/>
          <dgm:chPref val="0"/>
          <dgm:bulletEnabled val="1"/>
        </dgm:presLayoutVars>
      </dgm:prSet>
      <dgm:spPr/>
    </dgm:pt>
    <dgm:pt modelId="{67ABF762-24AA-1B41-9D49-716722AF8CAE}" type="pres">
      <dgm:prSet presAssocID="{F623E502-A17C-F647-921A-E78AA0B00642}" presName="desTx" presStyleLbl="alignAccFollowNode1" presStyleIdx="1" presStyleCnt="4">
        <dgm:presLayoutVars>
          <dgm:bulletEnabled val="1"/>
        </dgm:presLayoutVars>
      </dgm:prSet>
      <dgm:spPr/>
    </dgm:pt>
    <dgm:pt modelId="{F23FDCA1-1B26-8C4B-A2A4-FED51894782C}" type="pres">
      <dgm:prSet presAssocID="{5CE77F42-C847-3A42-865F-B08EC57054AA}" presName="space" presStyleCnt="0"/>
      <dgm:spPr/>
    </dgm:pt>
    <dgm:pt modelId="{26BF4140-C351-CE4F-8E00-49DAD080B9FC}" type="pres">
      <dgm:prSet presAssocID="{4FA2240F-7D1A-A44C-AA8F-9FCA0ABA5FEA}" presName="composite" presStyleCnt="0"/>
      <dgm:spPr/>
    </dgm:pt>
    <dgm:pt modelId="{5F84C028-FE66-7643-84B9-EA908936A3AE}" type="pres">
      <dgm:prSet presAssocID="{4FA2240F-7D1A-A44C-AA8F-9FCA0ABA5FEA}" presName="parTx" presStyleLbl="alignNode1" presStyleIdx="2" presStyleCnt="4">
        <dgm:presLayoutVars>
          <dgm:chMax val="0"/>
          <dgm:chPref val="0"/>
          <dgm:bulletEnabled val="1"/>
        </dgm:presLayoutVars>
      </dgm:prSet>
      <dgm:spPr/>
    </dgm:pt>
    <dgm:pt modelId="{BBB7ECC3-13E8-204A-96B9-6D2C1B6413A6}" type="pres">
      <dgm:prSet presAssocID="{4FA2240F-7D1A-A44C-AA8F-9FCA0ABA5FEA}" presName="desTx" presStyleLbl="alignAccFollowNode1" presStyleIdx="2" presStyleCnt="4">
        <dgm:presLayoutVars>
          <dgm:bulletEnabled val="1"/>
        </dgm:presLayoutVars>
      </dgm:prSet>
      <dgm:spPr/>
    </dgm:pt>
    <dgm:pt modelId="{4D46FE1B-A8C1-E843-92F4-8B13C51D4C80}" type="pres">
      <dgm:prSet presAssocID="{693CE132-3171-3941-A674-5AECC255B451}" presName="space" presStyleCnt="0"/>
      <dgm:spPr/>
    </dgm:pt>
    <dgm:pt modelId="{5F247D71-9483-8641-B476-E0D7999DD0CD}" type="pres">
      <dgm:prSet presAssocID="{3B29D444-8082-D741-8082-F4779D1FB8CA}" presName="composite" presStyleCnt="0"/>
      <dgm:spPr/>
    </dgm:pt>
    <dgm:pt modelId="{7ACDA68B-3A00-2D44-9F91-9D2F5EEF431F}" type="pres">
      <dgm:prSet presAssocID="{3B29D444-8082-D741-8082-F4779D1FB8CA}" presName="parTx" presStyleLbl="alignNode1" presStyleIdx="3" presStyleCnt="4">
        <dgm:presLayoutVars>
          <dgm:chMax val="0"/>
          <dgm:chPref val="0"/>
          <dgm:bulletEnabled val="1"/>
        </dgm:presLayoutVars>
      </dgm:prSet>
      <dgm:spPr/>
    </dgm:pt>
    <dgm:pt modelId="{A2DB436C-0192-094A-A921-013626EC97A8}" type="pres">
      <dgm:prSet presAssocID="{3B29D444-8082-D741-8082-F4779D1FB8CA}" presName="desTx" presStyleLbl="alignAccFollowNode1" presStyleIdx="3" presStyleCnt="4">
        <dgm:presLayoutVars>
          <dgm:bulletEnabled val="1"/>
        </dgm:presLayoutVars>
      </dgm:prSet>
      <dgm:spPr/>
    </dgm:pt>
  </dgm:ptLst>
  <dgm:cxnLst>
    <dgm:cxn modelId="{EC6F9327-0666-1343-8B85-EB7A93E8CA95}" type="presOf" srcId="{46EB0BAE-72E4-F84E-B2BA-7DE2EC1C92EB}" destId="{A2DB436C-0192-094A-A921-013626EC97A8}" srcOrd="0" destOrd="0" presId="urn:microsoft.com/office/officeart/2005/8/layout/hList1"/>
    <dgm:cxn modelId="{E606992B-BC8A-CC49-A333-B820AD13F31D}" srcId="{F623E502-A17C-F647-921A-E78AA0B00642}" destId="{162B1F19-E98A-E34D-818A-BC916513AEF1}" srcOrd="0" destOrd="0" parTransId="{02AEE488-7AF0-8C43-B1C8-3471B0EAEF52}" sibTransId="{E03585D8-3D7B-B644-BA4B-EEAFCFE23303}"/>
    <dgm:cxn modelId="{DF258031-126B-034E-A148-FD6C7E42F2D2}" type="presOf" srcId="{F66B1092-7504-A74A-B82D-904A7F5E5460}" destId="{A2DB436C-0192-094A-A921-013626EC97A8}" srcOrd="0" destOrd="1" presId="urn:microsoft.com/office/officeart/2005/8/layout/hList1"/>
    <dgm:cxn modelId="{D29DDD33-1153-1D47-AD8F-9CFB8296F20C}" srcId="{7A018452-C01F-7D46-AC01-9FAC3AD45BEB}" destId="{428D6F74-8F15-8C45-A03D-06EEB4C80282}" srcOrd="1" destOrd="0" parTransId="{003E8566-9AB3-D940-B4D5-8E766C12FFED}" sibTransId="{0E0DB242-6087-E441-8019-3EB675B53150}"/>
    <dgm:cxn modelId="{B91A4D38-316D-0F47-B7AD-97AB7B339294}" type="presOf" srcId="{6671C1CC-BB27-EE49-ACE4-BC04D9E27241}" destId="{67ABF762-24AA-1B41-9D49-716722AF8CAE}" srcOrd="0" destOrd="1" presId="urn:microsoft.com/office/officeart/2005/8/layout/hList1"/>
    <dgm:cxn modelId="{1A979C5E-68A3-3142-9C54-5D31CC3CF48D}" type="presOf" srcId="{3B29D444-8082-D741-8082-F4779D1FB8CA}" destId="{7ACDA68B-3A00-2D44-9F91-9D2F5EEF431F}" srcOrd="0" destOrd="0" presId="urn:microsoft.com/office/officeart/2005/8/layout/hList1"/>
    <dgm:cxn modelId="{6A2F5063-E1C2-7F46-89C0-CB2F52B4C17F}" srcId="{4FA2240F-7D1A-A44C-AA8F-9FCA0ABA5FEA}" destId="{64221420-2FD8-BB47-821F-2B826B477A4F}" srcOrd="0" destOrd="0" parTransId="{B6D4FFD6-2AA0-974C-9CFC-2E60E151B4BE}" sibTransId="{D96A5A64-9D56-E645-A933-E338F91E3B1F}"/>
    <dgm:cxn modelId="{EA96B569-59C9-4248-8F38-A126D915C931}" srcId="{3B29D444-8082-D741-8082-F4779D1FB8CA}" destId="{F66B1092-7504-A74A-B82D-904A7F5E5460}" srcOrd="1" destOrd="0" parTransId="{C73B9782-68CF-1242-9A86-AEE220303EAF}" sibTransId="{50985ED5-1A74-6D4E-B733-99D94D7ABE2B}"/>
    <dgm:cxn modelId="{CD199C53-A05D-744F-8FFC-E9ED613030F0}" type="presOf" srcId="{64221420-2FD8-BB47-821F-2B826B477A4F}" destId="{BBB7ECC3-13E8-204A-96B9-6D2C1B6413A6}" srcOrd="0" destOrd="0" presId="urn:microsoft.com/office/officeart/2005/8/layout/hList1"/>
    <dgm:cxn modelId="{38725D7E-E12D-1C4D-8120-1BAE1CB93ABA}" srcId="{B53652EE-8566-6840-A38D-5F7C72528808}" destId="{F623E502-A17C-F647-921A-E78AA0B00642}" srcOrd="1" destOrd="0" parTransId="{D3A3415F-4F3E-3F4B-9380-B43806957373}" sibTransId="{5CE77F42-C847-3A42-865F-B08EC57054AA}"/>
    <dgm:cxn modelId="{DD13737F-E16B-7E42-A959-665274855711}" srcId="{B53652EE-8566-6840-A38D-5F7C72528808}" destId="{3B29D444-8082-D741-8082-F4779D1FB8CA}" srcOrd="3" destOrd="0" parTransId="{165C8457-54A0-C646-B8FD-C61C29D2600E}" sibTransId="{89FCB642-31D8-734B-8DD8-4682D431A994}"/>
    <dgm:cxn modelId="{18006386-8F2E-0A40-9AFA-D021EDE75175}" type="presOf" srcId="{4FA2240F-7D1A-A44C-AA8F-9FCA0ABA5FEA}" destId="{5F84C028-FE66-7643-84B9-EA908936A3AE}" srcOrd="0" destOrd="0" presId="urn:microsoft.com/office/officeart/2005/8/layout/hList1"/>
    <dgm:cxn modelId="{7AE5709D-AF8F-C041-87C1-82B463901EA4}" type="presOf" srcId="{255F43C0-4EE6-594E-A45B-DA0F4F4A2097}" destId="{BBB7ECC3-13E8-204A-96B9-6D2C1B6413A6}" srcOrd="0" destOrd="1" presId="urn:microsoft.com/office/officeart/2005/8/layout/hList1"/>
    <dgm:cxn modelId="{FCC80BA0-E1CD-C144-9E82-B9A82694C19B}" type="presOf" srcId="{B53652EE-8566-6840-A38D-5F7C72528808}" destId="{0484774A-D7E7-824A-A054-B652D47B6142}" srcOrd="0" destOrd="0" presId="urn:microsoft.com/office/officeart/2005/8/layout/hList1"/>
    <dgm:cxn modelId="{CB2015A2-670F-D84F-A8D8-2353635C5FC7}" type="presOf" srcId="{8266B42B-421D-8148-9BC7-16A1CC659D79}" destId="{0E5263A2-107D-564F-9FD4-A821B71ED929}" srcOrd="0" destOrd="0" presId="urn:microsoft.com/office/officeart/2005/8/layout/hList1"/>
    <dgm:cxn modelId="{239AD7A9-E58E-6447-A813-9003F44246BB}" srcId="{4FA2240F-7D1A-A44C-AA8F-9FCA0ABA5FEA}" destId="{255F43C0-4EE6-594E-A45B-DA0F4F4A2097}" srcOrd="1" destOrd="0" parTransId="{B8392FA6-A638-2C40-91B6-58547A26DDE3}" sibTransId="{3C5FAAA5-D611-1C4A-8787-FAA020113473}"/>
    <dgm:cxn modelId="{525EAEBF-A859-B344-9208-24399B603ED1}" type="presOf" srcId="{162B1F19-E98A-E34D-818A-BC916513AEF1}" destId="{67ABF762-24AA-1B41-9D49-716722AF8CAE}" srcOrd="0" destOrd="0" presId="urn:microsoft.com/office/officeart/2005/8/layout/hList1"/>
    <dgm:cxn modelId="{2BE4B0C1-4B10-8A42-830C-74CE48065774}" srcId="{B53652EE-8566-6840-A38D-5F7C72528808}" destId="{4FA2240F-7D1A-A44C-AA8F-9FCA0ABA5FEA}" srcOrd="2" destOrd="0" parTransId="{76453B98-0824-8F4D-BFDC-B4148248AC01}" sibTransId="{693CE132-3171-3941-A674-5AECC255B451}"/>
    <dgm:cxn modelId="{0D887ED2-9C78-4049-9C87-218B91454910}" srcId="{3B29D444-8082-D741-8082-F4779D1FB8CA}" destId="{46EB0BAE-72E4-F84E-B2BA-7DE2EC1C92EB}" srcOrd="0" destOrd="0" parTransId="{59CC5AFC-8440-4D49-9FA4-6BAE3FDB0A0D}" sibTransId="{790AC40E-2E49-9942-A7E7-BBB9C992DE5C}"/>
    <dgm:cxn modelId="{83F751DC-DF53-FC4C-8595-808D3EB283BA}" srcId="{7A018452-C01F-7D46-AC01-9FAC3AD45BEB}" destId="{8266B42B-421D-8148-9BC7-16A1CC659D79}" srcOrd="0" destOrd="0" parTransId="{6BEBEF89-832A-7643-819D-3D1EC14BCD22}" sibTransId="{B7D6BAF5-B334-574A-8EE8-AA49021FC576}"/>
    <dgm:cxn modelId="{74D2ABE1-310D-9647-90C8-DCDB46BF6EA4}" type="presOf" srcId="{428D6F74-8F15-8C45-A03D-06EEB4C80282}" destId="{0E5263A2-107D-564F-9FD4-A821B71ED929}" srcOrd="0" destOrd="1" presId="urn:microsoft.com/office/officeart/2005/8/layout/hList1"/>
    <dgm:cxn modelId="{856FA7E6-DA51-274B-A0F1-5AA900C57230}" srcId="{B53652EE-8566-6840-A38D-5F7C72528808}" destId="{7A018452-C01F-7D46-AC01-9FAC3AD45BEB}" srcOrd="0" destOrd="0" parTransId="{67A85A68-9349-9845-A5AF-F7A880C221AE}" sibTransId="{B26255D4-311C-B04E-B83D-E42DBCA1D0E6}"/>
    <dgm:cxn modelId="{03B457EE-6104-1E4F-8272-A8B1F558078A}" srcId="{F623E502-A17C-F647-921A-E78AA0B00642}" destId="{6671C1CC-BB27-EE49-ACE4-BC04D9E27241}" srcOrd="1" destOrd="0" parTransId="{87423A02-F3E9-C849-973C-3424B46AF82C}" sibTransId="{E88D352B-9BA0-BF4A-B593-7A9F01917021}"/>
    <dgm:cxn modelId="{E24FEDF1-12F7-D04A-AE99-71EA3932233B}" type="presOf" srcId="{7A018452-C01F-7D46-AC01-9FAC3AD45BEB}" destId="{B2EFD83B-7B78-B647-9F22-963AD30A7E7B}" srcOrd="0" destOrd="0" presId="urn:microsoft.com/office/officeart/2005/8/layout/hList1"/>
    <dgm:cxn modelId="{4AB966F5-E9B2-484A-8FD5-4F45F50096E8}" type="presOf" srcId="{F623E502-A17C-F647-921A-E78AA0B00642}" destId="{753F32AD-3C2B-F74F-B414-1A6287BBDB3A}" srcOrd="0" destOrd="0" presId="urn:microsoft.com/office/officeart/2005/8/layout/hList1"/>
    <dgm:cxn modelId="{2F292DF0-E2B4-9941-94E3-C86D7B751300}" type="presParOf" srcId="{0484774A-D7E7-824A-A054-B652D47B6142}" destId="{242BA1AE-376B-D949-8239-BF515FD0D58A}" srcOrd="0" destOrd="0" presId="urn:microsoft.com/office/officeart/2005/8/layout/hList1"/>
    <dgm:cxn modelId="{8A3E6A96-CC2D-7C45-9979-8CE70DDEC918}" type="presParOf" srcId="{242BA1AE-376B-D949-8239-BF515FD0D58A}" destId="{B2EFD83B-7B78-B647-9F22-963AD30A7E7B}" srcOrd="0" destOrd="0" presId="urn:microsoft.com/office/officeart/2005/8/layout/hList1"/>
    <dgm:cxn modelId="{A5A17D03-8662-A340-92C0-7020F25FEF8C}" type="presParOf" srcId="{242BA1AE-376B-D949-8239-BF515FD0D58A}" destId="{0E5263A2-107D-564F-9FD4-A821B71ED929}" srcOrd="1" destOrd="0" presId="urn:microsoft.com/office/officeart/2005/8/layout/hList1"/>
    <dgm:cxn modelId="{89B16816-D34F-4146-8CBA-19A567246342}" type="presParOf" srcId="{0484774A-D7E7-824A-A054-B652D47B6142}" destId="{C9C10086-C303-D446-BE0C-0C547E11E074}" srcOrd="1" destOrd="0" presId="urn:microsoft.com/office/officeart/2005/8/layout/hList1"/>
    <dgm:cxn modelId="{887F8991-9FFB-2F46-B10C-77F57A12C2C2}" type="presParOf" srcId="{0484774A-D7E7-824A-A054-B652D47B6142}" destId="{7B5EFD1B-5461-5443-8068-48B598C3FFAD}" srcOrd="2" destOrd="0" presId="urn:microsoft.com/office/officeart/2005/8/layout/hList1"/>
    <dgm:cxn modelId="{AE305F5D-9482-6145-918C-0B2C0153EB30}" type="presParOf" srcId="{7B5EFD1B-5461-5443-8068-48B598C3FFAD}" destId="{753F32AD-3C2B-F74F-B414-1A6287BBDB3A}" srcOrd="0" destOrd="0" presId="urn:microsoft.com/office/officeart/2005/8/layout/hList1"/>
    <dgm:cxn modelId="{94639F16-436C-6047-AE4D-724C9A371EF5}" type="presParOf" srcId="{7B5EFD1B-5461-5443-8068-48B598C3FFAD}" destId="{67ABF762-24AA-1B41-9D49-716722AF8CAE}" srcOrd="1" destOrd="0" presId="urn:microsoft.com/office/officeart/2005/8/layout/hList1"/>
    <dgm:cxn modelId="{B9217C6F-AE63-654A-9279-5B8DA96CAC1C}" type="presParOf" srcId="{0484774A-D7E7-824A-A054-B652D47B6142}" destId="{F23FDCA1-1B26-8C4B-A2A4-FED51894782C}" srcOrd="3" destOrd="0" presId="urn:microsoft.com/office/officeart/2005/8/layout/hList1"/>
    <dgm:cxn modelId="{AA82898F-DAB8-4949-A9F7-D3052315705E}" type="presParOf" srcId="{0484774A-D7E7-824A-A054-B652D47B6142}" destId="{26BF4140-C351-CE4F-8E00-49DAD080B9FC}" srcOrd="4" destOrd="0" presId="urn:microsoft.com/office/officeart/2005/8/layout/hList1"/>
    <dgm:cxn modelId="{069DFF68-A9D2-044F-8517-980F5D4D5CFF}" type="presParOf" srcId="{26BF4140-C351-CE4F-8E00-49DAD080B9FC}" destId="{5F84C028-FE66-7643-84B9-EA908936A3AE}" srcOrd="0" destOrd="0" presId="urn:microsoft.com/office/officeart/2005/8/layout/hList1"/>
    <dgm:cxn modelId="{2531B36F-3DF4-4A43-AD4F-421D425771AA}" type="presParOf" srcId="{26BF4140-C351-CE4F-8E00-49DAD080B9FC}" destId="{BBB7ECC3-13E8-204A-96B9-6D2C1B6413A6}" srcOrd="1" destOrd="0" presId="urn:microsoft.com/office/officeart/2005/8/layout/hList1"/>
    <dgm:cxn modelId="{F418C609-0EEA-1547-8C7F-BBB24E08F96B}" type="presParOf" srcId="{0484774A-D7E7-824A-A054-B652D47B6142}" destId="{4D46FE1B-A8C1-E843-92F4-8B13C51D4C80}" srcOrd="5" destOrd="0" presId="urn:microsoft.com/office/officeart/2005/8/layout/hList1"/>
    <dgm:cxn modelId="{3E09906E-FD5F-924D-9486-0FB61C566AE9}" type="presParOf" srcId="{0484774A-D7E7-824A-A054-B652D47B6142}" destId="{5F247D71-9483-8641-B476-E0D7999DD0CD}" srcOrd="6" destOrd="0" presId="urn:microsoft.com/office/officeart/2005/8/layout/hList1"/>
    <dgm:cxn modelId="{A9A935A0-6F28-A147-B483-86745B43B835}" type="presParOf" srcId="{5F247D71-9483-8641-B476-E0D7999DD0CD}" destId="{7ACDA68B-3A00-2D44-9F91-9D2F5EEF431F}" srcOrd="0" destOrd="0" presId="urn:microsoft.com/office/officeart/2005/8/layout/hList1"/>
    <dgm:cxn modelId="{283420B2-9AB0-A947-9495-4F3DC4D23240}" type="presParOf" srcId="{5F247D71-9483-8641-B476-E0D7999DD0CD}" destId="{A2DB436C-0192-094A-A921-013626EC97A8}"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49CF33-5EEB-9A4A-BAF3-264CFD404F46}">
      <dsp:nvSpPr>
        <dsp:cNvPr id="0" name=""/>
        <dsp:cNvSpPr/>
      </dsp:nvSpPr>
      <dsp:spPr>
        <a:xfrm>
          <a:off x="151697" y="871681"/>
          <a:ext cx="4891624" cy="2732395"/>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0" kern="1200" dirty="0">
              <a:solidFill>
                <a:schemeClr val="tx1"/>
              </a:solidFill>
              <a:latin typeface="+mn-lt"/>
              <a:cs typeface="Futura Medium" panose="020B0602020204020303" pitchFamily="34" charset="-79"/>
            </a:rPr>
            <a:t>Sub-themes</a:t>
          </a:r>
          <a:r>
            <a:rPr lang="en-US" sz="2800" kern="1200" dirty="0">
              <a:latin typeface="+mn-lt"/>
              <a:cs typeface="Futura Medium" panose="020B0602020204020303" pitchFamily="34" charset="-79"/>
            </a:rPr>
            <a:t> are important to differentiate in nuanced material e.g., “empowerment” might be coded into sub-themes that are tied to existing theory (Christens, 2012).</a:t>
          </a:r>
        </a:p>
      </dsp:txBody>
      <dsp:txXfrm>
        <a:off x="231726" y="951710"/>
        <a:ext cx="4731566" cy="2572337"/>
      </dsp:txXfrm>
    </dsp:sp>
    <dsp:sp modelId="{1FABE13B-9801-D849-8013-7C84609CCBDE}">
      <dsp:nvSpPr>
        <dsp:cNvPr id="0" name=""/>
        <dsp:cNvSpPr/>
      </dsp:nvSpPr>
      <dsp:spPr>
        <a:xfrm>
          <a:off x="5254359" y="1755818"/>
          <a:ext cx="1184931" cy="964121"/>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1822450">
            <a:lnSpc>
              <a:spcPct val="90000"/>
            </a:lnSpc>
            <a:spcBef>
              <a:spcPct val="0"/>
            </a:spcBef>
            <a:spcAft>
              <a:spcPct val="35000"/>
            </a:spcAft>
            <a:buNone/>
          </a:pPr>
          <a:endParaRPr lang="en-US" sz="4100" kern="1200"/>
        </a:p>
      </dsp:txBody>
      <dsp:txXfrm>
        <a:off x="5254359" y="1948642"/>
        <a:ext cx="895695" cy="578473"/>
      </dsp:txXfrm>
    </dsp:sp>
    <dsp:sp modelId="{734EB68D-A1DA-434C-9FBD-FA603D119F2F}">
      <dsp:nvSpPr>
        <dsp:cNvPr id="0" name=""/>
        <dsp:cNvSpPr/>
      </dsp:nvSpPr>
      <dsp:spPr>
        <a:xfrm>
          <a:off x="6603522" y="871681"/>
          <a:ext cx="4549544" cy="2732395"/>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latin typeface="+mn-lt"/>
              <a:cs typeface="Futura Medium" panose="020B0602020204020303" pitchFamily="34" charset="-79"/>
            </a:rPr>
            <a:t>Example: </a:t>
          </a:r>
          <a:r>
            <a:rPr lang="en-US" sz="2800" b="1" kern="1200" dirty="0">
              <a:solidFill>
                <a:schemeClr val="accent2"/>
              </a:solidFill>
              <a:latin typeface="+mn-lt"/>
              <a:cs typeface="Futura Medium" panose="020B0602020204020303" pitchFamily="34" charset="-79"/>
            </a:rPr>
            <a:t>Major Empowerment Sub-themes</a:t>
          </a:r>
        </a:p>
        <a:p>
          <a:pPr marL="285750" lvl="1" indent="-285750" algn="l" defTabSz="1244600">
            <a:lnSpc>
              <a:spcPct val="90000"/>
            </a:lnSpc>
            <a:spcBef>
              <a:spcPct val="0"/>
            </a:spcBef>
            <a:spcAft>
              <a:spcPct val="15000"/>
            </a:spcAft>
            <a:buChar char="•"/>
          </a:pPr>
          <a:r>
            <a:rPr lang="en-US" sz="2800" kern="1200" dirty="0">
              <a:latin typeface="+mn-lt"/>
              <a:cs typeface="Futura Medium" panose="020B0602020204020303" pitchFamily="34" charset="-79"/>
            </a:rPr>
            <a:t>Emotional Empowerment  </a:t>
          </a:r>
        </a:p>
        <a:p>
          <a:pPr marL="285750" lvl="1" indent="-285750" algn="l" defTabSz="1244600">
            <a:lnSpc>
              <a:spcPct val="90000"/>
            </a:lnSpc>
            <a:spcBef>
              <a:spcPct val="0"/>
            </a:spcBef>
            <a:spcAft>
              <a:spcPct val="15000"/>
            </a:spcAft>
            <a:buChar char="•"/>
          </a:pPr>
          <a:r>
            <a:rPr lang="en-US" sz="2800" kern="1200" dirty="0">
              <a:latin typeface="+mn-lt"/>
              <a:cs typeface="Futura Medium" panose="020B0602020204020303" pitchFamily="34" charset="-79"/>
            </a:rPr>
            <a:t>Cognitive Empowerment  </a:t>
          </a:r>
        </a:p>
        <a:p>
          <a:pPr marL="285750" lvl="1" indent="-285750" algn="l" defTabSz="1244600">
            <a:lnSpc>
              <a:spcPct val="90000"/>
            </a:lnSpc>
            <a:spcBef>
              <a:spcPct val="0"/>
            </a:spcBef>
            <a:spcAft>
              <a:spcPct val="15000"/>
            </a:spcAft>
            <a:buChar char="•"/>
          </a:pPr>
          <a:r>
            <a:rPr lang="en-US" sz="2800" kern="1200" dirty="0">
              <a:latin typeface="+mn-lt"/>
              <a:cs typeface="Futura Medium" panose="020B0602020204020303" pitchFamily="34" charset="-79"/>
            </a:rPr>
            <a:t>Relational Empowerment </a:t>
          </a:r>
          <a:r>
            <a:rPr lang="en-US" sz="2800" b="1" kern="1200" dirty="0">
              <a:latin typeface="+mn-lt"/>
              <a:cs typeface="Futura Medium" panose="020B0602020204020303" pitchFamily="34" charset="-79"/>
            </a:rPr>
            <a:t> </a:t>
          </a:r>
          <a:endParaRPr lang="en-US" sz="2800" kern="1200" dirty="0">
            <a:latin typeface="+mn-lt"/>
            <a:cs typeface="Futura Medium" panose="020B0602020204020303" pitchFamily="34" charset="-79"/>
          </a:endParaRPr>
        </a:p>
      </dsp:txBody>
      <dsp:txXfrm>
        <a:off x="6683551" y="951710"/>
        <a:ext cx="4389486" cy="25723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EFD83B-7B78-B647-9F22-963AD30A7E7B}">
      <dsp:nvSpPr>
        <dsp:cNvPr id="0" name=""/>
        <dsp:cNvSpPr/>
      </dsp:nvSpPr>
      <dsp:spPr>
        <a:xfrm>
          <a:off x="3867" y="582800"/>
          <a:ext cx="2325625" cy="659973"/>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u="none" kern="1200" dirty="0">
              <a:latin typeface="+mn-lt"/>
              <a:cs typeface="Futura Medium" panose="020B0602020204020303" pitchFamily="34" charset="-79"/>
            </a:rPr>
            <a:t>Disengaged Pathw</a:t>
          </a:r>
          <a:r>
            <a:rPr lang="en-US" sz="1800" b="1" u="none" kern="1200" dirty="0">
              <a:latin typeface="+mn-lt"/>
            </a:rPr>
            <a:t>ay</a:t>
          </a:r>
        </a:p>
      </dsp:txBody>
      <dsp:txXfrm>
        <a:off x="3867" y="582800"/>
        <a:ext cx="2325625" cy="659973"/>
      </dsp:txXfrm>
    </dsp:sp>
    <dsp:sp modelId="{0E5263A2-107D-564F-9FD4-A821B71ED929}">
      <dsp:nvSpPr>
        <dsp:cNvPr id="0" name=""/>
        <dsp:cNvSpPr/>
      </dsp:nvSpPr>
      <dsp:spPr>
        <a:xfrm>
          <a:off x="3867" y="1242774"/>
          <a:ext cx="2325625" cy="2594025"/>
        </a:xfrm>
        <a:prstGeom prst="rect">
          <a:avLst/>
        </a:prstGeom>
        <a:solidFill>
          <a:schemeClr val="lt1">
            <a:alpha val="90000"/>
            <a:tint val="40000"/>
            <a:hueOff val="0"/>
            <a:satOff val="0"/>
            <a:lumOff val="0"/>
            <a:alphaOff val="0"/>
          </a:schemeClr>
        </a:solidFill>
        <a:ln w="6350" cap="flat" cmpd="sng" algn="ctr">
          <a:solidFill>
            <a:schemeClr val="accent1">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mn-lt"/>
              <a:cs typeface="Futura Medium" panose="020B0602020204020303" pitchFamily="34" charset="-79"/>
            </a:rPr>
            <a:t>Struggled to define community engagement</a:t>
          </a:r>
          <a:endParaRPr lang="en-US" sz="1800" b="0" kern="1200" dirty="0">
            <a:latin typeface="+mn-lt"/>
            <a:cs typeface="Futura Medium" panose="020B0602020204020303" pitchFamily="34" charset="-79"/>
          </a:endParaRPr>
        </a:p>
        <a:p>
          <a:pPr marL="171450" lvl="1" indent="-171450" algn="l" defTabSz="800100">
            <a:lnSpc>
              <a:spcPct val="90000"/>
            </a:lnSpc>
            <a:spcBef>
              <a:spcPct val="0"/>
            </a:spcBef>
            <a:spcAft>
              <a:spcPct val="15000"/>
            </a:spcAft>
            <a:buChar char="•"/>
          </a:pPr>
          <a:r>
            <a:rPr lang="en-US" sz="1800" kern="1200" dirty="0">
              <a:latin typeface="+mn-lt"/>
              <a:cs typeface="Futura Medium" panose="020B0602020204020303" pitchFamily="34" charset="-79"/>
            </a:rPr>
            <a:t>Overall low involvement or participated but felt disengaged</a:t>
          </a:r>
          <a:r>
            <a:rPr lang="en-US" sz="1800" kern="1200" dirty="0">
              <a:latin typeface="+mn-lt"/>
            </a:rPr>
            <a:t>.</a:t>
          </a:r>
          <a:endParaRPr lang="en-US" sz="1800" b="0" kern="1200" dirty="0">
            <a:latin typeface="+mn-lt"/>
            <a:cs typeface="Futura Medium" panose="020B0602020204020303" pitchFamily="34" charset="-79"/>
          </a:endParaRPr>
        </a:p>
      </dsp:txBody>
      <dsp:txXfrm>
        <a:off x="3867" y="1242774"/>
        <a:ext cx="2325625" cy="2594025"/>
      </dsp:txXfrm>
    </dsp:sp>
    <dsp:sp modelId="{753F32AD-3C2B-F74F-B414-1A6287BBDB3A}">
      <dsp:nvSpPr>
        <dsp:cNvPr id="0" name=""/>
        <dsp:cNvSpPr/>
      </dsp:nvSpPr>
      <dsp:spPr>
        <a:xfrm>
          <a:off x="2655080" y="582800"/>
          <a:ext cx="2325625" cy="659973"/>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u="none" kern="1200" dirty="0">
              <a:latin typeface="+mn-lt"/>
            </a:rPr>
            <a:t>Personally Responsible Pathway</a:t>
          </a:r>
        </a:p>
      </dsp:txBody>
      <dsp:txXfrm>
        <a:off x="2655080" y="582800"/>
        <a:ext cx="2325625" cy="659973"/>
      </dsp:txXfrm>
    </dsp:sp>
    <dsp:sp modelId="{67ABF762-24AA-1B41-9D49-716722AF8CAE}">
      <dsp:nvSpPr>
        <dsp:cNvPr id="0" name=""/>
        <dsp:cNvSpPr/>
      </dsp:nvSpPr>
      <dsp:spPr>
        <a:xfrm>
          <a:off x="2655080" y="1242774"/>
          <a:ext cx="2325625" cy="2594025"/>
        </a:xfrm>
        <a:prstGeom prst="rect">
          <a:avLst/>
        </a:prstGeom>
        <a:solidFill>
          <a:schemeClr val="lt1">
            <a:alpha val="90000"/>
            <a:tint val="40000"/>
            <a:hueOff val="0"/>
            <a:satOff val="0"/>
            <a:lumOff val="0"/>
            <a:alphaOff val="0"/>
          </a:schemeClr>
        </a:solidFill>
        <a:ln w="6350" cap="flat" cmpd="sng" algn="ctr">
          <a:solidFill>
            <a:schemeClr val="accent1">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mn-lt"/>
              <a:cs typeface="Futura Medium" panose="020B0602020204020303" pitchFamily="34" charset="-79"/>
            </a:rPr>
            <a:t>Emphasis on personal goals such as academics</a:t>
          </a:r>
        </a:p>
        <a:p>
          <a:pPr marL="171450" lvl="1" indent="-171450" algn="l" defTabSz="800100">
            <a:lnSpc>
              <a:spcPct val="90000"/>
            </a:lnSpc>
            <a:spcBef>
              <a:spcPct val="0"/>
            </a:spcBef>
            <a:spcAft>
              <a:spcPct val="15000"/>
            </a:spcAft>
            <a:buChar char="•"/>
          </a:pPr>
          <a:r>
            <a:rPr lang="en-US" sz="1800" kern="1200" dirty="0">
              <a:latin typeface="+mn-lt"/>
              <a:cs typeface="Futura Medium" panose="020B0602020204020303" pitchFamily="34" charset="-79"/>
            </a:rPr>
            <a:t>Sports as ways of being good community members</a:t>
          </a:r>
        </a:p>
      </dsp:txBody>
      <dsp:txXfrm>
        <a:off x="2655080" y="1242774"/>
        <a:ext cx="2325625" cy="2594025"/>
      </dsp:txXfrm>
    </dsp:sp>
    <dsp:sp modelId="{5F84C028-FE66-7643-84B9-EA908936A3AE}">
      <dsp:nvSpPr>
        <dsp:cNvPr id="0" name=""/>
        <dsp:cNvSpPr/>
      </dsp:nvSpPr>
      <dsp:spPr>
        <a:xfrm>
          <a:off x="5306293" y="582800"/>
          <a:ext cx="2325625" cy="659973"/>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Font typeface="Arial" panose="020B0604020202020204" pitchFamily="34" charset="0"/>
            <a:buNone/>
          </a:pPr>
          <a:r>
            <a:rPr lang="en-US" sz="1800" b="1" u="none" kern="1200" dirty="0">
              <a:latin typeface="+mn-lt"/>
            </a:rPr>
            <a:t>Safely Engaged Pathway</a:t>
          </a:r>
        </a:p>
      </dsp:txBody>
      <dsp:txXfrm>
        <a:off x="5306293" y="582800"/>
        <a:ext cx="2325625" cy="659973"/>
      </dsp:txXfrm>
    </dsp:sp>
    <dsp:sp modelId="{BBB7ECC3-13E8-204A-96B9-6D2C1B6413A6}">
      <dsp:nvSpPr>
        <dsp:cNvPr id="0" name=""/>
        <dsp:cNvSpPr/>
      </dsp:nvSpPr>
      <dsp:spPr>
        <a:xfrm>
          <a:off x="5306293" y="1242774"/>
          <a:ext cx="2325625" cy="2594025"/>
        </a:xfrm>
        <a:prstGeom prst="rect">
          <a:avLst/>
        </a:prstGeom>
        <a:solidFill>
          <a:schemeClr val="lt1">
            <a:alpha val="90000"/>
            <a:tint val="40000"/>
            <a:hueOff val="0"/>
            <a:satOff val="0"/>
            <a:lumOff val="0"/>
            <a:alphaOff val="0"/>
          </a:schemeClr>
        </a:solidFill>
        <a:ln w="6350" cap="flat" cmpd="sng" algn="ctr">
          <a:solidFill>
            <a:schemeClr val="accent1">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kern="1200" dirty="0">
              <a:latin typeface="+mn-lt"/>
              <a:cs typeface="Futura Medium" panose="020B0602020204020303" pitchFamily="34" charset="-79"/>
            </a:rPr>
            <a:t>Highly engaged in community helping, localized to safe spaces</a:t>
          </a:r>
        </a:p>
        <a:p>
          <a:pPr marL="171450" lvl="1" indent="-171450" algn="l" defTabSz="800100">
            <a:lnSpc>
              <a:spcPct val="90000"/>
            </a:lnSpc>
            <a:spcBef>
              <a:spcPct val="0"/>
            </a:spcBef>
            <a:spcAft>
              <a:spcPct val="15000"/>
            </a:spcAft>
            <a:buFont typeface="Arial" panose="020B0604020202020204" pitchFamily="34" charset="0"/>
            <a:buChar char="•"/>
          </a:pPr>
          <a:r>
            <a:rPr lang="en-US" sz="1800" kern="1200" dirty="0">
              <a:latin typeface="+mn-lt"/>
              <a:cs typeface="Futura Medium" panose="020B0602020204020303" pitchFamily="34" charset="-79"/>
            </a:rPr>
            <a:t>Emphasized personal responsibility via academics and/or sports</a:t>
          </a:r>
        </a:p>
      </dsp:txBody>
      <dsp:txXfrm>
        <a:off x="5306293" y="1242774"/>
        <a:ext cx="2325625" cy="2594025"/>
      </dsp:txXfrm>
    </dsp:sp>
    <dsp:sp modelId="{7ACDA68B-3A00-2D44-9F91-9D2F5EEF431F}">
      <dsp:nvSpPr>
        <dsp:cNvPr id="0" name=""/>
        <dsp:cNvSpPr/>
      </dsp:nvSpPr>
      <dsp:spPr>
        <a:xfrm>
          <a:off x="7957506" y="582800"/>
          <a:ext cx="2325625" cy="659973"/>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u="none" kern="1200" dirty="0">
              <a:latin typeface="+mn-lt"/>
            </a:rPr>
            <a:t>Broadly Engaged Pathway</a:t>
          </a:r>
        </a:p>
      </dsp:txBody>
      <dsp:txXfrm>
        <a:off x="7957506" y="582800"/>
        <a:ext cx="2325625" cy="659973"/>
      </dsp:txXfrm>
    </dsp:sp>
    <dsp:sp modelId="{A2DB436C-0192-094A-A921-013626EC97A8}">
      <dsp:nvSpPr>
        <dsp:cNvPr id="0" name=""/>
        <dsp:cNvSpPr/>
      </dsp:nvSpPr>
      <dsp:spPr>
        <a:xfrm>
          <a:off x="7957506" y="1242774"/>
          <a:ext cx="2325625" cy="2594025"/>
        </a:xfrm>
        <a:prstGeom prst="rect">
          <a:avLst/>
        </a:prstGeom>
        <a:solidFill>
          <a:schemeClr val="lt1">
            <a:alpha val="90000"/>
            <a:tint val="40000"/>
            <a:hueOff val="0"/>
            <a:satOff val="0"/>
            <a:lumOff val="0"/>
            <a:alphaOff val="0"/>
          </a:schemeClr>
        </a:solidFill>
        <a:ln w="6350" cap="flat" cmpd="sng" algn="ctr">
          <a:solidFill>
            <a:schemeClr val="accent1">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mn-lt"/>
              <a:cs typeface="Futura Medium" panose="020B0602020204020303" pitchFamily="34" charset="-79"/>
            </a:rPr>
            <a:t>Breadth of civic actions across different community spaces</a:t>
          </a:r>
        </a:p>
        <a:p>
          <a:pPr marL="171450" lvl="1" indent="-171450" algn="l" defTabSz="800100">
            <a:lnSpc>
              <a:spcPct val="90000"/>
            </a:lnSpc>
            <a:spcBef>
              <a:spcPct val="0"/>
            </a:spcBef>
            <a:spcAft>
              <a:spcPct val="15000"/>
            </a:spcAft>
            <a:buChar char="•"/>
          </a:pPr>
          <a:r>
            <a:rPr lang="en-US" sz="1800" kern="1200" dirty="0">
              <a:latin typeface="+mn-lt"/>
              <a:cs typeface="Futura Medium" panose="020B0602020204020303" pitchFamily="34" charset="-79"/>
            </a:rPr>
            <a:t>Political interest and engagement</a:t>
          </a:r>
        </a:p>
      </dsp:txBody>
      <dsp:txXfrm>
        <a:off x="7957506" y="1242774"/>
        <a:ext cx="2325625" cy="2594025"/>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0AA93-BE32-544B-9801-81A5157892F1}" type="datetimeFigureOut">
              <a:rPr lang="en-US" smtClean="0"/>
              <a:t>5/7/2020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D432A1-B43F-474F-8713-D001A571467A}" type="slidenum">
              <a:rPr lang="en-US" smtClean="0"/>
              <a:t>‹#›</a:t>
            </a:fld>
            <a:endParaRPr lang="en-US"/>
          </a:p>
        </p:txBody>
      </p:sp>
    </p:spTree>
    <p:extLst>
      <p:ext uri="{BB962C8B-B14F-4D97-AF65-F5344CB8AC3E}">
        <p14:creationId xmlns:p14="http://schemas.microsoft.com/office/powerpoint/2010/main" val="729807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doi.org/10.1007/s10464-011-9483-5"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a:t>
            </a:fld>
            <a:endParaRPr lang="en-US"/>
          </a:p>
        </p:txBody>
      </p:sp>
    </p:spTree>
    <p:extLst>
      <p:ext uri="{BB962C8B-B14F-4D97-AF65-F5344CB8AC3E}">
        <p14:creationId xmlns:p14="http://schemas.microsoft.com/office/powerpoint/2010/main" val="14825922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93D432A1-B43F-474F-8713-D001A571467A}" type="slidenum">
              <a:rPr lang="en-US" smtClean="0"/>
              <a:t>2</a:t>
            </a:fld>
            <a:endParaRPr lang="en-US"/>
          </a:p>
        </p:txBody>
      </p:sp>
    </p:spTree>
    <p:extLst>
      <p:ext uri="{BB962C8B-B14F-4D97-AF65-F5344CB8AC3E}">
        <p14:creationId xmlns:p14="http://schemas.microsoft.com/office/powerpoint/2010/main" val="29974271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3</a:t>
            </a:fld>
            <a:endParaRPr lang="en-US"/>
          </a:p>
        </p:txBody>
      </p:sp>
    </p:spTree>
    <p:extLst>
      <p:ext uri="{BB962C8B-B14F-4D97-AF65-F5344CB8AC3E}">
        <p14:creationId xmlns:p14="http://schemas.microsoft.com/office/powerpoint/2010/main" val="19599313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some basic features of qualitative data analysis.</a:t>
            </a:r>
          </a:p>
        </p:txBody>
      </p:sp>
      <p:sp>
        <p:nvSpPr>
          <p:cNvPr id="4" name="Slide Number Placeholder 3"/>
          <p:cNvSpPr>
            <a:spLocks noGrp="1"/>
          </p:cNvSpPr>
          <p:nvPr>
            <p:ph type="sldNum" sz="quarter" idx="5"/>
          </p:nvPr>
        </p:nvSpPr>
        <p:spPr/>
        <p:txBody>
          <a:bodyPr/>
          <a:lstStyle/>
          <a:p>
            <a:fld id="{93D432A1-B43F-474F-8713-D001A571467A}" type="slidenum">
              <a:rPr lang="en-US" smtClean="0"/>
              <a:t>4</a:t>
            </a:fld>
            <a:endParaRPr lang="en-US"/>
          </a:p>
        </p:txBody>
      </p:sp>
    </p:spTree>
    <p:extLst>
      <p:ext uri="{BB962C8B-B14F-4D97-AF65-F5344CB8AC3E}">
        <p14:creationId xmlns:p14="http://schemas.microsoft.com/office/powerpoint/2010/main" val="1766221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Qualitative analysis might have different goals, depending on the study goals. Some studies seek rich description of a setting or culture; others seek to build theory. In analyzing data, some scholars will seek to look at maximum variation, perhaps atypical cases, or the most common cases or themes. All of this depends upon the goals of the study, guiding methodology, and the research questions. </a:t>
            </a:r>
          </a:p>
        </p:txBody>
      </p:sp>
      <p:sp>
        <p:nvSpPr>
          <p:cNvPr id="4" name="Slide Number Placeholder 3"/>
          <p:cNvSpPr>
            <a:spLocks noGrp="1"/>
          </p:cNvSpPr>
          <p:nvPr>
            <p:ph type="sldNum" sz="quarter" idx="5"/>
          </p:nvPr>
        </p:nvSpPr>
        <p:spPr/>
        <p:txBody>
          <a:bodyPr/>
          <a:lstStyle/>
          <a:p>
            <a:fld id="{93D432A1-B43F-474F-8713-D001A571467A}" type="slidenum">
              <a:rPr lang="en-US" smtClean="0"/>
              <a:t>5</a:t>
            </a:fld>
            <a:endParaRPr lang="en-US"/>
          </a:p>
        </p:txBody>
      </p:sp>
    </p:spTree>
    <p:extLst>
      <p:ext uri="{BB962C8B-B14F-4D97-AF65-F5344CB8AC3E}">
        <p14:creationId xmlns:p14="http://schemas.microsoft.com/office/powerpoint/2010/main" val="293192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the four major steps of analysis we will cover in this presentation. We will not cover data collection but know that often data collection can occur concurrently with these other phases. We will start with data reduction and management.</a:t>
            </a:r>
          </a:p>
        </p:txBody>
      </p:sp>
      <p:sp>
        <p:nvSpPr>
          <p:cNvPr id="4" name="Slide Number Placeholder 3"/>
          <p:cNvSpPr>
            <a:spLocks noGrp="1"/>
          </p:cNvSpPr>
          <p:nvPr>
            <p:ph type="sldNum" sz="quarter" idx="5"/>
          </p:nvPr>
        </p:nvSpPr>
        <p:spPr/>
        <p:txBody>
          <a:bodyPr/>
          <a:lstStyle/>
          <a:p>
            <a:fld id="{93D432A1-B43F-474F-8713-D001A571467A}" type="slidenum">
              <a:rPr lang="en-US" smtClean="0"/>
              <a:t>6</a:t>
            </a:fld>
            <a:endParaRPr lang="en-US"/>
          </a:p>
        </p:txBody>
      </p:sp>
    </p:spTree>
    <p:extLst>
      <p:ext uri="{BB962C8B-B14F-4D97-AF65-F5344CB8AC3E}">
        <p14:creationId xmlns:p14="http://schemas.microsoft.com/office/powerpoint/2010/main" val="19702508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7</a:t>
            </a:fld>
            <a:endParaRPr lang="en-US"/>
          </a:p>
        </p:txBody>
      </p:sp>
    </p:spTree>
    <p:extLst>
      <p:ext uri="{BB962C8B-B14F-4D97-AF65-F5344CB8AC3E}">
        <p14:creationId xmlns:p14="http://schemas.microsoft.com/office/powerpoint/2010/main" val="19438401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Futura Std Book" panose="020B0502020204020303" pitchFamily="34" charset="77"/>
              </a:rPr>
              <a:t>Example: Keeping Track of Participants </a:t>
            </a: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8</a:t>
            </a:fld>
            <a:endParaRPr lang="en-US"/>
          </a:p>
        </p:txBody>
      </p:sp>
    </p:spTree>
    <p:extLst>
      <p:ext uri="{BB962C8B-B14F-4D97-AF65-F5344CB8AC3E}">
        <p14:creationId xmlns:p14="http://schemas.microsoft.com/office/powerpoint/2010/main" val="500752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9</a:t>
            </a:fld>
            <a:endParaRPr lang="en-US"/>
          </a:p>
        </p:txBody>
      </p:sp>
    </p:spTree>
    <p:extLst>
      <p:ext uri="{BB962C8B-B14F-4D97-AF65-F5344CB8AC3E}">
        <p14:creationId xmlns:p14="http://schemas.microsoft.com/office/powerpoint/2010/main" val="21660088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next few slides will discuss codebook definitions for the ARTICULATING COMMUNITY PROBLEMS code, and sub-themes for the EMPOWERMENT code.</a:t>
            </a:r>
          </a:p>
        </p:txBody>
      </p:sp>
      <p:sp>
        <p:nvSpPr>
          <p:cNvPr id="4" name="Slide Number Placeholder 3"/>
          <p:cNvSpPr>
            <a:spLocks noGrp="1"/>
          </p:cNvSpPr>
          <p:nvPr>
            <p:ph type="sldNum" sz="quarter" idx="5"/>
          </p:nvPr>
        </p:nvSpPr>
        <p:spPr/>
        <p:txBody>
          <a:bodyPr/>
          <a:lstStyle/>
          <a:p>
            <a:fld id="{93D432A1-B43F-474F-8713-D001A571467A}" type="slidenum">
              <a:rPr lang="en-US" smtClean="0"/>
              <a:t>10</a:t>
            </a:fld>
            <a:endParaRPr lang="en-US"/>
          </a:p>
        </p:txBody>
      </p:sp>
    </p:spTree>
    <p:extLst>
      <p:ext uri="{BB962C8B-B14F-4D97-AF65-F5344CB8AC3E}">
        <p14:creationId xmlns:p14="http://schemas.microsoft.com/office/powerpoint/2010/main" val="33536184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11</a:t>
            </a:fld>
            <a:endParaRPr lang="en-US"/>
          </a:p>
        </p:txBody>
      </p:sp>
    </p:spTree>
    <p:extLst>
      <p:ext uri="{BB962C8B-B14F-4D97-AF65-F5344CB8AC3E}">
        <p14:creationId xmlns:p14="http://schemas.microsoft.com/office/powerpoint/2010/main" val="39089683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12</a:t>
            </a:fld>
            <a:endParaRPr lang="en-US"/>
          </a:p>
        </p:txBody>
      </p:sp>
    </p:spTree>
    <p:extLst>
      <p:ext uri="{BB962C8B-B14F-4D97-AF65-F5344CB8AC3E}">
        <p14:creationId xmlns:p14="http://schemas.microsoft.com/office/powerpoint/2010/main" val="22930131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Futura Std Book" panose="020B0502020204020303" pitchFamily="34" charset="77"/>
              </a:rPr>
              <a:t>Christens, B. D. (2012). Toward relational empowerment. </a:t>
            </a:r>
            <a:r>
              <a:rPr lang="en-US" sz="1200" i="1" dirty="0">
                <a:latin typeface="Futura Std Book" panose="020B0502020204020303" pitchFamily="34" charset="77"/>
              </a:rPr>
              <a:t>American Journal of Community Psychology, 50</a:t>
            </a:r>
            <a:r>
              <a:rPr lang="en-US" sz="1200" i="0" dirty="0">
                <a:latin typeface="Futura Std Book" panose="020B0502020204020303" pitchFamily="34" charset="77"/>
              </a:rPr>
              <a:t>(1-2), </a:t>
            </a:r>
            <a:r>
              <a:rPr lang="en-US" sz="1200" dirty="0">
                <a:latin typeface="Futura Std Book" panose="020B0502020204020303" pitchFamily="34" charset="77"/>
              </a:rPr>
              <a:t>114-128. </a:t>
            </a:r>
            <a:r>
              <a:rPr lang="en-US" sz="1200" dirty="0">
                <a:latin typeface="Futura Std Book" panose="020B0502020204020303" pitchFamily="34" charset="77"/>
                <a:hlinkClick r:id="rId3"/>
              </a:rPr>
              <a:t>https://doi.org/10.1007/s10464-011-9483-5</a:t>
            </a:r>
            <a:endParaRPr lang="en-US" sz="1200" dirty="0">
              <a:latin typeface="Futura Std Book" panose="020B0502020204020303" pitchFamily="34" charset="77"/>
            </a:endParaRP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13</a:t>
            </a:fld>
            <a:endParaRPr lang="en-US"/>
          </a:p>
        </p:txBody>
      </p:sp>
    </p:spTree>
    <p:extLst>
      <p:ext uri="{BB962C8B-B14F-4D97-AF65-F5344CB8AC3E}">
        <p14:creationId xmlns:p14="http://schemas.microsoft.com/office/powerpoint/2010/main" val="2380524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 will discuss data displays and summaries. </a:t>
            </a:r>
          </a:p>
        </p:txBody>
      </p:sp>
      <p:sp>
        <p:nvSpPr>
          <p:cNvPr id="4" name="Slide Number Placeholder 3"/>
          <p:cNvSpPr>
            <a:spLocks noGrp="1"/>
          </p:cNvSpPr>
          <p:nvPr>
            <p:ph type="sldNum" sz="quarter" idx="5"/>
          </p:nvPr>
        </p:nvSpPr>
        <p:spPr/>
        <p:txBody>
          <a:bodyPr/>
          <a:lstStyle/>
          <a:p>
            <a:fld id="{93D432A1-B43F-474F-8713-D001A571467A}" type="slidenum">
              <a:rPr lang="en-US" smtClean="0"/>
              <a:t>14</a:t>
            </a:fld>
            <a:endParaRPr lang="en-US"/>
          </a:p>
        </p:txBody>
      </p:sp>
    </p:spTree>
    <p:extLst>
      <p:ext uri="{BB962C8B-B14F-4D97-AF65-F5344CB8AC3E}">
        <p14:creationId xmlns:p14="http://schemas.microsoft.com/office/powerpoint/2010/main" val="1800322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Data displays are a necessary part of making sense of codes. These displays can also be created in software programs such as Atlas </a:t>
            </a:r>
            <a:r>
              <a:rPr lang="en-US" dirty="0" err="1"/>
              <a:t>ti</a:t>
            </a:r>
            <a:r>
              <a:rPr lang="en-US" dirty="0"/>
              <a:t> and </a:t>
            </a:r>
            <a:r>
              <a:rPr lang="en-US" dirty="0" err="1"/>
              <a:t>Dedoose</a:t>
            </a:r>
            <a:r>
              <a:rPr lang="en-US" dirty="0"/>
              <a:t>. </a:t>
            </a:r>
          </a:p>
        </p:txBody>
      </p:sp>
      <p:sp>
        <p:nvSpPr>
          <p:cNvPr id="4" name="Slide Number Placeholder 3"/>
          <p:cNvSpPr>
            <a:spLocks noGrp="1"/>
          </p:cNvSpPr>
          <p:nvPr>
            <p:ph type="sldNum" sz="quarter" idx="5"/>
          </p:nvPr>
        </p:nvSpPr>
        <p:spPr/>
        <p:txBody>
          <a:bodyPr/>
          <a:lstStyle/>
          <a:p>
            <a:fld id="{93D432A1-B43F-474F-8713-D001A571467A}" type="slidenum">
              <a:rPr lang="en-US" smtClean="0"/>
              <a:t>15</a:t>
            </a:fld>
            <a:endParaRPr lang="en-US"/>
          </a:p>
        </p:txBody>
      </p:sp>
    </p:spTree>
    <p:extLst>
      <p:ext uri="{BB962C8B-B14F-4D97-AF65-F5344CB8AC3E}">
        <p14:creationId xmlns:p14="http://schemas.microsoft.com/office/powerpoint/2010/main" val="33086223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16</a:t>
            </a:fld>
            <a:endParaRPr lang="en-US"/>
          </a:p>
        </p:txBody>
      </p:sp>
    </p:spTree>
    <p:extLst>
      <p:ext uri="{BB962C8B-B14F-4D97-AF65-F5344CB8AC3E}">
        <p14:creationId xmlns:p14="http://schemas.microsoft.com/office/powerpoint/2010/main" val="2218815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we see under the major heading of “Community Problems” and its subthemes, the number of participants who were associated with a given code. For example, 73 youth, or 83.9% of youth in the study mentioned violence as a community problem at least once in their interview. </a:t>
            </a:r>
          </a:p>
          <a:p>
            <a:endParaRPr lang="en-US" dirty="0"/>
          </a:p>
          <a:p>
            <a:r>
              <a:rPr lang="en-US" dirty="0"/>
              <a:t>One could also look at quantitative displays such # of codes, or counting codes across groups (by gender, race, etc.)</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code “Other problems” are </a:t>
            </a:r>
            <a:r>
              <a:rPr lang="en-US" sz="1200" kern="1200" dirty="0">
                <a:solidFill>
                  <a:schemeClr val="tx1"/>
                </a:solidFill>
                <a:effectLst/>
                <a:latin typeface="+mn-lt"/>
                <a:ea typeface="+mn-ea"/>
                <a:cs typeface="+mn-cs"/>
              </a:rPr>
              <a:t>problems that did not fit squarely in any of the other categories (e.g., problems within schools, lack of control/ oversight of children, or community issues such as littering). </a:t>
            </a:r>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17</a:t>
            </a:fld>
            <a:endParaRPr lang="en-US"/>
          </a:p>
        </p:txBody>
      </p:sp>
    </p:spTree>
    <p:extLst>
      <p:ext uri="{BB962C8B-B14F-4D97-AF65-F5344CB8AC3E}">
        <p14:creationId xmlns:p14="http://schemas.microsoft.com/office/powerpoint/2010/main" val="26879279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types displays are more typical in qualitative studies. </a:t>
            </a:r>
          </a:p>
        </p:txBody>
      </p:sp>
      <p:sp>
        <p:nvSpPr>
          <p:cNvPr id="4" name="Slide Number Placeholder 3"/>
          <p:cNvSpPr>
            <a:spLocks noGrp="1"/>
          </p:cNvSpPr>
          <p:nvPr>
            <p:ph type="sldNum" sz="quarter" idx="5"/>
          </p:nvPr>
        </p:nvSpPr>
        <p:spPr/>
        <p:txBody>
          <a:bodyPr/>
          <a:lstStyle/>
          <a:p>
            <a:fld id="{93D432A1-B43F-474F-8713-D001A571467A}" type="slidenum">
              <a:rPr lang="en-US" smtClean="0"/>
              <a:t>18</a:t>
            </a:fld>
            <a:endParaRPr lang="en-US"/>
          </a:p>
        </p:txBody>
      </p:sp>
    </p:spTree>
    <p:extLst>
      <p:ext uri="{BB962C8B-B14F-4D97-AF65-F5344CB8AC3E}">
        <p14:creationId xmlns:p14="http://schemas.microsoft.com/office/powerpoint/2010/main" val="42078063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example, from chapter 4 of the monograph, summarizes the major themes regarding ways of engaging the community from the perspectives of youth themselves. </a:t>
            </a:r>
          </a:p>
        </p:txBody>
      </p:sp>
      <p:sp>
        <p:nvSpPr>
          <p:cNvPr id="4" name="Slide Number Placeholder 3"/>
          <p:cNvSpPr>
            <a:spLocks noGrp="1"/>
          </p:cNvSpPr>
          <p:nvPr>
            <p:ph type="sldNum" sz="quarter" idx="5"/>
          </p:nvPr>
        </p:nvSpPr>
        <p:spPr/>
        <p:txBody>
          <a:bodyPr/>
          <a:lstStyle/>
          <a:p>
            <a:fld id="{93D432A1-B43F-474F-8713-D001A571467A}" type="slidenum">
              <a:rPr lang="en-US" smtClean="0"/>
              <a:t>19</a:t>
            </a:fld>
            <a:endParaRPr lang="en-US"/>
          </a:p>
        </p:txBody>
      </p:sp>
    </p:spTree>
    <p:extLst>
      <p:ext uri="{BB962C8B-B14F-4D97-AF65-F5344CB8AC3E}">
        <p14:creationId xmlns:p14="http://schemas.microsoft.com/office/powerpoint/2010/main" val="35825390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example, from chapter 4 of the monograph, summarizes the major themes regarding ways of engaging the community from the perspectives of youth themselves. </a:t>
            </a:r>
          </a:p>
        </p:txBody>
      </p:sp>
      <p:sp>
        <p:nvSpPr>
          <p:cNvPr id="4" name="Slide Number Placeholder 3"/>
          <p:cNvSpPr>
            <a:spLocks noGrp="1"/>
          </p:cNvSpPr>
          <p:nvPr>
            <p:ph type="sldNum" sz="quarter" idx="5"/>
          </p:nvPr>
        </p:nvSpPr>
        <p:spPr/>
        <p:txBody>
          <a:bodyPr/>
          <a:lstStyle/>
          <a:p>
            <a:fld id="{93D432A1-B43F-474F-8713-D001A571467A}" type="slidenum">
              <a:rPr lang="en-US" smtClean="0"/>
              <a:t>20</a:t>
            </a:fld>
            <a:endParaRPr lang="en-US"/>
          </a:p>
        </p:txBody>
      </p:sp>
    </p:spTree>
    <p:extLst>
      <p:ext uri="{BB962C8B-B14F-4D97-AF65-F5344CB8AC3E}">
        <p14:creationId xmlns:p14="http://schemas.microsoft.com/office/powerpoint/2010/main" val="27888884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 discuss the stage of conclusion drawing.</a:t>
            </a:r>
          </a:p>
        </p:txBody>
      </p:sp>
      <p:sp>
        <p:nvSpPr>
          <p:cNvPr id="4" name="Slide Number Placeholder 3"/>
          <p:cNvSpPr>
            <a:spLocks noGrp="1"/>
          </p:cNvSpPr>
          <p:nvPr>
            <p:ph type="sldNum" sz="quarter" idx="5"/>
          </p:nvPr>
        </p:nvSpPr>
        <p:spPr/>
        <p:txBody>
          <a:bodyPr/>
          <a:lstStyle/>
          <a:p>
            <a:fld id="{93D432A1-B43F-474F-8713-D001A571467A}" type="slidenum">
              <a:rPr lang="en-US" smtClean="0"/>
              <a:t>21</a:t>
            </a:fld>
            <a:endParaRPr lang="en-US"/>
          </a:p>
        </p:txBody>
      </p:sp>
    </p:spTree>
    <p:extLst>
      <p:ext uri="{BB962C8B-B14F-4D97-AF65-F5344CB8AC3E}">
        <p14:creationId xmlns:p14="http://schemas.microsoft.com/office/powerpoint/2010/main" val="8287918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22</a:t>
            </a:fld>
            <a:endParaRPr lang="en-US"/>
          </a:p>
        </p:txBody>
      </p:sp>
    </p:spTree>
    <p:extLst>
      <p:ext uri="{BB962C8B-B14F-4D97-AF65-F5344CB8AC3E}">
        <p14:creationId xmlns:p14="http://schemas.microsoft.com/office/powerpoint/2010/main" val="1545721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23</a:t>
            </a:fld>
            <a:endParaRPr lang="en-US"/>
          </a:p>
        </p:txBody>
      </p:sp>
    </p:spTree>
    <p:extLst>
      <p:ext uri="{BB962C8B-B14F-4D97-AF65-F5344CB8AC3E}">
        <p14:creationId xmlns:p14="http://schemas.microsoft.com/office/powerpoint/2010/main" val="33662086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 we use columns to represent what we found and reported in chapter 7.  The column headings name the four types of pathways to civic engagement; the descriptions provided in each column identify key features of civic actions within the named pathway.</a:t>
            </a: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24</a:t>
            </a:fld>
            <a:endParaRPr lang="en-US"/>
          </a:p>
        </p:txBody>
      </p:sp>
    </p:spTree>
    <p:extLst>
      <p:ext uri="{BB962C8B-B14F-4D97-AF65-F5344CB8AC3E}">
        <p14:creationId xmlns:p14="http://schemas.microsoft.com/office/powerpoint/2010/main" val="893919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Clicking on this figure, you can link to the entire final schema. </a:t>
            </a:r>
          </a:p>
        </p:txBody>
      </p:sp>
      <p:sp>
        <p:nvSpPr>
          <p:cNvPr id="4" name="Slide Number Placeholder 3"/>
          <p:cNvSpPr>
            <a:spLocks noGrp="1"/>
          </p:cNvSpPr>
          <p:nvPr>
            <p:ph type="sldNum" sz="quarter" idx="5"/>
          </p:nvPr>
        </p:nvSpPr>
        <p:spPr/>
        <p:txBody>
          <a:bodyPr/>
          <a:lstStyle/>
          <a:p>
            <a:fld id="{93D432A1-B43F-474F-8713-D001A571467A}" type="slidenum">
              <a:rPr lang="en-US" smtClean="0"/>
              <a:t>25</a:t>
            </a:fld>
            <a:endParaRPr lang="en-US"/>
          </a:p>
        </p:txBody>
      </p:sp>
    </p:spTree>
    <p:extLst>
      <p:ext uri="{BB962C8B-B14F-4D97-AF65-F5344CB8AC3E}">
        <p14:creationId xmlns:p14="http://schemas.microsoft.com/office/powerpoint/2010/main" val="18067279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you locate your key findings, it is wise to take a step back and ensure you are adequately representing your data and that you have not overreached or inserted your biases into the analysis in a way that misrepresents the community. </a:t>
            </a:r>
          </a:p>
        </p:txBody>
      </p:sp>
      <p:sp>
        <p:nvSpPr>
          <p:cNvPr id="4" name="Slide Number Placeholder 3"/>
          <p:cNvSpPr>
            <a:spLocks noGrp="1"/>
          </p:cNvSpPr>
          <p:nvPr>
            <p:ph type="sldNum" sz="quarter" idx="5"/>
          </p:nvPr>
        </p:nvSpPr>
        <p:spPr/>
        <p:txBody>
          <a:bodyPr/>
          <a:lstStyle/>
          <a:p>
            <a:fld id="{93D432A1-B43F-474F-8713-D001A571467A}" type="slidenum">
              <a:rPr lang="en-US" smtClean="0"/>
              <a:t>26</a:t>
            </a:fld>
            <a:endParaRPr lang="en-US"/>
          </a:p>
        </p:txBody>
      </p:sp>
    </p:spTree>
    <p:extLst>
      <p:ext uri="{BB962C8B-B14F-4D97-AF65-F5344CB8AC3E}">
        <p14:creationId xmlns:p14="http://schemas.microsoft.com/office/powerpoint/2010/main" val="23562610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Lastly, it is important to ensure that one has allowed for alternative explanations and used strategies that enhance rigor (e.g., audit trails, member checking, triangulation, and peer debriefing).  See Lincoln &amp; Guba, (1985).</a:t>
            </a:r>
          </a:p>
        </p:txBody>
      </p:sp>
      <p:sp>
        <p:nvSpPr>
          <p:cNvPr id="4" name="Slide Number Placeholder 3"/>
          <p:cNvSpPr>
            <a:spLocks noGrp="1"/>
          </p:cNvSpPr>
          <p:nvPr>
            <p:ph type="sldNum" sz="quarter" idx="5"/>
          </p:nvPr>
        </p:nvSpPr>
        <p:spPr/>
        <p:txBody>
          <a:bodyPr/>
          <a:lstStyle/>
          <a:p>
            <a:fld id="{93D432A1-B43F-474F-8713-D001A571467A}" type="slidenum">
              <a:rPr lang="en-US" smtClean="0"/>
              <a:t>27</a:t>
            </a:fld>
            <a:endParaRPr lang="en-US"/>
          </a:p>
        </p:txBody>
      </p:sp>
    </p:spTree>
    <p:extLst>
      <p:ext uri="{BB962C8B-B14F-4D97-AF65-F5344CB8AC3E}">
        <p14:creationId xmlns:p14="http://schemas.microsoft.com/office/powerpoint/2010/main" val="605173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28</a:t>
            </a:fld>
            <a:endParaRPr lang="en-US"/>
          </a:p>
        </p:txBody>
      </p:sp>
    </p:spTree>
    <p:extLst>
      <p:ext uri="{BB962C8B-B14F-4D97-AF65-F5344CB8AC3E}">
        <p14:creationId xmlns:p14="http://schemas.microsoft.com/office/powerpoint/2010/main" val="17467553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29</a:t>
            </a:fld>
            <a:endParaRPr lang="en-US"/>
          </a:p>
        </p:txBody>
      </p:sp>
    </p:spTree>
    <p:extLst>
      <p:ext uri="{BB962C8B-B14F-4D97-AF65-F5344CB8AC3E}">
        <p14:creationId xmlns:p14="http://schemas.microsoft.com/office/powerpoint/2010/main" val="11460579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30</a:t>
            </a:fld>
            <a:endParaRPr lang="en-US"/>
          </a:p>
        </p:txBody>
      </p:sp>
    </p:spTree>
    <p:extLst>
      <p:ext uri="{BB962C8B-B14F-4D97-AF65-F5344CB8AC3E}">
        <p14:creationId xmlns:p14="http://schemas.microsoft.com/office/powerpoint/2010/main" val="1292096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0F5DD-325A-664E-9FDE-D2031DC0E9A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B9D3DA9-0F08-6543-A878-1651880CDB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21572FA-2E48-F241-BE84-C7212BFE5EBC}"/>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5" name="Footer Placeholder 4">
            <a:extLst>
              <a:ext uri="{FF2B5EF4-FFF2-40B4-BE49-F238E27FC236}">
                <a16:creationId xmlns:a16="http://schemas.microsoft.com/office/drawing/2014/main" id="{E01EAC2A-569D-4649-8E6A-DBCDDF8C18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CCAA540-E108-F442-A673-67BC4AC53EA0}"/>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772412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54B0-65D8-A343-A053-66D682B40E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7B86F85-E097-2544-9190-46748EFEB0E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222050-E987-4347-9545-C616F454F7D3}"/>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5" name="Footer Placeholder 4">
            <a:extLst>
              <a:ext uri="{FF2B5EF4-FFF2-40B4-BE49-F238E27FC236}">
                <a16:creationId xmlns:a16="http://schemas.microsoft.com/office/drawing/2014/main" id="{1C28F58C-3B38-684C-9269-F0402FD6B8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0DEE14-849B-5040-B13A-720FDC95D294}"/>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2990201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AC43-267D-2A49-9005-1E6EDD011F7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38C8AFB-E6D2-7E4E-B8E7-AF86023A316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78CFA6-0AF8-DC44-866C-6865BD329EA4}"/>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5" name="Footer Placeholder 4">
            <a:extLst>
              <a:ext uri="{FF2B5EF4-FFF2-40B4-BE49-F238E27FC236}">
                <a16:creationId xmlns:a16="http://schemas.microsoft.com/office/drawing/2014/main" id="{F27E0CB4-13F9-9B42-87AC-2A77059429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EA231C-FC72-FB4B-B5E2-48356E1AB1A0}"/>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1205546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35355-C467-F94E-A4A5-95F28B925A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475720-E371-0649-B37D-0C429EEF17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1C1DD8-D597-4345-BB69-440F4690C0E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1F8078D-57CE-AD49-9757-1A3D24400ABF}"/>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6" name="Footer Placeholder 5">
            <a:extLst>
              <a:ext uri="{FF2B5EF4-FFF2-40B4-BE49-F238E27FC236}">
                <a16:creationId xmlns:a16="http://schemas.microsoft.com/office/drawing/2014/main" id="{92C16652-4E9E-FD46-AB52-BAE322E8391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FB274CE-286C-3749-9062-144C15B06757}"/>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975792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5BF87-B590-1B44-942D-154EF5D32F1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5AAF334-D018-6D46-9B92-D7773085929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3DB2D1-44C8-C54C-BEE0-7C95B17E32B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8366103-963B-5B4A-A71F-98125705BF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B98A3B3-46C9-6441-A211-E0FAF00A4A9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EF9FC9B-2502-8F47-AFB1-0263CC0943B0}"/>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8" name="Footer Placeholder 7">
            <a:extLst>
              <a:ext uri="{FF2B5EF4-FFF2-40B4-BE49-F238E27FC236}">
                <a16:creationId xmlns:a16="http://schemas.microsoft.com/office/drawing/2014/main" id="{D531D069-9D82-0D44-AF08-5CD3620AAA9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EAF4914-CE13-A940-A3DC-2AEC0D166937}"/>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1771274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E8E5-CE76-E34D-9D26-0320096F7F7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D5B8ACE-731F-8D4F-96E5-32D47B579919}"/>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4" name="Footer Placeholder 3">
            <a:extLst>
              <a:ext uri="{FF2B5EF4-FFF2-40B4-BE49-F238E27FC236}">
                <a16:creationId xmlns:a16="http://schemas.microsoft.com/office/drawing/2014/main" id="{E4C24B8D-3340-BC44-8D1B-95D81616E7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9718158-3F3D-8140-B6F8-C790B17A32B5}"/>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547160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36A0D8-2D22-434D-A0B5-5A339EAE3587}"/>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3" name="Footer Placeholder 2">
            <a:extLst>
              <a:ext uri="{FF2B5EF4-FFF2-40B4-BE49-F238E27FC236}">
                <a16:creationId xmlns:a16="http://schemas.microsoft.com/office/drawing/2014/main" id="{426AF8D4-A736-1245-93CA-C8A93D95A3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E51F0B3-E93E-4A48-98B5-DFE222618764}"/>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986638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448FD-D447-7A48-8C11-8AE00BDA20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F2866A7-5BF5-A443-B557-62AE1D0642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04FD589-39C6-114B-86FC-7E32015E2D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2EEAC69-19D7-DF4D-A420-C1A82C2D699A}"/>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6" name="Footer Placeholder 5">
            <a:extLst>
              <a:ext uri="{FF2B5EF4-FFF2-40B4-BE49-F238E27FC236}">
                <a16:creationId xmlns:a16="http://schemas.microsoft.com/office/drawing/2014/main" id="{5F4E1A46-04AE-4F49-B80B-96D880D833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F0F8BE5-57AE-C149-8CB1-CAEBB50C4A0F}"/>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789207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4108B-4751-B640-B8DB-CEF83CFEA8F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65F42D-3E0A-B541-B247-846E57B2D6DC}"/>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6" name="Footer Placeholder 5">
            <a:extLst>
              <a:ext uri="{FF2B5EF4-FFF2-40B4-BE49-F238E27FC236}">
                <a16:creationId xmlns:a16="http://schemas.microsoft.com/office/drawing/2014/main" id="{CE70FD30-E4B2-0349-9A33-BF6A7B3DDB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3E0A52-3D09-3642-9203-DB040375B415}"/>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982281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C02EF-86AA-704A-88EE-536CB674985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41D6573-DB55-704C-8359-BB596DDE82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94FF2E-0CCB-6946-BCE3-3B8D19028A01}"/>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5" name="Footer Placeholder 4">
            <a:extLst>
              <a:ext uri="{FF2B5EF4-FFF2-40B4-BE49-F238E27FC236}">
                <a16:creationId xmlns:a16="http://schemas.microsoft.com/office/drawing/2014/main" id="{8DE89199-8E06-3443-8461-EAEC5FE5F4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50173E-7718-B14C-808D-7C7FDFF9947B}"/>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507900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CDE8FF-17D3-484F-8112-7E55CF975A8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828C7D-B426-5B42-8108-7D7BC788093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26E3FA-B47D-6249-A427-C282D9043D60}"/>
              </a:ext>
            </a:extLst>
          </p:cNvPr>
          <p:cNvSpPr>
            <a:spLocks noGrp="1"/>
          </p:cNvSpPr>
          <p:nvPr>
            <p:ph type="dt" sz="half" idx="10"/>
          </p:nvPr>
        </p:nvSpPr>
        <p:spPr/>
        <p:txBody>
          <a:bodyPr/>
          <a:lstStyle/>
          <a:p>
            <a:fld id="{DF05AA84-3247-1C45-9449-7A9853C3F859}" type="datetimeFigureOut">
              <a:rPr lang="en-US" smtClean="0"/>
              <a:t>5/7/2020</a:t>
            </a:fld>
            <a:endParaRPr lang="en-US"/>
          </a:p>
        </p:txBody>
      </p:sp>
      <p:sp>
        <p:nvSpPr>
          <p:cNvPr id="5" name="Footer Placeholder 4">
            <a:extLst>
              <a:ext uri="{FF2B5EF4-FFF2-40B4-BE49-F238E27FC236}">
                <a16:creationId xmlns:a16="http://schemas.microsoft.com/office/drawing/2014/main" id="{7A4FDE0F-3FA1-AC42-9078-9BD795DB77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0B8B67-4CAA-F74D-830B-4F2F84ABAA9B}"/>
              </a:ext>
            </a:extLst>
          </p:cNvPr>
          <p:cNvSpPr>
            <a:spLocks noGrp="1"/>
          </p:cNvSpPr>
          <p:nvPr>
            <p:ph type="sldNum" sz="quarter" idx="12"/>
          </p:nvPr>
        </p:nvSpPr>
        <p:spPr/>
        <p:txBody>
          <a:bodyPr/>
          <a:lstStyle/>
          <a:p>
            <a:fld id="{681ABB5D-801E-0940-B028-A85027CB4DEB}" type="slidenum">
              <a:rPr lang="en-US" smtClean="0"/>
              <a:t>‹#›</a:t>
            </a:fld>
            <a:endParaRPr lang="en-US"/>
          </a:p>
        </p:txBody>
      </p:sp>
    </p:spTree>
    <p:extLst>
      <p:ext uri="{BB962C8B-B14F-4D97-AF65-F5344CB8AC3E}">
        <p14:creationId xmlns:p14="http://schemas.microsoft.com/office/powerpoint/2010/main" val="3238516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C6FC99-913B-E743-BA57-DADC92D61A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A1C4626-FBE9-9240-8882-B17A956D4B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D73CF45-A8A6-4147-BCD1-9B081D1B1B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05AA84-3247-1C45-9449-7A9853C3F859}" type="datetimeFigureOut">
              <a:rPr lang="en-US" smtClean="0"/>
              <a:t>5/7/2020</a:t>
            </a:fld>
            <a:endParaRPr lang="en-US"/>
          </a:p>
        </p:txBody>
      </p:sp>
      <p:sp>
        <p:nvSpPr>
          <p:cNvPr id="5" name="Footer Placeholder 4">
            <a:extLst>
              <a:ext uri="{FF2B5EF4-FFF2-40B4-BE49-F238E27FC236}">
                <a16:creationId xmlns:a16="http://schemas.microsoft.com/office/drawing/2014/main" id="{1E36DAF4-3E40-324B-BDF0-46375F7B9F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7DF60D6-3149-7246-8317-D9010A7820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1ABB5D-801E-0940-B028-A85027CB4DEB}" type="slidenum">
              <a:rPr lang="en-US" smtClean="0"/>
              <a:t>‹#›</a:t>
            </a:fld>
            <a:endParaRPr lang="en-US"/>
          </a:p>
        </p:txBody>
      </p:sp>
    </p:spTree>
    <p:extLst>
      <p:ext uri="{BB962C8B-B14F-4D97-AF65-F5344CB8AC3E}">
        <p14:creationId xmlns:p14="http://schemas.microsoft.com/office/powerpoint/2010/main" val="8231782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https://monographmatters.srcd.org/" TargetMode="External"/><Relationship Id="rId4" Type="http://schemas.openxmlformats.org/officeDocument/2006/relationships/image" Target="../media/image2.tiff"/></Relationships>
</file>

<file path=ppt/slides/_rels/slide2.xml.rels><?xml version="1.0" encoding="UTF-8" standalone="yes"?>
<Relationships xmlns="http://schemas.openxmlformats.org/package/2006/relationships"><Relationship Id="rId3" Type="http://schemas.openxmlformats.org/officeDocument/2006/relationships/image" Target="../media/image2.tiff"/><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doi.org/10.1111/mono.12415" TargetMode="External"/><Relationship Id="rId5" Type="http://schemas.openxmlformats.org/officeDocument/2006/relationships/image" Target="../media/image1.jpg"/><Relationship Id="rId4" Type="http://schemas.openxmlformats.org/officeDocument/2006/relationships/hyperlink" Target="https://monographmatters.srcd.or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tiff"/><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jpg"/><Relationship Id="rId4" Type="http://schemas.openxmlformats.org/officeDocument/2006/relationships/hyperlink" Target="https://monographmatters.srcd.org/"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6.emf"/><Relationship Id="rId4" Type="http://schemas.openxmlformats.org/officeDocument/2006/relationships/package" Target="../embeddings/Microsoft_Word_Document.docx"/></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7.wmf"/><Relationship Id="rId4" Type="http://schemas.openxmlformats.org/officeDocument/2006/relationships/package" Target="../embeddings/Microsoft_Word_Document1.docx"/></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vmlDrawing" Target="../drawings/vmlDrawing3.vml"/><Relationship Id="rId5" Type="http://schemas.openxmlformats.org/officeDocument/2006/relationships/image" Target="../media/image8.emf"/><Relationship Id="rId4" Type="http://schemas.openxmlformats.org/officeDocument/2006/relationships/package" Target="../embeddings/Microsoft_Word_Document2.docx"/></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s://doi.org/10.1007/s10464-011-9483-5" TargetMode="External"/><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image" Target="../media/image2.tiff"/><Relationship Id="rId4" Type="http://schemas.openxmlformats.org/officeDocument/2006/relationships/hyperlink" Target="https://monographmatters.srcd.org/"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hyperlink" Target="https://monographmatters.srcd.org/" TargetMode="External"/><Relationship Id="rId4" Type="http://schemas.openxmlformats.org/officeDocument/2006/relationships/hyperlink" Target="https://doi.org/10.1111/mono.1241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1DBFC4B-8520-0349-B651-8AD4C9342AB3}"/>
              </a:ext>
            </a:extLst>
          </p:cNvPr>
          <p:cNvPicPr>
            <a:picLocks noChangeAspect="1"/>
          </p:cNvPicPr>
          <p:nvPr/>
        </p:nvPicPr>
        <p:blipFill>
          <a:blip r:embed="rId3"/>
          <a:stretch>
            <a:fillRect/>
          </a:stretch>
        </p:blipFill>
        <p:spPr>
          <a:xfrm>
            <a:off x="9938" y="0"/>
            <a:ext cx="12182061" cy="1433184"/>
          </a:xfrm>
          <a:prstGeom prst="rect">
            <a:avLst/>
          </a:prstGeom>
        </p:spPr>
      </p:pic>
      <p:pic>
        <p:nvPicPr>
          <p:cNvPr id="8" name="Picture 7">
            <a:extLst>
              <a:ext uri="{FF2B5EF4-FFF2-40B4-BE49-F238E27FC236}">
                <a16:creationId xmlns:a16="http://schemas.microsoft.com/office/drawing/2014/main" id="{56D66617-62D2-1D44-9B81-E3B124DC2052}"/>
              </a:ext>
            </a:extLst>
          </p:cNvPr>
          <p:cNvPicPr>
            <a:picLocks noChangeAspect="1"/>
          </p:cNvPicPr>
          <p:nvPr/>
        </p:nvPicPr>
        <p:blipFill>
          <a:blip r:embed="rId4"/>
          <a:stretch>
            <a:fillRect/>
          </a:stretch>
        </p:blipFill>
        <p:spPr>
          <a:xfrm>
            <a:off x="9144000" y="5867400"/>
            <a:ext cx="2785508" cy="837696"/>
          </a:xfrm>
          <a:prstGeom prst="rect">
            <a:avLst/>
          </a:prstGeom>
        </p:spPr>
      </p:pic>
      <p:sp>
        <p:nvSpPr>
          <p:cNvPr id="3" name="TextBox 2"/>
          <p:cNvSpPr txBox="1"/>
          <p:nvPr/>
        </p:nvSpPr>
        <p:spPr>
          <a:xfrm>
            <a:off x="1676400" y="2755061"/>
            <a:ext cx="9204290" cy="1938992"/>
          </a:xfrm>
          <a:prstGeom prst="rect">
            <a:avLst/>
          </a:prstGeom>
          <a:noFill/>
        </p:spPr>
        <p:txBody>
          <a:bodyPr wrap="square" rtlCol="0">
            <a:spAutoFit/>
          </a:bodyPr>
          <a:lstStyle/>
          <a:p>
            <a:pPr algn="ctr"/>
            <a:r>
              <a:rPr lang="en-US" sz="6000" dirty="0">
                <a:latin typeface="Futura Std Book" panose="020B0502020204020303" pitchFamily="34" charset="77"/>
                <a:cs typeface="Futura Medium" panose="020B0602020204020303" pitchFamily="34" charset="-79"/>
              </a:rPr>
              <a:t>Qualitative Analysis:</a:t>
            </a:r>
            <a:br>
              <a:rPr lang="en-US" sz="6000" dirty="0">
                <a:latin typeface="Futura Std Book" panose="020B0502020204020303" pitchFamily="34" charset="77"/>
                <a:cs typeface="Futura Medium" panose="020B0602020204020303" pitchFamily="34" charset="-79"/>
              </a:rPr>
            </a:br>
            <a:r>
              <a:rPr lang="en-US" sz="6000" dirty="0">
                <a:latin typeface="Futura Std Book" panose="020B0502020204020303" pitchFamily="34" charset="77"/>
                <a:cs typeface="Futura Medium" panose="020B0602020204020303" pitchFamily="34" charset="-79"/>
              </a:rPr>
              <a:t>Process and Examples</a:t>
            </a:r>
            <a:endParaRPr lang="en-US" sz="6000" dirty="0">
              <a:latin typeface="Futura Std Book" panose="020B0502020204020303" pitchFamily="34" charset="77"/>
            </a:endParaRPr>
          </a:p>
        </p:txBody>
      </p:sp>
      <p:sp>
        <p:nvSpPr>
          <p:cNvPr id="2" name="TextBox 1">
            <a:extLst>
              <a:ext uri="{FF2B5EF4-FFF2-40B4-BE49-F238E27FC236}">
                <a16:creationId xmlns:a16="http://schemas.microsoft.com/office/drawing/2014/main" id="{C8225AF5-36AE-4AEE-AAA3-409B992BEE95}"/>
              </a:ext>
            </a:extLst>
          </p:cNvPr>
          <p:cNvSpPr txBox="1"/>
          <p:nvPr/>
        </p:nvSpPr>
        <p:spPr>
          <a:xfrm>
            <a:off x="262492" y="6240026"/>
            <a:ext cx="4892312" cy="369332"/>
          </a:xfrm>
          <a:prstGeom prst="rect">
            <a:avLst/>
          </a:prstGeom>
          <a:noFill/>
        </p:spPr>
        <p:txBody>
          <a:bodyPr wrap="square" rtlCol="0">
            <a:spAutoFit/>
          </a:bodyPr>
          <a:lstStyle/>
          <a:p>
            <a:r>
              <a:rPr lang="en-US" dirty="0">
                <a:latin typeface="Futura Std Book" panose="020B0502020204020303" pitchFamily="34" charset="77"/>
                <a:hlinkClick r:id="rId5"/>
              </a:rPr>
              <a:t>monographmatters.srcd.org</a:t>
            </a:r>
            <a:endParaRPr lang="en-US" dirty="0">
              <a:latin typeface="Futura Std Book" panose="020B0502020204020303" pitchFamily="34" charset="77"/>
            </a:endParaRPr>
          </a:p>
        </p:txBody>
      </p:sp>
    </p:spTree>
    <p:extLst>
      <p:ext uri="{BB962C8B-B14F-4D97-AF65-F5344CB8AC3E}">
        <p14:creationId xmlns:p14="http://schemas.microsoft.com/office/powerpoint/2010/main" val="16880308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1B917D2-F3FA-424F-9E8C-6B052DD42AA0}"/>
              </a:ext>
            </a:extLst>
          </p:cNvPr>
          <p:cNvPicPr>
            <a:picLocks noChangeAspect="1"/>
          </p:cNvPicPr>
          <p:nvPr/>
        </p:nvPicPr>
        <p:blipFill>
          <a:blip r:embed="rId3"/>
          <a:stretch>
            <a:fillRect/>
          </a:stretch>
        </p:blipFill>
        <p:spPr>
          <a:xfrm>
            <a:off x="9144000" y="5847172"/>
            <a:ext cx="2785508" cy="837696"/>
          </a:xfrm>
          <a:prstGeom prst="rect">
            <a:avLst/>
          </a:prstGeom>
        </p:spPr>
      </p:pic>
      <p:sp>
        <p:nvSpPr>
          <p:cNvPr id="12" name="TextBox 11">
            <a:extLst>
              <a:ext uri="{FF2B5EF4-FFF2-40B4-BE49-F238E27FC236}">
                <a16:creationId xmlns:a16="http://schemas.microsoft.com/office/drawing/2014/main" id="{46227E71-5543-4303-954E-9FCA82BA5DDC}"/>
              </a:ext>
            </a:extLst>
          </p:cNvPr>
          <p:cNvSpPr txBox="1"/>
          <p:nvPr/>
        </p:nvSpPr>
        <p:spPr>
          <a:xfrm>
            <a:off x="0" y="1726433"/>
            <a:ext cx="12191999" cy="1200329"/>
          </a:xfrm>
          <a:prstGeom prst="rect">
            <a:avLst/>
          </a:prstGeom>
          <a:noFill/>
        </p:spPr>
        <p:txBody>
          <a:bodyPr wrap="square" rtlCol="0">
            <a:noAutofit/>
          </a:bodyPr>
          <a:lstStyle/>
          <a:p>
            <a:pPr algn="ctr"/>
            <a:r>
              <a:rPr lang="en-US" sz="3200" dirty="0">
                <a:latin typeface="Futura Std Book" panose="020B0502020204020303" pitchFamily="34" charset="77"/>
              </a:rPr>
              <a:t>Videos, commentaries, teaching materials and more</a:t>
            </a:r>
            <a:br>
              <a:rPr lang="en-US" sz="3200" dirty="0">
                <a:latin typeface="Futura Std Book" panose="020B0502020204020303" pitchFamily="34" charset="77"/>
              </a:rPr>
            </a:br>
            <a:r>
              <a:rPr lang="en-US" sz="3200" dirty="0">
                <a:latin typeface="Futura Std Book" panose="020B0502020204020303" pitchFamily="34" charset="77"/>
              </a:rPr>
              <a:t>are available at </a:t>
            </a:r>
            <a:r>
              <a:rPr lang="en-US" sz="3200" dirty="0">
                <a:latin typeface="Futura Std Book" panose="020B0502020204020303" pitchFamily="34" charset="77"/>
                <a:cs typeface="Futura Medium" panose="020B0602020204020303" pitchFamily="34" charset="-79"/>
                <a:hlinkClick r:id="rId4"/>
              </a:rPr>
              <a:t>monographmatters.srcd.org</a:t>
            </a:r>
            <a:r>
              <a:rPr lang="en-US" sz="3200" dirty="0">
                <a:latin typeface="Futura Std Book" panose="020B0502020204020303" pitchFamily="34" charset="77"/>
              </a:rPr>
              <a:t> </a:t>
            </a:r>
          </a:p>
        </p:txBody>
      </p:sp>
      <p:pic>
        <p:nvPicPr>
          <p:cNvPr id="13" name="Picture 12">
            <a:extLst>
              <a:ext uri="{FF2B5EF4-FFF2-40B4-BE49-F238E27FC236}">
                <a16:creationId xmlns:a16="http://schemas.microsoft.com/office/drawing/2014/main" id="{5303DB75-2F03-4D2A-B8C5-14445D8DD123}"/>
              </a:ext>
            </a:extLst>
          </p:cNvPr>
          <p:cNvPicPr>
            <a:picLocks noChangeAspect="1"/>
          </p:cNvPicPr>
          <p:nvPr/>
        </p:nvPicPr>
        <p:blipFill>
          <a:blip r:embed="rId5"/>
          <a:stretch>
            <a:fillRect/>
          </a:stretch>
        </p:blipFill>
        <p:spPr>
          <a:xfrm>
            <a:off x="0" y="-1073"/>
            <a:ext cx="12192000" cy="1434353"/>
          </a:xfrm>
          <a:prstGeom prst="rect">
            <a:avLst/>
          </a:prstGeom>
        </p:spPr>
      </p:pic>
      <p:sp>
        <p:nvSpPr>
          <p:cNvPr id="14" name="TextBox 13">
            <a:extLst>
              <a:ext uri="{FF2B5EF4-FFF2-40B4-BE49-F238E27FC236}">
                <a16:creationId xmlns:a16="http://schemas.microsoft.com/office/drawing/2014/main" id="{6172EF0B-1B68-41BC-90C5-822C202DB28B}"/>
              </a:ext>
            </a:extLst>
          </p:cNvPr>
          <p:cNvSpPr txBox="1"/>
          <p:nvPr/>
        </p:nvSpPr>
        <p:spPr>
          <a:xfrm>
            <a:off x="3853615" y="3654871"/>
            <a:ext cx="7391400" cy="1569660"/>
          </a:xfrm>
          <a:prstGeom prst="rect">
            <a:avLst/>
          </a:prstGeom>
          <a:noFill/>
        </p:spPr>
        <p:txBody>
          <a:bodyPr wrap="square" rtlCol="0">
            <a:noAutofit/>
          </a:bodyPr>
          <a:lstStyle/>
          <a:p>
            <a:pPr lvl="0"/>
            <a:r>
              <a:rPr lang="en-US" sz="2400" dirty="0">
                <a:solidFill>
                  <a:prstClr val="black"/>
                </a:solidFill>
                <a:latin typeface="Futura Std Light" panose="020B0402020204020303" pitchFamily="34" charset="77"/>
                <a:cs typeface="Futura Medium" panose="020B0602020204020303" pitchFamily="34" charset="-79"/>
              </a:rPr>
              <a:t>Wray-Lake, L. &amp; Abrams, L. S. (2020). Pathways to civic engagement among urban youth of color. </a:t>
            </a:r>
            <a:r>
              <a:rPr lang="en-US" sz="2400" i="1" dirty="0">
                <a:solidFill>
                  <a:prstClr val="black"/>
                </a:solidFill>
                <a:latin typeface="Futura Std Light" panose="020B0402020204020303" pitchFamily="34" charset="77"/>
                <a:cs typeface="Futura Medium" panose="020B0602020204020303" pitchFamily="34" charset="-79"/>
              </a:rPr>
              <a:t>Monographs of the Society for Research in Child Development, 85</a:t>
            </a:r>
            <a:r>
              <a:rPr lang="en-US" sz="2400" dirty="0">
                <a:solidFill>
                  <a:prstClr val="black"/>
                </a:solidFill>
                <a:latin typeface="Futura Std Light" panose="020B0402020204020303" pitchFamily="34" charset="77"/>
                <a:cs typeface="Futura Medium" panose="020B0602020204020303" pitchFamily="34" charset="-79"/>
              </a:rPr>
              <a:t>(2). </a:t>
            </a:r>
            <a:r>
              <a:rPr lang="en-US" sz="2400" dirty="0">
                <a:solidFill>
                  <a:prstClr val="black"/>
                </a:solidFill>
                <a:latin typeface="Futura Std Light" panose="020B0402020204020303" pitchFamily="34" charset="77"/>
                <a:cs typeface="Futura Medium" panose="020B0602020204020303" pitchFamily="34" charset="-79"/>
                <a:hlinkClick r:id="rId6"/>
              </a:rPr>
              <a:t>doi.org/10.1111/mono.12415</a:t>
            </a:r>
            <a:endParaRPr lang="en-US" sz="2400" i="1" dirty="0">
              <a:solidFill>
                <a:prstClr val="black"/>
              </a:solidFill>
              <a:highlight>
                <a:srgbClr val="FFFF00"/>
              </a:highlight>
              <a:latin typeface="Futura Std Light" panose="020B0402020204020303" pitchFamily="34" charset="77"/>
              <a:cs typeface="Futura Medium" panose="020B0602020204020303" pitchFamily="34" charset="-79"/>
            </a:endParaRPr>
          </a:p>
        </p:txBody>
      </p:sp>
      <p:pic>
        <p:nvPicPr>
          <p:cNvPr id="15" name="Picture 14" descr="A screenshot of a social media post of a person&#10;&#10;Description automatically generated">
            <a:extLst>
              <a:ext uri="{FF2B5EF4-FFF2-40B4-BE49-F238E27FC236}">
                <a16:creationId xmlns:a16="http://schemas.microsoft.com/office/drawing/2014/main" id="{F28BFEA6-8CDD-496D-BCCA-2A4179F55E89}"/>
              </a:ext>
            </a:extLst>
          </p:cNvPr>
          <p:cNvPicPr>
            <a:picLocks noChangeAspect="1"/>
          </p:cNvPicPr>
          <p:nvPr/>
        </p:nvPicPr>
        <p:blipFill>
          <a:blip r:embed="rId7"/>
          <a:stretch>
            <a:fillRect/>
          </a:stretch>
        </p:blipFill>
        <p:spPr>
          <a:xfrm>
            <a:off x="946985" y="3087706"/>
            <a:ext cx="2425846" cy="3465494"/>
          </a:xfrm>
          <a:prstGeom prst="rect">
            <a:avLst/>
          </a:prstGeom>
        </p:spPr>
      </p:pic>
    </p:spTree>
    <p:extLst>
      <p:ext uri="{BB962C8B-B14F-4D97-AF65-F5344CB8AC3E}">
        <p14:creationId xmlns:p14="http://schemas.microsoft.com/office/powerpoint/2010/main" val="32169198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6D66617-62D2-1D44-9B81-E3B124DC2052}"/>
              </a:ext>
            </a:extLst>
          </p:cNvPr>
          <p:cNvPicPr>
            <a:picLocks noChangeAspect="1"/>
          </p:cNvPicPr>
          <p:nvPr/>
        </p:nvPicPr>
        <p:blipFill>
          <a:blip r:embed="rId3"/>
          <a:stretch>
            <a:fillRect/>
          </a:stretch>
        </p:blipFill>
        <p:spPr>
          <a:xfrm>
            <a:off x="9144000" y="5867400"/>
            <a:ext cx="2785508" cy="837696"/>
          </a:xfrm>
          <a:prstGeom prst="rect">
            <a:avLst/>
          </a:prstGeom>
        </p:spPr>
      </p:pic>
      <p:sp>
        <p:nvSpPr>
          <p:cNvPr id="4" name="TextBox 3">
            <a:extLst>
              <a:ext uri="{FF2B5EF4-FFF2-40B4-BE49-F238E27FC236}">
                <a16:creationId xmlns:a16="http://schemas.microsoft.com/office/drawing/2014/main" id="{B1A159A2-2378-C147-A4CD-33C67208ABBD}"/>
              </a:ext>
            </a:extLst>
          </p:cNvPr>
          <p:cNvSpPr txBox="1"/>
          <p:nvPr/>
        </p:nvSpPr>
        <p:spPr>
          <a:xfrm>
            <a:off x="1295400" y="4664368"/>
            <a:ext cx="4821418" cy="1200329"/>
          </a:xfrm>
          <a:prstGeom prst="rect">
            <a:avLst/>
          </a:prstGeom>
          <a:noFill/>
        </p:spPr>
        <p:txBody>
          <a:bodyPr wrap="square" rtlCol="0">
            <a:noAutofit/>
          </a:bodyPr>
          <a:lstStyle/>
          <a:p>
            <a:pPr algn="ctr"/>
            <a:r>
              <a:rPr lang="en-US" dirty="0">
                <a:latin typeface="Futura Std Book" panose="020B0502020204020303" pitchFamily="34" charset="77"/>
              </a:rPr>
              <a:t>Laura Wray-Lake, Ph.D.</a:t>
            </a:r>
            <a:br>
              <a:rPr lang="en-US" dirty="0">
                <a:latin typeface="Futura Std Book" panose="020B0502020204020303" pitchFamily="34" charset="77"/>
              </a:rPr>
            </a:br>
            <a:r>
              <a:rPr lang="en-US" dirty="0">
                <a:latin typeface="Futura Std Book" panose="020B0502020204020303" pitchFamily="34" charset="77"/>
              </a:rPr>
              <a:t>Associate Professor</a:t>
            </a:r>
          </a:p>
          <a:p>
            <a:pPr algn="ctr"/>
            <a:r>
              <a:rPr lang="en-US" dirty="0">
                <a:latin typeface="Futura Std Book" panose="020B0502020204020303" pitchFamily="34" charset="77"/>
              </a:rPr>
              <a:t>Department of Social Welfare</a:t>
            </a:r>
          </a:p>
          <a:p>
            <a:pPr algn="ctr"/>
            <a:r>
              <a:rPr lang="en-US" dirty="0">
                <a:latin typeface="Futura Std Book" panose="020B0502020204020303" pitchFamily="34" charset="77"/>
              </a:rPr>
              <a:t>University of California, Los Angeles</a:t>
            </a:r>
          </a:p>
        </p:txBody>
      </p:sp>
      <p:sp>
        <p:nvSpPr>
          <p:cNvPr id="9" name="TextBox 8">
            <a:extLst>
              <a:ext uri="{FF2B5EF4-FFF2-40B4-BE49-F238E27FC236}">
                <a16:creationId xmlns:a16="http://schemas.microsoft.com/office/drawing/2014/main" id="{A264750A-CBD4-3642-BFC2-95ABC43E844C}"/>
              </a:ext>
            </a:extLst>
          </p:cNvPr>
          <p:cNvSpPr txBox="1"/>
          <p:nvPr/>
        </p:nvSpPr>
        <p:spPr>
          <a:xfrm>
            <a:off x="6123518" y="4648200"/>
            <a:ext cx="4821417" cy="1200329"/>
          </a:xfrm>
          <a:prstGeom prst="rect">
            <a:avLst/>
          </a:prstGeom>
          <a:noFill/>
        </p:spPr>
        <p:txBody>
          <a:bodyPr wrap="square" rtlCol="0">
            <a:noAutofit/>
          </a:bodyPr>
          <a:lstStyle/>
          <a:p>
            <a:pPr algn="ctr"/>
            <a:r>
              <a:rPr lang="en-US" dirty="0">
                <a:latin typeface="Futura Std Book" panose="020B0502020204020303" pitchFamily="34" charset="77"/>
              </a:rPr>
              <a:t>Laura S. Abrams, Ph.D.</a:t>
            </a:r>
            <a:br>
              <a:rPr lang="en-US" dirty="0">
                <a:latin typeface="Futura Std Book" panose="020B0502020204020303" pitchFamily="34" charset="77"/>
              </a:rPr>
            </a:br>
            <a:r>
              <a:rPr lang="en-US" dirty="0">
                <a:latin typeface="Futura Std Book" panose="020B0502020204020303" pitchFamily="34" charset="77"/>
              </a:rPr>
              <a:t>Professor and Chair</a:t>
            </a:r>
          </a:p>
          <a:p>
            <a:pPr algn="ctr"/>
            <a:r>
              <a:rPr lang="en-US" dirty="0">
                <a:latin typeface="Futura Std Book" panose="020B0502020204020303" pitchFamily="34" charset="77"/>
              </a:rPr>
              <a:t>Department of Social Welfare</a:t>
            </a:r>
          </a:p>
          <a:p>
            <a:pPr algn="ctr"/>
            <a:r>
              <a:rPr lang="en-US" dirty="0">
                <a:latin typeface="Futura Std Book" panose="020B0502020204020303" pitchFamily="34" charset="77"/>
              </a:rPr>
              <a:t>University of California, Los Angeles</a:t>
            </a:r>
          </a:p>
        </p:txBody>
      </p:sp>
      <p:sp>
        <p:nvSpPr>
          <p:cNvPr id="10" name="TextBox 9">
            <a:extLst>
              <a:ext uri="{FF2B5EF4-FFF2-40B4-BE49-F238E27FC236}">
                <a16:creationId xmlns:a16="http://schemas.microsoft.com/office/drawing/2014/main" id="{C7B3B533-AC90-664D-9F6F-D6395CD75F5F}"/>
              </a:ext>
            </a:extLst>
          </p:cNvPr>
          <p:cNvSpPr txBox="1"/>
          <p:nvPr/>
        </p:nvSpPr>
        <p:spPr>
          <a:xfrm>
            <a:off x="262492" y="6240026"/>
            <a:ext cx="4892312" cy="369332"/>
          </a:xfrm>
          <a:prstGeom prst="rect">
            <a:avLst/>
          </a:prstGeom>
          <a:noFill/>
        </p:spPr>
        <p:txBody>
          <a:bodyPr wrap="square" rtlCol="0">
            <a:spAutoFit/>
          </a:bodyPr>
          <a:lstStyle/>
          <a:p>
            <a:r>
              <a:rPr lang="en-US" dirty="0">
                <a:latin typeface="Futura Std Book" panose="020B0502020204020303" pitchFamily="34" charset="77"/>
                <a:hlinkClick r:id="rId4"/>
              </a:rPr>
              <a:t>monographmatters.srcd.org/</a:t>
            </a:r>
            <a:endParaRPr lang="en-US" dirty="0">
              <a:latin typeface="Futura Std Book" panose="020B0502020204020303" pitchFamily="34" charset="77"/>
            </a:endParaRPr>
          </a:p>
        </p:txBody>
      </p:sp>
      <p:pic>
        <p:nvPicPr>
          <p:cNvPr id="11" name="Picture 10">
            <a:extLst>
              <a:ext uri="{FF2B5EF4-FFF2-40B4-BE49-F238E27FC236}">
                <a16:creationId xmlns:a16="http://schemas.microsoft.com/office/drawing/2014/main" id="{ABF43BB4-8201-4CF5-A00E-6E5C96C1E23C}"/>
              </a:ext>
            </a:extLst>
          </p:cNvPr>
          <p:cNvPicPr>
            <a:picLocks noChangeAspect="1"/>
          </p:cNvPicPr>
          <p:nvPr/>
        </p:nvPicPr>
        <p:blipFill>
          <a:blip r:embed="rId5"/>
          <a:stretch>
            <a:fillRect/>
          </a:stretch>
        </p:blipFill>
        <p:spPr>
          <a:xfrm>
            <a:off x="9938" y="0"/>
            <a:ext cx="12182061" cy="1433184"/>
          </a:xfrm>
          <a:prstGeom prst="rect">
            <a:avLst/>
          </a:prstGeom>
        </p:spPr>
      </p:pic>
      <p:pic>
        <p:nvPicPr>
          <p:cNvPr id="3" name="Picture 2" descr="A person smiling for the camera&#10;&#10;Description automatically generated">
            <a:extLst>
              <a:ext uri="{FF2B5EF4-FFF2-40B4-BE49-F238E27FC236}">
                <a16:creationId xmlns:a16="http://schemas.microsoft.com/office/drawing/2014/main" id="{BF137DA6-D573-41C6-819F-96F47A1C5F05}"/>
              </a:ext>
            </a:extLst>
          </p:cNvPr>
          <p:cNvPicPr>
            <a:picLocks noChangeAspect="1"/>
          </p:cNvPicPr>
          <p:nvPr/>
        </p:nvPicPr>
        <p:blipFill>
          <a:blip r:embed="rId6"/>
          <a:stretch>
            <a:fillRect/>
          </a:stretch>
        </p:blipFill>
        <p:spPr>
          <a:xfrm>
            <a:off x="7363953" y="1582252"/>
            <a:ext cx="2340545" cy="2902266"/>
          </a:xfrm>
          <a:prstGeom prst="rect">
            <a:avLst/>
          </a:prstGeom>
        </p:spPr>
      </p:pic>
      <p:pic>
        <p:nvPicPr>
          <p:cNvPr id="13" name="Picture 12" descr="A person posing for the camera&#10;&#10;Description automatically generated">
            <a:extLst>
              <a:ext uri="{FF2B5EF4-FFF2-40B4-BE49-F238E27FC236}">
                <a16:creationId xmlns:a16="http://schemas.microsoft.com/office/drawing/2014/main" id="{F746E780-ED2A-4887-B24E-83FC0C35B7C0}"/>
              </a:ext>
            </a:extLst>
          </p:cNvPr>
          <p:cNvPicPr>
            <a:picLocks noChangeAspect="1"/>
          </p:cNvPicPr>
          <p:nvPr/>
        </p:nvPicPr>
        <p:blipFill>
          <a:blip r:embed="rId7"/>
          <a:stretch>
            <a:fillRect/>
          </a:stretch>
        </p:blipFill>
        <p:spPr>
          <a:xfrm>
            <a:off x="2535836" y="1589559"/>
            <a:ext cx="2340545" cy="2902266"/>
          </a:xfrm>
          <a:prstGeom prst="rect">
            <a:avLst/>
          </a:prstGeom>
        </p:spPr>
      </p:pic>
    </p:spTree>
    <p:extLst>
      <p:ext uri="{BB962C8B-B14F-4D97-AF65-F5344CB8AC3E}">
        <p14:creationId xmlns:p14="http://schemas.microsoft.com/office/powerpoint/2010/main" val="6146793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
            <a:extLst>
              <a:ext uri="{FF2B5EF4-FFF2-40B4-BE49-F238E27FC236}">
                <a16:creationId xmlns:a16="http://schemas.microsoft.com/office/drawing/2014/main" id="{B2D81B2A-75D2-5C41-A82A-A439E4E58D64}"/>
              </a:ext>
            </a:extLst>
          </p:cNvPr>
          <p:cNvSpPr txBox="1">
            <a:spLocks noChangeArrowheads="1"/>
          </p:cNvSpPr>
          <p:nvPr/>
        </p:nvSpPr>
        <p:spPr>
          <a:xfrm>
            <a:off x="838200" y="502720"/>
            <a:ext cx="10515600" cy="1143000"/>
          </a:xfrm>
          <a:prstGeom prst="rect">
            <a:avLst/>
          </a:prstGeom>
          <a:solidFill>
            <a:schemeClr val="accent5">
              <a:lumMod val="60000"/>
              <a:lumOff val="40000"/>
            </a:schemeClr>
          </a:solidFill>
          <a:ln>
            <a:solidFill>
              <a:schemeClr val="tx1"/>
            </a:solidFill>
            <a:miter lim="800000"/>
            <a:headEnd/>
            <a:tailEnd/>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Aft>
                <a:spcPts val="600"/>
              </a:spcAft>
            </a:pPr>
            <a:r>
              <a:rPr lang="en-US" sz="4800" dirty="0">
                <a:latin typeface="Futura Std Book" panose="020B0502020204020303" pitchFamily="34" charset="77"/>
              </a:rPr>
              <a:t>Introduction</a:t>
            </a:r>
          </a:p>
        </p:txBody>
      </p:sp>
      <p:sp>
        <p:nvSpPr>
          <p:cNvPr id="11" name="Rectangle 3">
            <a:extLst>
              <a:ext uri="{FF2B5EF4-FFF2-40B4-BE49-F238E27FC236}">
                <a16:creationId xmlns:a16="http://schemas.microsoft.com/office/drawing/2014/main" id="{1E34F469-802C-6142-8FF3-102CF0D4E13C}"/>
              </a:ext>
            </a:extLst>
          </p:cNvPr>
          <p:cNvSpPr txBox="1">
            <a:spLocks noChangeArrowheads="1"/>
          </p:cNvSpPr>
          <p:nvPr/>
        </p:nvSpPr>
        <p:spPr>
          <a:xfrm>
            <a:off x="838200" y="1981200"/>
            <a:ext cx="10515600" cy="437408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spcAft>
                <a:spcPts val="600"/>
              </a:spcAft>
              <a:buFont typeface="Arial" panose="020B0604020202020204" pitchFamily="34" charset="0"/>
              <a:buChar char="•"/>
            </a:pPr>
            <a:r>
              <a:rPr lang="en-US" sz="2800" dirty="0">
                <a:latin typeface="Calibri" panose="020F0502020204030204" pitchFamily="34" charset="0"/>
                <a:cs typeface="Calibri" panose="020F0502020204030204" pitchFamily="34" charset="0"/>
              </a:rPr>
              <a:t>Qualitative analysis is perhaps the most difficult and integral part of a qualitative study.</a:t>
            </a:r>
          </a:p>
          <a:p>
            <a:pPr marL="342900" indent="-342900" algn="l">
              <a:spcAft>
                <a:spcPts val="600"/>
              </a:spcAft>
              <a:buFont typeface="Arial" panose="020B0604020202020204" pitchFamily="34" charset="0"/>
              <a:buChar char="•"/>
            </a:pPr>
            <a:r>
              <a:rPr lang="en-US" sz="2800" dirty="0">
                <a:latin typeface="Calibri" panose="020F0502020204030204" pitchFamily="34" charset="0"/>
                <a:cs typeface="Calibri" panose="020F0502020204030204" pitchFamily="34" charset="0"/>
              </a:rPr>
              <a:t>On the whole, qualitative analysis has fewer set customs to follow than quantitative analysis, as it:</a:t>
            </a:r>
          </a:p>
          <a:p>
            <a:pPr marL="914400" lvl="1" indent="-457200" algn="l">
              <a:spcAft>
                <a:spcPts val="600"/>
              </a:spcAft>
              <a:buFont typeface="Wingdings" pitchFamily="2" charset="2"/>
              <a:buChar char="Ø"/>
            </a:pPr>
            <a:r>
              <a:rPr lang="en-US" sz="2800" dirty="0">
                <a:latin typeface="Calibri" panose="020F0502020204030204" pitchFamily="34" charset="0"/>
                <a:cs typeface="Calibri" panose="020F0502020204030204" pitchFamily="34" charset="0"/>
              </a:rPr>
              <a:t>does not rest upon probabilistic interpretations;</a:t>
            </a:r>
          </a:p>
          <a:p>
            <a:pPr marL="914400" lvl="1" indent="-457200" algn="l">
              <a:spcAft>
                <a:spcPts val="600"/>
              </a:spcAft>
              <a:buFont typeface="Wingdings" pitchFamily="2" charset="2"/>
              <a:buChar char="Ø"/>
            </a:pPr>
            <a:r>
              <a:rPr lang="en-US" sz="2800" dirty="0">
                <a:latin typeface="Calibri" panose="020F0502020204030204" pitchFamily="34" charset="0"/>
                <a:cs typeface="Calibri" panose="020F0502020204030204" pitchFamily="34" charset="0"/>
              </a:rPr>
              <a:t>does not necessarily seek “generalizability”; and</a:t>
            </a:r>
          </a:p>
          <a:p>
            <a:pPr marL="914400" lvl="1" indent="-457200" algn="l">
              <a:spcAft>
                <a:spcPts val="600"/>
              </a:spcAft>
              <a:buFont typeface="Wingdings" pitchFamily="2" charset="2"/>
              <a:buChar char="Ø"/>
            </a:pPr>
            <a:r>
              <a:rPr lang="en-US" sz="2800" dirty="0">
                <a:latin typeface="Calibri" panose="020F0502020204030204" pitchFamily="34" charset="0"/>
                <a:cs typeface="Calibri" panose="020F0502020204030204" pitchFamily="34" charset="0"/>
              </a:rPr>
              <a:t>is often an ongoing process that informs the course of data collection during a study. </a:t>
            </a:r>
          </a:p>
        </p:txBody>
      </p:sp>
      <p:sp>
        <p:nvSpPr>
          <p:cNvPr id="2" name="TextBox 1">
            <a:extLst>
              <a:ext uri="{FF2B5EF4-FFF2-40B4-BE49-F238E27FC236}">
                <a16:creationId xmlns:a16="http://schemas.microsoft.com/office/drawing/2014/main" id="{118E5A6B-05E8-4E18-8D84-5F65A9580FA5}"/>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22668550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a:extLst>
              <a:ext uri="{FF2B5EF4-FFF2-40B4-BE49-F238E27FC236}">
                <a16:creationId xmlns:a16="http://schemas.microsoft.com/office/drawing/2014/main" id="{36D17D3B-A602-4BA5-AD89-24C70237AB3C}"/>
              </a:ext>
            </a:extLst>
          </p:cNvPr>
          <p:cNvSpPr txBox="1">
            <a:spLocks noChangeArrowheads="1"/>
          </p:cNvSpPr>
          <p:nvPr/>
        </p:nvSpPr>
        <p:spPr>
          <a:xfrm>
            <a:off x="838200" y="502720"/>
            <a:ext cx="10515600" cy="1143000"/>
          </a:xfrm>
          <a:prstGeom prst="rect">
            <a:avLst/>
          </a:prstGeom>
          <a:solidFill>
            <a:schemeClr val="accent5">
              <a:lumMod val="60000"/>
              <a:lumOff val="40000"/>
            </a:schemeClr>
          </a:solidFill>
          <a:ln>
            <a:solidFill>
              <a:schemeClr val="tx1"/>
            </a:solidFill>
            <a:miter lim="800000"/>
            <a:headEnd/>
            <a:tailEnd/>
          </a:ln>
        </p:spPr>
        <p:txBody>
          <a:bodyPr vert="horz" lIns="91440" tIns="45720" rIns="91440" bIns="45720" rtlCol="0" anchor="ctr">
            <a:noAutofit/>
          </a:bodyPr>
          <a:lstStyle>
            <a:defPPr>
              <a:defRPr lang="en-US"/>
            </a:defPPr>
            <a:lvl1pPr algn="ctr">
              <a:lnSpc>
                <a:spcPct val="100000"/>
              </a:lnSpc>
              <a:spcBef>
                <a:spcPct val="0"/>
              </a:spcBef>
              <a:spcAft>
                <a:spcPts val="600"/>
              </a:spcAft>
              <a:buNone/>
              <a:defRPr sz="4800">
                <a:latin typeface="Futura Std Book" panose="020B0502020204020303" pitchFamily="34" charset="77"/>
                <a:ea typeface="+mj-ea"/>
                <a:cs typeface="+mj-cs"/>
              </a:defRPr>
            </a:lvl1pPr>
          </a:lstStyle>
          <a:p>
            <a:r>
              <a:rPr lang="en-US" dirty="0"/>
              <a:t>Strategies to Approach Analysis</a:t>
            </a:r>
          </a:p>
        </p:txBody>
      </p:sp>
      <p:sp>
        <p:nvSpPr>
          <p:cNvPr id="4" name="TextBox 3">
            <a:extLst>
              <a:ext uri="{FF2B5EF4-FFF2-40B4-BE49-F238E27FC236}">
                <a16:creationId xmlns:a16="http://schemas.microsoft.com/office/drawing/2014/main" id="{D4AD03B7-B9EB-A645-ADDA-C7A68E3F0E5B}"/>
              </a:ext>
            </a:extLst>
          </p:cNvPr>
          <p:cNvSpPr txBox="1"/>
          <p:nvPr/>
        </p:nvSpPr>
        <p:spPr>
          <a:xfrm>
            <a:off x="838200" y="1923305"/>
            <a:ext cx="10515600" cy="1143000"/>
          </a:xfrm>
          <a:prstGeom prst="rect">
            <a:avLst/>
          </a:prstGeom>
          <a:noFill/>
        </p:spPr>
        <p:txBody>
          <a:bodyPr wrap="square" rtlCol="0">
            <a:noAutofit/>
          </a:bodyPr>
          <a:lstStyle/>
          <a:p>
            <a:r>
              <a:rPr lang="en-US" sz="2800" b="1" dirty="0">
                <a:cs typeface="Futura Medium" panose="020B0602020204020303" pitchFamily="34" charset="-79"/>
              </a:rPr>
              <a:t>A qualitative analysis strategy should be planned ahead of time in relation to the overall goal of the study, which might include: </a:t>
            </a:r>
            <a:endParaRPr lang="en-US" sz="2800" dirty="0">
              <a:cs typeface="Futura Medium" panose="020B0602020204020303" pitchFamily="34" charset="-79"/>
            </a:endParaRPr>
          </a:p>
          <a:p>
            <a:endParaRPr lang="en-US" sz="2800" dirty="0"/>
          </a:p>
        </p:txBody>
      </p:sp>
      <p:sp>
        <p:nvSpPr>
          <p:cNvPr id="5" name="Rectangle 4">
            <a:extLst>
              <a:ext uri="{FF2B5EF4-FFF2-40B4-BE49-F238E27FC236}">
                <a16:creationId xmlns:a16="http://schemas.microsoft.com/office/drawing/2014/main" id="{3F9914E6-0365-994C-AB9C-882B718771CF}"/>
              </a:ext>
            </a:extLst>
          </p:cNvPr>
          <p:cNvSpPr/>
          <p:nvPr/>
        </p:nvSpPr>
        <p:spPr>
          <a:xfrm>
            <a:off x="1600200" y="3066305"/>
            <a:ext cx="9753600" cy="3231080"/>
          </a:xfrm>
          <a:prstGeom prst="rect">
            <a:avLst/>
          </a:prstGeom>
        </p:spPr>
        <p:txBody>
          <a:bodyPr/>
          <a:lstStyle/>
          <a:p>
            <a:pPr lvl="0">
              <a:spcAft>
                <a:spcPts val="600"/>
              </a:spcAft>
              <a:buChar char="•"/>
            </a:pPr>
            <a:r>
              <a:rPr lang="en-US" sz="2800" dirty="0">
                <a:latin typeface="Calibri" panose="020F0502020204030204" pitchFamily="34" charset="0"/>
                <a:cs typeface="Futura Medium" panose="020B0602020204020303" pitchFamily="34" charset="-79"/>
              </a:rPr>
              <a:t> Thick description, such as in ethnography</a:t>
            </a:r>
          </a:p>
          <a:p>
            <a:pPr lvl="0">
              <a:spcAft>
                <a:spcPts val="600"/>
              </a:spcAft>
              <a:buChar char="•"/>
            </a:pPr>
            <a:r>
              <a:rPr lang="en-US" sz="2800" dirty="0">
                <a:latin typeface="Calibri" panose="020F0502020204030204" pitchFamily="34" charset="0"/>
                <a:cs typeface="Futura Medium" panose="020B0602020204020303" pitchFamily="34" charset="-79"/>
              </a:rPr>
              <a:t> Theory building, such as in grounded theory </a:t>
            </a:r>
          </a:p>
          <a:p>
            <a:pPr lvl="0">
              <a:spcAft>
                <a:spcPts val="600"/>
              </a:spcAft>
              <a:buChar char="•"/>
            </a:pPr>
            <a:r>
              <a:rPr lang="en-US" sz="2800" dirty="0">
                <a:latin typeface="Calibri" panose="020F0502020204030204" pitchFamily="34" charset="0"/>
                <a:cs typeface="Futura Medium" panose="020B0602020204020303" pitchFamily="34" charset="-79"/>
              </a:rPr>
              <a:t> Comparison among cases can focus on:</a:t>
            </a:r>
          </a:p>
          <a:p>
            <a:pPr marL="914400" lvl="1" indent="-457200">
              <a:spcAft>
                <a:spcPts val="600"/>
              </a:spcAft>
              <a:buFont typeface="Wingdings" pitchFamily="2" charset="2"/>
              <a:buChar char="Ø"/>
            </a:pPr>
            <a:r>
              <a:rPr lang="en-US" sz="2800" dirty="0">
                <a:latin typeface="Calibri" panose="020F0502020204030204" pitchFamily="34" charset="0"/>
                <a:cs typeface="Futura Medium" panose="020B0602020204020303" pitchFamily="34" charset="-79"/>
              </a:rPr>
              <a:t>Variation</a:t>
            </a:r>
          </a:p>
          <a:p>
            <a:pPr marL="914400" lvl="1" indent="-457200">
              <a:spcAft>
                <a:spcPts val="600"/>
              </a:spcAft>
              <a:buFont typeface="Wingdings" pitchFamily="2" charset="2"/>
              <a:buChar char="Ø"/>
            </a:pPr>
            <a:r>
              <a:rPr lang="en-US" sz="2800" dirty="0">
                <a:latin typeface="Calibri" panose="020F0502020204030204" pitchFamily="34" charset="0"/>
                <a:cs typeface="Futura Medium" panose="020B0602020204020303" pitchFamily="34" charset="-79"/>
              </a:rPr>
              <a:t>Unusual cases</a:t>
            </a:r>
          </a:p>
          <a:p>
            <a:pPr marL="914400" lvl="1" indent="-457200">
              <a:spcAft>
                <a:spcPts val="600"/>
              </a:spcAft>
              <a:buFont typeface="Wingdings" pitchFamily="2" charset="2"/>
              <a:buChar char="Ø"/>
            </a:pPr>
            <a:r>
              <a:rPr lang="en-US" sz="2800" dirty="0">
                <a:latin typeface="Calibri" panose="020F0502020204030204" pitchFamily="34" charset="0"/>
                <a:cs typeface="Futura Medium" panose="020B0602020204020303" pitchFamily="34" charset="-79"/>
              </a:rPr>
              <a:t>Typical cases</a:t>
            </a:r>
          </a:p>
        </p:txBody>
      </p:sp>
      <p:sp>
        <p:nvSpPr>
          <p:cNvPr id="6" name="TextBox 5">
            <a:extLst>
              <a:ext uri="{FF2B5EF4-FFF2-40B4-BE49-F238E27FC236}">
                <a16:creationId xmlns:a16="http://schemas.microsoft.com/office/drawing/2014/main" id="{36956C44-373F-4BA9-9E1A-11364AE4172A}"/>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8385371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2">
            <a:extLst>
              <a:ext uri="{FF2B5EF4-FFF2-40B4-BE49-F238E27FC236}">
                <a16:creationId xmlns:a16="http://schemas.microsoft.com/office/drawing/2014/main" id="{B2D81B2A-75D2-5C41-A82A-A439E4E58D64}"/>
              </a:ext>
            </a:extLst>
          </p:cNvPr>
          <p:cNvSpPr txBox="1">
            <a:spLocks noChangeArrowheads="1"/>
          </p:cNvSpPr>
          <p:nvPr/>
        </p:nvSpPr>
        <p:spPr>
          <a:xfrm>
            <a:off x="838200" y="506207"/>
            <a:ext cx="10515600" cy="1143000"/>
          </a:xfrm>
          <a:prstGeom prst="rect">
            <a:avLst/>
          </a:prstGeom>
          <a:solidFill>
            <a:schemeClr val="accent5">
              <a:lumMod val="60000"/>
              <a:lumOff val="40000"/>
            </a:schemeClr>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Futura Std Book" panose="020B0502020204020303" pitchFamily="34" charset="77"/>
              </a:rPr>
              <a:t>Qualitative Data Analysis Steps</a:t>
            </a:r>
            <a:br>
              <a:rPr lang="en-US" sz="3600" dirty="0">
                <a:latin typeface="Futura Std Book" panose="020B0502020204020303" pitchFamily="34" charset="77"/>
              </a:rPr>
            </a:br>
            <a:r>
              <a:rPr lang="en-US" sz="2400" dirty="0">
                <a:latin typeface="Futura Std Book" panose="020B0502020204020303" pitchFamily="34" charset="77"/>
              </a:rPr>
              <a:t>(Drawing on Miles and Huberman, 1994)</a:t>
            </a:r>
          </a:p>
        </p:txBody>
      </p:sp>
      <p:sp>
        <p:nvSpPr>
          <p:cNvPr id="9" name="Oval 4">
            <a:extLst>
              <a:ext uri="{FF2B5EF4-FFF2-40B4-BE49-F238E27FC236}">
                <a16:creationId xmlns:a16="http://schemas.microsoft.com/office/drawing/2014/main" id="{3BD1AFC0-84D7-2F45-BC42-B5735E08813F}"/>
              </a:ext>
            </a:extLst>
          </p:cNvPr>
          <p:cNvSpPr>
            <a:spLocks noChangeArrowheads="1"/>
          </p:cNvSpPr>
          <p:nvPr/>
        </p:nvSpPr>
        <p:spPr bwMode="auto">
          <a:xfrm>
            <a:off x="2514600" y="2347877"/>
            <a:ext cx="2057400" cy="1143000"/>
          </a:xfrm>
          <a:prstGeom prst="ellipse">
            <a:avLst/>
          </a:prstGeom>
          <a:noFill/>
          <a:ln w="381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11" name="Oval 5">
            <a:extLst>
              <a:ext uri="{FF2B5EF4-FFF2-40B4-BE49-F238E27FC236}">
                <a16:creationId xmlns:a16="http://schemas.microsoft.com/office/drawing/2014/main" id="{3CC2085C-A834-154E-9CA6-F13D4C1FC101}"/>
              </a:ext>
            </a:extLst>
          </p:cNvPr>
          <p:cNvSpPr>
            <a:spLocks noChangeArrowheads="1"/>
          </p:cNvSpPr>
          <p:nvPr/>
        </p:nvSpPr>
        <p:spPr bwMode="auto">
          <a:xfrm>
            <a:off x="6477001" y="2012327"/>
            <a:ext cx="2286000" cy="1233452"/>
          </a:xfrm>
          <a:prstGeom prst="ellipse">
            <a:avLst/>
          </a:prstGeom>
          <a:noFill/>
          <a:ln w="381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12" name="Oval 6">
            <a:extLst>
              <a:ext uri="{FF2B5EF4-FFF2-40B4-BE49-F238E27FC236}">
                <a16:creationId xmlns:a16="http://schemas.microsoft.com/office/drawing/2014/main" id="{A77250A0-0FCA-6344-A327-EF7C9F392AEF}"/>
              </a:ext>
            </a:extLst>
          </p:cNvPr>
          <p:cNvSpPr>
            <a:spLocks noChangeArrowheads="1"/>
          </p:cNvSpPr>
          <p:nvPr/>
        </p:nvSpPr>
        <p:spPr bwMode="auto">
          <a:xfrm>
            <a:off x="4800601" y="2971799"/>
            <a:ext cx="2209799" cy="1523999"/>
          </a:xfrm>
          <a:prstGeom prst="ellipse">
            <a:avLst/>
          </a:prstGeom>
          <a:noFill/>
          <a:ln w="381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13" name="Oval 7">
            <a:extLst>
              <a:ext uri="{FF2B5EF4-FFF2-40B4-BE49-F238E27FC236}">
                <a16:creationId xmlns:a16="http://schemas.microsoft.com/office/drawing/2014/main" id="{5FDE1BC6-BE4C-1240-9978-B713762B4EE0}"/>
              </a:ext>
            </a:extLst>
          </p:cNvPr>
          <p:cNvSpPr>
            <a:spLocks noChangeArrowheads="1"/>
          </p:cNvSpPr>
          <p:nvPr/>
        </p:nvSpPr>
        <p:spPr bwMode="auto">
          <a:xfrm>
            <a:off x="6324600" y="4800600"/>
            <a:ext cx="2057400" cy="1219200"/>
          </a:xfrm>
          <a:prstGeom prst="ellipse">
            <a:avLst/>
          </a:prstGeom>
          <a:noFill/>
          <a:ln w="381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14" name="Text Box 8">
            <a:extLst>
              <a:ext uri="{FF2B5EF4-FFF2-40B4-BE49-F238E27FC236}">
                <a16:creationId xmlns:a16="http://schemas.microsoft.com/office/drawing/2014/main" id="{6D264FFE-96F9-9444-816D-C8D886C8ABB8}"/>
              </a:ext>
            </a:extLst>
          </p:cNvPr>
          <p:cNvSpPr txBox="1">
            <a:spLocks noChangeArrowheads="1"/>
          </p:cNvSpPr>
          <p:nvPr/>
        </p:nvSpPr>
        <p:spPr bwMode="auto">
          <a:xfrm>
            <a:off x="2819401" y="2565434"/>
            <a:ext cx="1447800"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sz="2000" b="1" dirty="0">
                <a:solidFill>
                  <a:schemeClr val="accent1"/>
                </a:solidFill>
                <a:latin typeface="Calibri" panose="020F0502020204030204" pitchFamily="34" charset="0"/>
                <a:cs typeface="Calibri" panose="020F0502020204030204" pitchFamily="34" charset="0"/>
              </a:rPr>
              <a:t>Data Collection</a:t>
            </a:r>
          </a:p>
        </p:txBody>
      </p:sp>
      <p:sp>
        <p:nvSpPr>
          <p:cNvPr id="15" name="Text Box 10">
            <a:extLst>
              <a:ext uri="{FF2B5EF4-FFF2-40B4-BE49-F238E27FC236}">
                <a16:creationId xmlns:a16="http://schemas.microsoft.com/office/drawing/2014/main" id="{3911C673-3AA8-4344-91A7-0EA573431E43}"/>
              </a:ext>
            </a:extLst>
          </p:cNvPr>
          <p:cNvSpPr txBox="1">
            <a:spLocks noChangeArrowheads="1"/>
          </p:cNvSpPr>
          <p:nvPr/>
        </p:nvSpPr>
        <p:spPr bwMode="auto">
          <a:xfrm>
            <a:off x="6629401" y="2312841"/>
            <a:ext cx="1981200"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lgn="ctr">
              <a:spcBef>
                <a:spcPct val="50000"/>
              </a:spcBef>
            </a:pPr>
            <a:r>
              <a:rPr lang="en-US" sz="2000" b="1" dirty="0">
                <a:solidFill>
                  <a:srgbClr val="008700"/>
                </a:solidFill>
                <a:latin typeface="Calibri" panose="020F0502020204030204" pitchFamily="34" charset="0"/>
                <a:cs typeface="Calibri" panose="020F0502020204030204" pitchFamily="34" charset="0"/>
              </a:rPr>
              <a:t>Data Displays &amp; Summaries</a:t>
            </a:r>
          </a:p>
        </p:txBody>
      </p:sp>
      <p:sp>
        <p:nvSpPr>
          <p:cNvPr id="16" name="Text Box 13">
            <a:extLst>
              <a:ext uri="{FF2B5EF4-FFF2-40B4-BE49-F238E27FC236}">
                <a16:creationId xmlns:a16="http://schemas.microsoft.com/office/drawing/2014/main" id="{AFBE057F-D009-7E48-896B-D0327C56A8E0}"/>
              </a:ext>
            </a:extLst>
          </p:cNvPr>
          <p:cNvSpPr txBox="1">
            <a:spLocks noChangeArrowheads="1"/>
          </p:cNvSpPr>
          <p:nvPr/>
        </p:nvSpPr>
        <p:spPr bwMode="auto">
          <a:xfrm>
            <a:off x="6517504" y="5056257"/>
            <a:ext cx="1676400"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sz="2000" b="1" dirty="0">
                <a:solidFill>
                  <a:schemeClr val="bg2">
                    <a:lumMod val="50000"/>
                  </a:schemeClr>
                </a:solidFill>
              </a:rPr>
              <a:t>Conclusion drawing</a:t>
            </a:r>
          </a:p>
        </p:txBody>
      </p:sp>
      <p:sp>
        <p:nvSpPr>
          <p:cNvPr id="17" name="Text Box 14">
            <a:extLst>
              <a:ext uri="{FF2B5EF4-FFF2-40B4-BE49-F238E27FC236}">
                <a16:creationId xmlns:a16="http://schemas.microsoft.com/office/drawing/2014/main" id="{6C3F6EF5-2D72-C24E-8D65-8CA9D23D5A59}"/>
              </a:ext>
            </a:extLst>
          </p:cNvPr>
          <p:cNvSpPr txBox="1">
            <a:spLocks noChangeArrowheads="1"/>
          </p:cNvSpPr>
          <p:nvPr/>
        </p:nvSpPr>
        <p:spPr bwMode="auto">
          <a:xfrm>
            <a:off x="4978304" y="3374296"/>
            <a:ext cx="1854391"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lgn="ctr">
              <a:spcBef>
                <a:spcPct val="50000"/>
              </a:spcBef>
            </a:pPr>
            <a:r>
              <a:rPr lang="en-US" sz="2000" b="1" dirty="0">
                <a:solidFill>
                  <a:schemeClr val="accent2"/>
                </a:solidFill>
                <a:highlight>
                  <a:srgbClr val="FFFF00"/>
                </a:highlight>
              </a:rPr>
              <a:t>Data Reduction &amp; Management</a:t>
            </a:r>
          </a:p>
        </p:txBody>
      </p:sp>
      <p:sp>
        <p:nvSpPr>
          <p:cNvPr id="18" name="Line 17">
            <a:extLst>
              <a:ext uri="{FF2B5EF4-FFF2-40B4-BE49-F238E27FC236}">
                <a16:creationId xmlns:a16="http://schemas.microsoft.com/office/drawing/2014/main" id="{28FEBE4F-05AE-1040-8525-345419045CB5}"/>
              </a:ext>
            </a:extLst>
          </p:cNvPr>
          <p:cNvSpPr>
            <a:spLocks noChangeShapeType="1"/>
          </p:cNvSpPr>
          <p:nvPr/>
        </p:nvSpPr>
        <p:spPr bwMode="auto">
          <a:xfrm flipH="1" flipV="1">
            <a:off x="4019552" y="3470912"/>
            <a:ext cx="2209798" cy="1735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19" name="Line 22">
            <a:extLst>
              <a:ext uri="{FF2B5EF4-FFF2-40B4-BE49-F238E27FC236}">
                <a16:creationId xmlns:a16="http://schemas.microsoft.com/office/drawing/2014/main" id="{B2D8E957-31CA-D244-A9FE-3804F74524A1}"/>
              </a:ext>
            </a:extLst>
          </p:cNvPr>
          <p:cNvSpPr>
            <a:spLocks noChangeShapeType="1"/>
          </p:cNvSpPr>
          <p:nvPr/>
        </p:nvSpPr>
        <p:spPr bwMode="auto">
          <a:xfrm>
            <a:off x="4572000" y="2666997"/>
            <a:ext cx="897129" cy="32145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20" name="Line 24">
            <a:extLst>
              <a:ext uri="{FF2B5EF4-FFF2-40B4-BE49-F238E27FC236}">
                <a16:creationId xmlns:a16="http://schemas.microsoft.com/office/drawing/2014/main" id="{07F3BF33-889B-AE45-B645-DDB63D82CB0B}"/>
              </a:ext>
            </a:extLst>
          </p:cNvPr>
          <p:cNvSpPr>
            <a:spLocks noChangeShapeType="1"/>
          </p:cNvSpPr>
          <p:nvPr/>
        </p:nvSpPr>
        <p:spPr bwMode="auto">
          <a:xfrm flipV="1">
            <a:off x="6096000" y="2634146"/>
            <a:ext cx="304800" cy="270686"/>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21" name="Line 26">
            <a:extLst>
              <a:ext uri="{FF2B5EF4-FFF2-40B4-BE49-F238E27FC236}">
                <a16:creationId xmlns:a16="http://schemas.microsoft.com/office/drawing/2014/main" id="{1656F796-9DAB-F04E-A63C-288BCDBFABCB}"/>
              </a:ext>
            </a:extLst>
          </p:cNvPr>
          <p:cNvSpPr>
            <a:spLocks noChangeShapeType="1"/>
          </p:cNvSpPr>
          <p:nvPr/>
        </p:nvSpPr>
        <p:spPr bwMode="auto">
          <a:xfrm>
            <a:off x="7543800" y="3240052"/>
            <a:ext cx="0" cy="152400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22" name="TextBox 21">
            <a:extLst>
              <a:ext uri="{FF2B5EF4-FFF2-40B4-BE49-F238E27FC236}">
                <a16:creationId xmlns:a16="http://schemas.microsoft.com/office/drawing/2014/main" id="{BC94BE05-03B3-4736-9C7A-2330C37AC48E}"/>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
        <p:nvSpPr>
          <p:cNvPr id="23" name="TextBox 22">
            <a:extLst>
              <a:ext uri="{FF2B5EF4-FFF2-40B4-BE49-F238E27FC236}">
                <a16:creationId xmlns:a16="http://schemas.microsoft.com/office/drawing/2014/main" id="{ADE2C688-3DC9-4AF2-A1AC-0C95C23BD43A}"/>
              </a:ext>
            </a:extLst>
          </p:cNvPr>
          <p:cNvSpPr txBox="1"/>
          <p:nvPr/>
        </p:nvSpPr>
        <p:spPr>
          <a:xfrm>
            <a:off x="7924800" y="66572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1881228639"/>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a:extLst>
              <a:ext uri="{FF2B5EF4-FFF2-40B4-BE49-F238E27FC236}">
                <a16:creationId xmlns:a16="http://schemas.microsoft.com/office/drawing/2014/main" id="{17161079-6FB7-D24D-8AE4-D42436C34CAA}"/>
              </a:ext>
            </a:extLst>
          </p:cNvPr>
          <p:cNvSpPr txBox="1">
            <a:spLocks noChangeArrowheads="1"/>
          </p:cNvSpPr>
          <p:nvPr/>
        </p:nvSpPr>
        <p:spPr>
          <a:xfrm>
            <a:off x="838200" y="2133600"/>
            <a:ext cx="10515600" cy="43434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spcBef>
                <a:spcPts val="0"/>
              </a:spcBef>
              <a:spcAft>
                <a:spcPts val="1200"/>
              </a:spcAft>
              <a:buFont typeface="Arial" panose="020B0604020202020204" pitchFamily="34" charset="0"/>
              <a:buChar char="•"/>
            </a:pPr>
            <a:r>
              <a:rPr lang="en-US" sz="2800" dirty="0">
                <a:latin typeface="Calibri" panose="020F0502020204030204" pitchFamily="34" charset="0"/>
                <a:cs typeface="Calibri" panose="020F0502020204030204" pitchFamily="34" charset="0"/>
              </a:rPr>
              <a:t>Managing your data can be a very overwhelming task.</a:t>
            </a:r>
          </a:p>
          <a:p>
            <a:pPr marL="342900" indent="-342900" algn="l">
              <a:spcBef>
                <a:spcPts val="0"/>
              </a:spcBef>
              <a:spcAft>
                <a:spcPts val="1200"/>
              </a:spcAft>
              <a:buFont typeface="Arial" panose="020B0604020202020204" pitchFamily="34" charset="0"/>
              <a:buChar char="•"/>
            </a:pPr>
            <a:r>
              <a:rPr lang="en-US" sz="2800" dirty="0">
                <a:latin typeface="Calibri" panose="020F0502020204030204" pitchFamily="34" charset="0"/>
                <a:cs typeface="Calibri" panose="020F0502020204030204" pitchFamily="34" charset="0"/>
              </a:rPr>
              <a:t>The </a:t>
            </a:r>
            <a:r>
              <a:rPr lang="en-US" sz="2800" b="1" dirty="0">
                <a:solidFill>
                  <a:schemeClr val="accent2"/>
                </a:solidFill>
                <a:latin typeface="Calibri" panose="020F0502020204030204" pitchFamily="34" charset="0"/>
                <a:cs typeface="Calibri" panose="020F0502020204030204" pitchFamily="34" charset="0"/>
              </a:rPr>
              <a:t>first step </a:t>
            </a:r>
            <a:r>
              <a:rPr lang="en-US" sz="2800" dirty="0">
                <a:latin typeface="Calibri" panose="020F0502020204030204" pitchFamily="34" charset="0"/>
                <a:cs typeface="Calibri" panose="020F0502020204030204" pitchFamily="34" charset="0"/>
              </a:rPr>
              <a:t>is to organize your raw materials (names, dates, transcriptions) so that they make sense to you and your team.</a:t>
            </a:r>
          </a:p>
          <a:p>
            <a:pPr marL="342900" indent="-342900" algn="l">
              <a:spcBef>
                <a:spcPts val="0"/>
              </a:spcBef>
              <a:spcAft>
                <a:spcPts val="1200"/>
              </a:spcAft>
              <a:buFont typeface="Arial" panose="020B0604020202020204" pitchFamily="34" charset="0"/>
              <a:buChar char="•"/>
            </a:pPr>
            <a:r>
              <a:rPr lang="en-US" sz="2800" dirty="0">
                <a:latin typeface="Calibri" panose="020F0502020204030204" pitchFamily="34" charset="0"/>
                <a:cs typeface="Calibri" panose="020F0502020204030204" pitchFamily="34" charset="0"/>
              </a:rPr>
              <a:t>You must utilize organizing strategies that work for your personal style of record-keeping, etc.</a:t>
            </a:r>
          </a:p>
          <a:p>
            <a:pPr marL="342900" indent="-342900" algn="l">
              <a:spcBef>
                <a:spcPts val="0"/>
              </a:spcBef>
              <a:spcAft>
                <a:spcPts val="1200"/>
              </a:spcAft>
              <a:buFont typeface="Arial" panose="020B0604020202020204" pitchFamily="34" charset="0"/>
              <a:buChar char="•"/>
            </a:pPr>
            <a:r>
              <a:rPr lang="en-US" sz="2800" dirty="0">
                <a:latin typeface="Calibri" panose="020F0502020204030204" pitchFamily="34" charset="0"/>
                <a:cs typeface="Calibri" panose="020F0502020204030204" pitchFamily="34" charset="0"/>
              </a:rPr>
              <a:t>The next slide shows an example of how you might keep track of participants and raw data.</a:t>
            </a:r>
          </a:p>
        </p:txBody>
      </p:sp>
      <p:sp>
        <p:nvSpPr>
          <p:cNvPr id="4" name="Rectangle 2">
            <a:extLst>
              <a:ext uri="{FF2B5EF4-FFF2-40B4-BE49-F238E27FC236}">
                <a16:creationId xmlns:a16="http://schemas.microsoft.com/office/drawing/2014/main" id="{9E61ABC9-CDCF-49BC-BE1F-E8FC5E536473}"/>
              </a:ext>
            </a:extLst>
          </p:cNvPr>
          <p:cNvSpPr txBox="1">
            <a:spLocks noChangeArrowheads="1"/>
          </p:cNvSpPr>
          <p:nvPr/>
        </p:nvSpPr>
        <p:spPr>
          <a:xfrm>
            <a:off x="838200" y="480460"/>
            <a:ext cx="10515600" cy="1143000"/>
          </a:xfrm>
          <a:prstGeom prst="rect">
            <a:avLst/>
          </a:prstGeom>
          <a:solidFill>
            <a:schemeClr val="accent2"/>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Data Reduction and Management</a:t>
            </a:r>
          </a:p>
        </p:txBody>
      </p:sp>
    </p:spTree>
    <p:extLst>
      <p:ext uri="{BB962C8B-B14F-4D97-AF65-F5344CB8AC3E}">
        <p14:creationId xmlns:p14="http://schemas.microsoft.com/office/powerpoint/2010/main" val="17676775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3">
            <a:extLst>
              <a:ext uri="{FF2B5EF4-FFF2-40B4-BE49-F238E27FC236}">
                <a16:creationId xmlns:a16="http://schemas.microsoft.com/office/drawing/2014/main" id="{95EDA107-806E-2F49-8CFC-C59621A16943}"/>
              </a:ext>
            </a:extLst>
          </p:cNvPr>
          <p:cNvGraphicFramePr>
            <a:graphicFrameLocks/>
          </p:cNvGraphicFramePr>
          <p:nvPr>
            <p:extLst>
              <p:ext uri="{D42A27DB-BD31-4B8C-83A1-F6EECF244321}">
                <p14:modId xmlns:p14="http://schemas.microsoft.com/office/powerpoint/2010/main" val="2353451375"/>
              </p:ext>
            </p:extLst>
          </p:nvPr>
        </p:nvGraphicFramePr>
        <p:xfrm>
          <a:off x="1447800" y="2069896"/>
          <a:ext cx="9220200" cy="4102304"/>
        </p:xfrm>
        <a:graphic>
          <a:graphicData uri="http://schemas.openxmlformats.org/drawingml/2006/table">
            <a:tbl>
              <a:tblPr>
                <a:tableStyleId>{16D9F66E-5EB9-4882-86FB-DCBF35E3C3E4}</a:tableStyleId>
              </a:tblPr>
              <a:tblGrid>
                <a:gridCol w="1432460">
                  <a:extLst>
                    <a:ext uri="{9D8B030D-6E8A-4147-A177-3AD203B41FA5}">
                      <a16:colId xmlns:a16="http://schemas.microsoft.com/office/drawing/2014/main" val="1887202380"/>
                    </a:ext>
                  </a:extLst>
                </a:gridCol>
                <a:gridCol w="2421060">
                  <a:extLst>
                    <a:ext uri="{9D8B030D-6E8A-4147-A177-3AD203B41FA5}">
                      <a16:colId xmlns:a16="http://schemas.microsoft.com/office/drawing/2014/main" val="1529256840"/>
                    </a:ext>
                  </a:extLst>
                </a:gridCol>
                <a:gridCol w="1432460">
                  <a:extLst>
                    <a:ext uri="{9D8B030D-6E8A-4147-A177-3AD203B41FA5}">
                      <a16:colId xmlns:a16="http://schemas.microsoft.com/office/drawing/2014/main" val="2820055773"/>
                    </a:ext>
                  </a:extLst>
                </a:gridCol>
                <a:gridCol w="1848699">
                  <a:extLst>
                    <a:ext uri="{9D8B030D-6E8A-4147-A177-3AD203B41FA5}">
                      <a16:colId xmlns:a16="http://schemas.microsoft.com/office/drawing/2014/main" val="2140769702"/>
                    </a:ext>
                  </a:extLst>
                </a:gridCol>
                <a:gridCol w="2085521">
                  <a:extLst>
                    <a:ext uri="{9D8B030D-6E8A-4147-A177-3AD203B41FA5}">
                      <a16:colId xmlns:a16="http://schemas.microsoft.com/office/drawing/2014/main" val="3032099062"/>
                    </a:ext>
                  </a:extLst>
                </a:gridCol>
              </a:tblGrid>
              <a:tr h="512788">
                <a:tc>
                  <a:txBody>
                    <a:bodyPr/>
                    <a:lstStyle/>
                    <a:p>
                      <a:pPr algn="ctr" fontAlgn="b"/>
                      <a:r>
                        <a:rPr lang="en-US" sz="2800" b="1" u="none" strike="noStrike" dirty="0">
                          <a:effectLst/>
                          <a:latin typeface="+mn-lt"/>
                          <a:cs typeface="Futura Medium" panose="020B0602020204020303" pitchFamily="34" charset="-79"/>
                        </a:rPr>
                        <a:t>ID</a:t>
                      </a:r>
                      <a:endParaRPr lang="en-US" sz="2800" b="1"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800" b="1" u="none" strike="noStrike" dirty="0">
                          <a:effectLst/>
                          <a:latin typeface="+mn-lt"/>
                          <a:cs typeface="Futura Medium" panose="020B0602020204020303" pitchFamily="34" charset="-79"/>
                        </a:rPr>
                        <a:t>PSEUDONYM</a:t>
                      </a:r>
                      <a:endParaRPr lang="en-US" sz="2800" b="1"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800" b="1" u="none" strike="noStrike" dirty="0">
                          <a:effectLst/>
                          <a:latin typeface="+mn-lt"/>
                          <a:cs typeface="Futura Medium" panose="020B0602020204020303" pitchFamily="34" charset="-79"/>
                        </a:rPr>
                        <a:t>AGE</a:t>
                      </a:r>
                      <a:endParaRPr lang="en-US" sz="2800" b="1"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800" b="1" u="none" strike="noStrike" dirty="0">
                          <a:effectLst/>
                          <a:latin typeface="+mn-lt"/>
                          <a:cs typeface="Futura Medium" panose="020B0602020204020303" pitchFamily="34" charset="-79"/>
                        </a:rPr>
                        <a:t>GENDER</a:t>
                      </a:r>
                      <a:endParaRPr lang="en-US" sz="2800" b="1"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800" b="1" u="none" strike="noStrike" dirty="0">
                          <a:effectLst/>
                          <a:latin typeface="+mn-lt"/>
                          <a:cs typeface="Futura Medium" panose="020B0602020204020303" pitchFamily="34" charset="-79"/>
                        </a:rPr>
                        <a:t>ETHNICITY </a:t>
                      </a:r>
                      <a:endParaRPr lang="en-US" sz="2800" b="1" i="0" u="none" strike="noStrike" dirty="0">
                        <a:solidFill>
                          <a:srgbClr val="000000"/>
                        </a:solidFill>
                        <a:effectLst/>
                        <a:latin typeface="+mn-lt"/>
                        <a:cs typeface="Futura Medium" panose="020B0602020204020303" pitchFamily="34" charset="-79"/>
                      </a:endParaRPr>
                    </a:p>
                  </a:txBody>
                  <a:tcPr marL="9525" marR="9525" marT="9525" marB="0" anchor="b"/>
                </a:tc>
                <a:extLst>
                  <a:ext uri="{0D108BD9-81ED-4DB2-BD59-A6C34878D82A}">
                    <a16:rowId xmlns:a16="http://schemas.microsoft.com/office/drawing/2014/main" val="1611994055"/>
                  </a:ext>
                </a:extLst>
              </a:tr>
              <a:tr h="512788">
                <a:tc>
                  <a:txBody>
                    <a:bodyPr/>
                    <a:lstStyle/>
                    <a:p>
                      <a:pPr algn="ctr" fontAlgn="b"/>
                      <a:r>
                        <a:rPr lang="en-US" sz="2400" u="none" strike="noStrike" dirty="0">
                          <a:effectLst/>
                          <a:latin typeface="+mn-lt"/>
                          <a:cs typeface="Futura Medium" panose="020B0602020204020303" pitchFamily="34" charset="-79"/>
                        </a:rPr>
                        <a:t>1101</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Bruce</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14</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Male</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Black</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extLst>
                  <a:ext uri="{0D108BD9-81ED-4DB2-BD59-A6C34878D82A}">
                    <a16:rowId xmlns:a16="http://schemas.microsoft.com/office/drawing/2014/main" val="2932044312"/>
                  </a:ext>
                </a:extLst>
              </a:tr>
              <a:tr h="512788">
                <a:tc>
                  <a:txBody>
                    <a:bodyPr/>
                    <a:lstStyle/>
                    <a:p>
                      <a:pPr algn="ctr" fontAlgn="b"/>
                      <a:r>
                        <a:rPr lang="en-US" sz="2400" u="none" strike="noStrike" dirty="0">
                          <a:effectLst/>
                          <a:latin typeface="+mn-lt"/>
                          <a:cs typeface="Futura Medium" panose="020B0602020204020303" pitchFamily="34" charset="-79"/>
                        </a:rPr>
                        <a:t>1103</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DeAndre</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15</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Male</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Black</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extLst>
                  <a:ext uri="{0D108BD9-81ED-4DB2-BD59-A6C34878D82A}">
                    <a16:rowId xmlns:a16="http://schemas.microsoft.com/office/drawing/2014/main" val="1722988440"/>
                  </a:ext>
                </a:extLst>
              </a:tr>
              <a:tr h="512788">
                <a:tc>
                  <a:txBody>
                    <a:bodyPr/>
                    <a:lstStyle/>
                    <a:p>
                      <a:pPr algn="ctr" fontAlgn="b"/>
                      <a:r>
                        <a:rPr lang="en-US" sz="2400" u="none" strike="noStrike">
                          <a:effectLst/>
                          <a:latin typeface="+mn-lt"/>
                          <a:cs typeface="Futura Medium" panose="020B0602020204020303" pitchFamily="34" charset="-79"/>
                        </a:rPr>
                        <a:t>1105</a:t>
                      </a:r>
                      <a:endParaRPr lang="en-US" sz="2400" b="0" i="0" u="none" strike="noStrike">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Marquis</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13</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Male</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Black</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extLst>
                  <a:ext uri="{0D108BD9-81ED-4DB2-BD59-A6C34878D82A}">
                    <a16:rowId xmlns:a16="http://schemas.microsoft.com/office/drawing/2014/main" val="95998605"/>
                  </a:ext>
                </a:extLst>
              </a:tr>
              <a:tr h="512788">
                <a:tc>
                  <a:txBody>
                    <a:bodyPr/>
                    <a:lstStyle/>
                    <a:p>
                      <a:pPr algn="ctr" fontAlgn="b"/>
                      <a:r>
                        <a:rPr lang="en-US" sz="2400" u="none" strike="noStrike" dirty="0">
                          <a:effectLst/>
                          <a:latin typeface="+mn-lt"/>
                          <a:cs typeface="Futura Medium" panose="020B0602020204020303" pitchFamily="34" charset="-79"/>
                        </a:rPr>
                        <a:t>1106</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Darnell</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13</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Male</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Latinx</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extLst>
                  <a:ext uri="{0D108BD9-81ED-4DB2-BD59-A6C34878D82A}">
                    <a16:rowId xmlns:a16="http://schemas.microsoft.com/office/drawing/2014/main" val="2362310885"/>
                  </a:ext>
                </a:extLst>
              </a:tr>
              <a:tr h="512788">
                <a:tc>
                  <a:txBody>
                    <a:bodyPr/>
                    <a:lstStyle/>
                    <a:p>
                      <a:pPr algn="ctr" fontAlgn="b"/>
                      <a:r>
                        <a:rPr lang="en-US" sz="2400" u="none" strike="noStrike">
                          <a:effectLst/>
                          <a:latin typeface="+mn-lt"/>
                          <a:cs typeface="Futura Medium" panose="020B0602020204020303" pitchFamily="34" charset="-79"/>
                        </a:rPr>
                        <a:t>1110</a:t>
                      </a:r>
                      <a:endParaRPr lang="en-US" sz="2400" b="0" i="0" u="none" strike="noStrike">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a:effectLst/>
                          <a:latin typeface="+mn-lt"/>
                          <a:cs typeface="Futura Medium" panose="020B0602020204020303" pitchFamily="34" charset="-79"/>
                        </a:rPr>
                        <a:t>John</a:t>
                      </a:r>
                      <a:endParaRPr lang="en-US" sz="2400" b="0" i="0" u="none" strike="noStrike">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a:effectLst/>
                          <a:latin typeface="+mn-lt"/>
                          <a:cs typeface="Futura Medium" panose="020B0602020204020303" pitchFamily="34" charset="-79"/>
                        </a:rPr>
                        <a:t>15</a:t>
                      </a:r>
                      <a:endParaRPr lang="en-US" sz="2400" b="0" i="0" u="none" strike="noStrike">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Male</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Black</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extLst>
                  <a:ext uri="{0D108BD9-81ED-4DB2-BD59-A6C34878D82A}">
                    <a16:rowId xmlns:a16="http://schemas.microsoft.com/office/drawing/2014/main" val="1153914702"/>
                  </a:ext>
                </a:extLst>
              </a:tr>
              <a:tr h="512788">
                <a:tc>
                  <a:txBody>
                    <a:bodyPr/>
                    <a:lstStyle/>
                    <a:p>
                      <a:pPr algn="ctr" fontAlgn="b"/>
                      <a:r>
                        <a:rPr lang="en-US" sz="2400" u="none" strike="noStrike">
                          <a:effectLst/>
                          <a:latin typeface="+mn-lt"/>
                          <a:cs typeface="Futura Medium" panose="020B0602020204020303" pitchFamily="34" charset="-79"/>
                        </a:rPr>
                        <a:t>1113</a:t>
                      </a:r>
                      <a:endParaRPr lang="en-US" sz="2400" b="0" i="0" u="none" strike="noStrike">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Andre </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a:effectLst/>
                          <a:latin typeface="+mn-lt"/>
                          <a:cs typeface="Futura Medium" panose="020B0602020204020303" pitchFamily="34" charset="-79"/>
                        </a:rPr>
                        <a:t>17</a:t>
                      </a:r>
                      <a:endParaRPr lang="en-US" sz="2400" b="0" i="0" u="none" strike="noStrike">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Male</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tc>
                  <a:txBody>
                    <a:bodyPr/>
                    <a:lstStyle/>
                    <a:p>
                      <a:pPr algn="ctr" fontAlgn="b"/>
                      <a:r>
                        <a:rPr lang="en-US" sz="2400" u="none" strike="noStrike" dirty="0">
                          <a:effectLst/>
                          <a:latin typeface="+mn-lt"/>
                          <a:cs typeface="Futura Medium" panose="020B0602020204020303" pitchFamily="34" charset="-79"/>
                        </a:rPr>
                        <a:t>Black</a:t>
                      </a:r>
                      <a:endParaRPr lang="en-US" sz="2400" b="0" i="0" u="none" strike="noStrike" dirty="0">
                        <a:solidFill>
                          <a:srgbClr val="000000"/>
                        </a:solidFill>
                        <a:effectLst/>
                        <a:latin typeface="+mn-lt"/>
                        <a:cs typeface="Futura Medium" panose="020B0602020204020303" pitchFamily="34" charset="-79"/>
                      </a:endParaRPr>
                    </a:p>
                  </a:txBody>
                  <a:tcPr marL="9525" marR="9525" marT="9525" marB="0" anchor="b"/>
                </a:tc>
                <a:extLst>
                  <a:ext uri="{0D108BD9-81ED-4DB2-BD59-A6C34878D82A}">
                    <a16:rowId xmlns:a16="http://schemas.microsoft.com/office/drawing/2014/main" val="905832879"/>
                  </a:ext>
                </a:extLst>
              </a:tr>
              <a:tr h="512788">
                <a:tc>
                  <a:txBody>
                    <a:bodyPr/>
                    <a:lstStyle/>
                    <a:p>
                      <a:pPr algn="ctr" fontAlgn="b"/>
                      <a:r>
                        <a:rPr lang="en-US" sz="2400" b="0" i="0" u="none" strike="noStrike" dirty="0">
                          <a:solidFill>
                            <a:srgbClr val="000000"/>
                          </a:solidFill>
                          <a:effectLst/>
                          <a:latin typeface="+mn-lt"/>
                          <a:cs typeface="Futura Medium" panose="020B0602020204020303" pitchFamily="34" charset="-79"/>
                        </a:rPr>
                        <a:t>…</a:t>
                      </a:r>
                    </a:p>
                  </a:txBody>
                  <a:tcPr marL="9525" marR="9525" marT="9525" marB="0" anchor="ctr"/>
                </a:tc>
                <a:tc>
                  <a:txBody>
                    <a:bodyPr/>
                    <a:lstStyle/>
                    <a:p>
                      <a:pPr algn="ctr" fontAlgn="b"/>
                      <a:r>
                        <a:rPr lang="en-US" sz="2400" b="0" i="0" u="none" strike="noStrike" dirty="0">
                          <a:solidFill>
                            <a:srgbClr val="000000"/>
                          </a:solidFill>
                          <a:effectLst/>
                          <a:latin typeface="+mn-lt"/>
                          <a:cs typeface="Futura Medium" panose="020B0602020204020303" pitchFamily="34" charset="-79"/>
                        </a:rPr>
                        <a:t>…</a:t>
                      </a:r>
                    </a:p>
                  </a:txBody>
                  <a:tcPr marL="9525" marR="9525" marT="9525" marB="0" anchor="ctr"/>
                </a:tc>
                <a:tc>
                  <a:txBody>
                    <a:bodyPr/>
                    <a:lstStyle/>
                    <a:p>
                      <a:pPr algn="ctr" fontAlgn="b"/>
                      <a:r>
                        <a:rPr lang="en-US" sz="2400" b="0" i="0" u="none" strike="noStrike" dirty="0">
                          <a:solidFill>
                            <a:srgbClr val="000000"/>
                          </a:solidFill>
                          <a:effectLst/>
                          <a:latin typeface="+mn-lt"/>
                          <a:cs typeface="Futura Medium" panose="020B0602020204020303" pitchFamily="34" charset="-79"/>
                        </a:rPr>
                        <a:t>…</a:t>
                      </a:r>
                    </a:p>
                  </a:txBody>
                  <a:tcPr marL="9525" marR="9525" marT="9525" marB="0" anchor="ctr"/>
                </a:tc>
                <a:tc>
                  <a:txBody>
                    <a:bodyPr/>
                    <a:lstStyle/>
                    <a:p>
                      <a:pPr algn="ctr" fontAlgn="b"/>
                      <a:r>
                        <a:rPr lang="en-US" sz="2400" b="0" i="0" u="none" strike="noStrike" dirty="0">
                          <a:solidFill>
                            <a:srgbClr val="000000"/>
                          </a:solidFill>
                          <a:effectLst/>
                          <a:latin typeface="+mn-lt"/>
                          <a:cs typeface="Futura Medium" panose="020B0602020204020303" pitchFamily="34" charset="-79"/>
                        </a:rPr>
                        <a:t>…</a:t>
                      </a:r>
                    </a:p>
                  </a:txBody>
                  <a:tcPr marL="9525" marR="9525" marT="9525" marB="0" anchor="ctr"/>
                </a:tc>
                <a:tc>
                  <a:txBody>
                    <a:bodyPr/>
                    <a:lstStyle/>
                    <a:p>
                      <a:pPr algn="ctr" fontAlgn="b"/>
                      <a:r>
                        <a:rPr lang="en-US" sz="2400" b="0" i="0" u="none" strike="noStrike" dirty="0">
                          <a:solidFill>
                            <a:srgbClr val="000000"/>
                          </a:solidFill>
                          <a:effectLst/>
                          <a:latin typeface="+mn-lt"/>
                          <a:cs typeface="Futura Medium" panose="020B0602020204020303" pitchFamily="34" charset="-79"/>
                        </a:rPr>
                        <a:t>…</a:t>
                      </a:r>
                    </a:p>
                  </a:txBody>
                  <a:tcPr marL="9525" marR="9525" marT="9525" marB="0" anchor="ctr"/>
                </a:tc>
                <a:extLst>
                  <a:ext uri="{0D108BD9-81ED-4DB2-BD59-A6C34878D82A}">
                    <a16:rowId xmlns:a16="http://schemas.microsoft.com/office/drawing/2014/main" val="696412722"/>
                  </a:ext>
                </a:extLst>
              </a:tr>
            </a:tbl>
          </a:graphicData>
        </a:graphic>
      </p:graphicFrame>
      <p:sp>
        <p:nvSpPr>
          <p:cNvPr id="5" name="Rectangle 2">
            <a:extLst>
              <a:ext uri="{FF2B5EF4-FFF2-40B4-BE49-F238E27FC236}">
                <a16:creationId xmlns:a16="http://schemas.microsoft.com/office/drawing/2014/main" id="{09B688AD-DB2B-45AC-A7FB-E10ACD60C7C3}"/>
              </a:ext>
            </a:extLst>
          </p:cNvPr>
          <p:cNvSpPr txBox="1">
            <a:spLocks noChangeArrowheads="1"/>
          </p:cNvSpPr>
          <p:nvPr/>
        </p:nvSpPr>
        <p:spPr>
          <a:xfrm>
            <a:off x="838200" y="480460"/>
            <a:ext cx="10515600" cy="1143000"/>
          </a:xfrm>
          <a:prstGeom prst="rect">
            <a:avLst/>
          </a:prstGeom>
          <a:solidFill>
            <a:schemeClr val="accent2"/>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Tracking Participants</a:t>
            </a:r>
          </a:p>
        </p:txBody>
      </p:sp>
      <p:sp>
        <p:nvSpPr>
          <p:cNvPr id="4" name="TextBox 3">
            <a:extLst>
              <a:ext uri="{FF2B5EF4-FFF2-40B4-BE49-F238E27FC236}">
                <a16:creationId xmlns:a16="http://schemas.microsoft.com/office/drawing/2014/main" id="{D5CB557D-D9B0-4513-8F84-22B611449C15}"/>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1242674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a:extLst>
              <a:ext uri="{FF2B5EF4-FFF2-40B4-BE49-F238E27FC236}">
                <a16:creationId xmlns:a16="http://schemas.microsoft.com/office/drawing/2014/main" id="{17161079-6FB7-D24D-8AE4-D42436C34CAA}"/>
              </a:ext>
            </a:extLst>
          </p:cNvPr>
          <p:cNvSpPr txBox="1">
            <a:spLocks noChangeArrowheads="1"/>
          </p:cNvSpPr>
          <p:nvPr/>
        </p:nvSpPr>
        <p:spPr>
          <a:xfrm>
            <a:off x="838200" y="2133600"/>
            <a:ext cx="10515600" cy="38477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spcBef>
                <a:spcPts val="0"/>
              </a:spcBef>
              <a:spcAft>
                <a:spcPts val="1200"/>
              </a:spcAft>
              <a:buFont typeface="Arial" panose="020B0604020202020204" pitchFamily="34" charset="0"/>
              <a:buChar char="•"/>
            </a:pPr>
            <a:r>
              <a:rPr lang="en-US" sz="2800" b="1" dirty="0">
                <a:solidFill>
                  <a:schemeClr val="accent2"/>
                </a:solidFill>
              </a:rPr>
              <a:t>Step Two</a:t>
            </a:r>
            <a:r>
              <a:rPr lang="en-US" sz="2800" dirty="0"/>
              <a:t>: Nearly all qualitative data analysis involves coding.</a:t>
            </a:r>
          </a:p>
          <a:p>
            <a:pPr marL="342900" indent="-342900" algn="l">
              <a:spcBef>
                <a:spcPts val="0"/>
              </a:spcBef>
              <a:spcAft>
                <a:spcPts val="1200"/>
              </a:spcAft>
              <a:buFont typeface="Arial" panose="020B0604020202020204" pitchFamily="34" charset="0"/>
              <a:buChar char="•"/>
            </a:pPr>
            <a:r>
              <a:rPr lang="en-US" sz="2800" dirty="0"/>
              <a:t>A coding scheme is what you inductively develop by virtue of working with your data, reading transcripts, and making meaning of chunks of text.</a:t>
            </a:r>
          </a:p>
          <a:p>
            <a:pPr marL="342900" indent="-342900" algn="l">
              <a:spcBef>
                <a:spcPts val="0"/>
              </a:spcBef>
              <a:spcAft>
                <a:spcPts val="1200"/>
              </a:spcAft>
              <a:buFont typeface="Arial" panose="020B0604020202020204" pitchFamily="34" charset="0"/>
              <a:buChar char="•"/>
            </a:pPr>
            <a:r>
              <a:rPr lang="en-US" sz="2800" dirty="0"/>
              <a:t>Coding is a lengthy, very involved process that takes time and patience to </a:t>
            </a:r>
            <a:r>
              <a:rPr lang="ja-JP" altLang="en-US" sz="2800" dirty="0"/>
              <a:t>“</a:t>
            </a:r>
            <a:r>
              <a:rPr lang="en-US" sz="2800" dirty="0"/>
              <a:t>get it right</a:t>
            </a:r>
            <a:r>
              <a:rPr lang="ja-JP" altLang="en-US" sz="2800" dirty="0"/>
              <a:t>”</a:t>
            </a:r>
            <a:r>
              <a:rPr lang="en-US" sz="2800" dirty="0"/>
              <a:t> and to be satisfied.</a:t>
            </a:r>
          </a:p>
          <a:p>
            <a:pPr marL="342900" indent="-342900" algn="l">
              <a:spcBef>
                <a:spcPts val="0"/>
              </a:spcBef>
              <a:spcAft>
                <a:spcPts val="1200"/>
              </a:spcAft>
              <a:buFont typeface="Arial" panose="020B0604020202020204" pitchFamily="34" charset="0"/>
              <a:buChar char="•"/>
            </a:pPr>
            <a:r>
              <a:rPr lang="en-US" sz="2800" dirty="0"/>
              <a:t>Coding can be infinite - you have to realize </a:t>
            </a:r>
            <a:r>
              <a:rPr lang="en-US" sz="2800" b="1" dirty="0">
                <a:solidFill>
                  <a:schemeClr val="accent2"/>
                </a:solidFill>
              </a:rPr>
              <a:t>you can</a:t>
            </a:r>
            <a:r>
              <a:rPr lang="ja-JP" altLang="en-US" sz="2800" b="1" dirty="0">
                <a:solidFill>
                  <a:schemeClr val="accent2"/>
                </a:solidFill>
              </a:rPr>
              <a:t>’</a:t>
            </a:r>
            <a:r>
              <a:rPr lang="en-US" sz="2800" b="1" dirty="0">
                <a:solidFill>
                  <a:schemeClr val="accent2"/>
                </a:solidFill>
              </a:rPr>
              <a:t>t CODE everything.</a:t>
            </a:r>
          </a:p>
        </p:txBody>
      </p:sp>
      <p:sp>
        <p:nvSpPr>
          <p:cNvPr id="10" name="Rectangle 2">
            <a:extLst>
              <a:ext uri="{FF2B5EF4-FFF2-40B4-BE49-F238E27FC236}">
                <a16:creationId xmlns:a16="http://schemas.microsoft.com/office/drawing/2014/main" id="{FBCB640E-B31A-4626-8B6B-BBF8A3F97369}"/>
              </a:ext>
            </a:extLst>
          </p:cNvPr>
          <p:cNvSpPr txBox="1">
            <a:spLocks noChangeArrowheads="1"/>
          </p:cNvSpPr>
          <p:nvPr/>
        </p:nvSpPr>
        <p:spPr>
          <a:xfrm>
            <a:off x="838200" y="480460"/>
            <a:ext cx="10515600" cy="1143000"/>
          </a:xfrm>
          <a:prstGeom prst="rect">
            <a:avLst/>
          </a:prstGeom>
          <a:solidFill>
            <a:schemeClr val="accent2"/>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Coding</a:t>
            </a:r>
          </a:p>
        </p:txBody>
      </p:sp>
      <p:sp>
        <p:nvSpPr>
          <p:cNvPr id="4" name="TextBox 3">
            <a:extLst>
              <a:ext uri="{FF2B5EF4-FFF2-40B4-BE49-F238E27FC236}">
                <a16:creationId xmlns:a16="http://schemas.microsoft.com/office/drawing/2014/main" id="{90B8EE6D-0576-492A-BDE2-2DFD582B2EDB}"/>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3096641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a:extLst>
              <a:ext uri="{FF2B5EF4-FFF2-40B4-BE49-F238E27FC236}">
                <a16:creationId xmlns:a16="http://schemas.microsoft.com/office/drawing/2014/main" id="{17161079-6FB7-D24D-8AE4-D42436C34CAA}"/>
              </a:ext>
            </a:extLst>
          </p:cNvPr>
          <p:cNvSpPr txBox="1">
            <a:spLocks noChangeArrowheads="1"/>
          </p:cNvSpPr>
          <p:nvPr/>
        </p:nvSpPr>
        <p:spPr>
          <a:xfrm>
            <a:off x="838200" y="2057400"/>
            <a:ext cx="10515600" cy="9144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1113" indent="-11113" algn="l">
              <a:spcBef>
                <a:spcPts val="600"/>
              </a:spcBef>
            </a:pPr>
            <a:r>
              <a:rPr lang="en-US" sz="3200" b="1" dirty="0">
                <a:solidFill>
                  <a:schemeClr val="accent2"/>
                </a:solidFill>
              </a:rPr>
              <a:t>Primary Codes </a:t>
            </a:r>
            <a:r>
              <a:rPr lang="en-US" sz="2800" dirty="0"/>
              <a:t>can be used to organize major clusters of codes. Some used in the Youth Voice Project were:</a:t>
            </a:r>
          </a:p>
        </p:txBody>
      </p:sp>
      <p:sp>
        <p:nvSpPr>
          <p:cNvPr id="10" name="Rectangle 2">
            <a:extLst>
              <a:ext uri="{FF2B5EF4-FFF2-40B4-BE49-F238E27FC236}">
                <a16:creationId xmlns:a16="http://schemas.microsoft.com/office/drawing/2014/main" id="{879AE0E7-581A-4470-9B38-125D260915DE}"/>
              </a:ext>
            </a:extLst>
          </p:cNvPr>
          <p:cNvSpPr txBox="1">
            <a:spLocks noChangeArrowheads="1"/>
          </p:cNvSpPr>
          <p:nvPr/>
        </p:nvSpPr>
        <p:spPr>
          <a:xfrm>
            <a:off x="838200" y="480460"/>
            <a:ext cx="10515600" cy="1143000"/>
          </a:xfrm>
          <a:prstGeom prst="rect">
            <a:avLst/>
          </a:prstGeom>
          <a:solidFill>
            <a:schemeClr val="accent2"/>
          </a:solidFill>
          <a:ln>
            <a:solidFill>
              <a:srgbClr val="993366"/>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Primary Codes</a:t>
            </a:r>
          </a:p>
        </p:txBody>
      </p:sp>
      <p:sp>
        <p:nvSpPr>
          <p:cNvPr id="9" name="Rectangle 8">
            <a:extLst>
              <a:ext uri="{FF2B5EF4-FFF2-40B4-BE49-F238E27FC236}">
                <a16:creationId xmlns:a16="http://schemas.microsoft.com/office/drawing/2014/main" id="{3B62393F-6C49-A541-BB53-DA1EDD5BF1E3}"/>
              </a:ext>
            </a:extLst>
          </p:cNvPr>
          <p:cNvSpPr/>
          <p:nvPr/>
        </p:nvSpPr>
        <p:spPr>
          <a:xfrm>
            <a:off x="838889" y="3360452"/>
            <a:ext cx="10515601" cy="3062377"/>
          </a:xfrm>
          <a:prstGeom prst="rect">
            <a:avLst/>
          </a:prstGeom>
          <a:noFill/>
          <a:ln w="38100"/>
        </p:spPr>
        <p:style>
          <a:lnRef idx="1">
            <a:schemeClr val="accent3"/>
          </a:lnRef>
          <a:fillRef idx="2">
            <a:schemeClr val="accent3"/>
          </a:fillRef>
          <a:effectRef idx="1">
            <a:schemeClr val="accent3"/>
          </a:effectRef>
          <a:fontRef idx="minor">
            <a:schemeClr val="dk1"/>
          </a:fontRef>
        </p:style>
        <p:txBody>
          <a:bodyPr wrap="square" lIns="457200" tIns="457200" rIns="0" bIns="91440" numCol="2" spcCol="457200" anchor="ctr">
            <a:noAutofit/>
          </a:bodyPr>
          <a:lstStyle/>
          <a:p>
            <a:pPr marL="293688" indent="-293688">
              <a:spcBef>
                <a:spcPts val="600"/>
              </a:spcBef>
              <a:buFont typeface="Wingdings" pitchFamily="2" charset="2"/>
              <a:buChar char="Ø"/>
            </a:pPr>
            <a:r>
              <a:rPr lang="en-US" sz="2400" dirty="0"/>
              <a:t>Adult support</a:t>
            </a:r>
          </a:p>
          <a:p>
            <a:pPr marL="293688" indent="-293688">
              <a:spcBef>
                <a:spcPts val="600"/>
              </a:spcBef>
              <a:buFont typeface="Wingdings" pitchFamily="2" charset="2"/>
              <a:buChar char="Ø"/>
            </a:pPr>
            <a:r>
              <a:rPr lang="en-US" sz="2400" dirty="0"/>
              <a:t>Articulating community problems</a:t>
            </a:r>
          </a:p>
          <a:p>
            <a:pPr marL="293688" indent="-293688">
              <a:spcBef>
                <a:spcPts val="600"/>
              </a:spcBef>
              <a:buFont typeface="Wingdings" pitchFamily="2" charset="2"/>
              <a:buChar char="Ø"/>
            </a:pPr>
            <a:r>
              <a:rPr lang="en-US" sz="2400" dirty="0"/>
              <a:t>Broader society</a:t>
            </a:r>
          </a:p>
          <a:p>
            <a:pPr marL="293688" indent="-293688">
              <a:spcBef>
                <a:spcPts val="600"/>
              </a:spcBef>
              <a:buFont typeface="Wingdings" pitchFamily="2" charset="2"/>
              <a:buChar char="Ø"/>
            </a:pPr>
            <a:r>
              <a:rPr lang="en-US" sz="2400" dirty="0"/>
              <a:t>Defining community and community connections</a:t>
            </a:r>
          </a:p>
          <a:p>
            <a:pPr marL="293688" indent="-293688">
              <a:spcBef>
                <a:spcPts val="600"/>
              </a:spcBef>
              <a:buFont typeface="Wingdings" pitchFamily="2" charset="2"/>
              <a:buChar char="Ø"/>
            </a:pPr>
            <a:r>
              <a:rPr lang="en-US" sz="2400" dirty="0"/>
              <a:t>Defining community engagement</a:t>
            </a:r>
          </a:p>
          <a:p>
            <a:pPr marL="293688" indent="-293688">
              <a:spcBef>
                <a:spcPts val="600"/>
              </a:spcBef>
              <a:buFont typeface="Wingdings" pitchFamily="2" charset="2"/>
              <a:buChar char="Ø"/>
            </a:pPr>
            <a:endParaRPr lang="en-US" sz="2400" dirty="0"/>
          </a:p>
          <a:p>
            <a:pPr marL="179388" indent="-166688">
              <a:spcBef>
                <a:spcPts val="600"/>
              </a:spcBef>
              <a:buFont typeface="Wingdings" pitchFamily="2" charset="2"/>
              <a:buChar char="Ø"/>
            </a:pPr>
            <a:r>
              <a:rPr lang="en-US" sz="2400" dirty="0"/>
              <a:t>Disconnection from community</a:t>
            </a:r>
          </a:p>
          <a:p>
            <a:pPr marL="179388" indent="-166688">
              <a:spcBef>
                <a:spcPts val="600"/>
              </a:spcBef>
              <a:buFont typeface="Wingdings" pitchFamily="2" charset="2"/>
              <a:buChar char="Ø"/>
            </a:pPr>
            <a:r>
              <a:rPr lang="en-US" sz="2400" dirty="0"/>
              <a:t>Empowerment</a:t>
            </a:r>
          </a:p>
          <a:p>
            <a:pPr marL="236538" indent="-225425">
              <a:spcBef>
                <a:spcPts val="600"/>
              </a:spcBef>
              <a:buFont typeface="Wingdings" pitchFamily="2" charset="2"/>
              <a:buChar char="Ø"/>
            </a:pPr>
            <a:r>
              <a:rPr lang="en-US" sz="2400" dirty="0"/>
              <a:t>Experiences with community engagement </a:t>
            </a:r>
          </a:p>
          <a:p>
            <a:pPr marL="179388" indent="-166688">
              <a:spcBef>
                <a:spcPts val="600"/>
              </a:spcBef>
              <a:buFont typeface="Wingdings" pitchFamily="2" charset="2"/>
              <a:buChar char="Ø"/>
            </a:pPr>
            <a:r>
              <a:rPr lang="en-US" sz="2400" dirty="0"/>
              <a:t>Solutions to community problems</a:t>
            </a:r>
          </a:p>
          <a:p>
            <a:pPr marL="179388" indent="-166688">
              <a:spcBef>
                <a:spcPts val="600"/>
              </a:spcBef>
              <a:buFont typeface="Wingdings" pitchFamily="2" charset="2"/>
              <a:buChar char="Ø"/>
            </a:pPr>
            <a:r>
              <a:rPr lang="en-US" sz="2400" dirty="0"/>
              <a:t>Police-community relations</a:t>
            </a:r>
          </a:p>
          <a:p>
            <a:pPr marL="12700">
              <a:spcBef>
                <a:spcPts val="600"/>
              </a:spcBef>
            </a:pPr>
            <a:endParaRPr lang="en-US" sz="2400" dirty="0">
              <a:latin typeface="Futura Std Book" panose="020B0502020204020303" pitchFamily="34" charset="77"/>
            </a:endParaRPr>
          </a:p>
        </p:txBody>
      </p:sp>
      <p:sp>
        <p:nvSpPr>
          <p:cNvPr id="5" name="TextBox 4">
            <a:extLst>
              <a:ext uri="{FF2B5EF4-FFF2-40B4-BE49-F238E27FC236}">
                <a16:creationId xmlns:a16="http://schemas.microsoft.com/office/drawing/2014/main" id="{84985064-A482-4F2E-8A5B-08A883F89D08}"/>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10011540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a:extLst>
              <a:ext uri="{FF2B5EF4-FFF2-40B4-BE49-F238E27FC236}">
                <a16:creationId xmlns:a16="http://schemas.microsoft.com/office/drawing/2014/main" id="{17161079-6FB7-D24D-8AE4-D42436C34CAA}"/>
              </a:ext>
            </a:extLst>
          </p:cNvPr>
          <p:cNvSpPr txBox="1">
            <a:spLocks noChangeArrowheads="1"/>
          </p:cNvSpPr>
          <p:nvPr/>
        </p:nvSpPr>
        <p:spPr>
          <a:xfrm>
            <a:off x="838200" y="2185554"/>
            <a:ext cx="10515600" cy="37137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11113" algn="l">
              <a:spcBef>
                <a:spcPts val="0"/>
              </a:spcBef>
            </a:pPr>
            <a:r>
              <a:rPr lang="en-US" sz="2800" b="1" dirty="0"/>
              <a:t>Codes need concrete definitions. Sample definitions from the Cluster labeled “</a:t>
            </a:r>
            <a:r>
              <a:rPr lang="en-US" sz="2800" b="1" dirty="0">
                <a:solidFill>
                  <a:schemeClr val="accent2"/>
                </a:solidFill>
              </a:rPr>
              <a:t>Articulating Community Problems</a:t>
            </a:r>
            <a:r>
              <a:rPr lang="en-US" sz="2800" b="1" dirty="0"/>
              <a:t>” included: </a:t>
            </a:r>
            <a:br>
              <a:rPr lang="en-US" sz="2800" b="1" dirty="0"/>
            </a:br>
            <a:endParaRPr lang="en-US" sz="2800" b="1" dirty="0"/>
          </a:p>
          <a:p>
            <a:pPr marL="346075" indent="-346075" algn="l">
              <a:spcBef>
                <a:spcPts val="0"/>
              </a:spcBef>
              <a:spcAft>
                <a:spcPts val="1200"/>
              </a:spcAft>
              <a:buFont typeface="Arial" panose="020B0604020202020204" pitchFamily="34" charset="0"/>
              <a:buChar char="•"/>
            </a:pPr>
            <a:r>
              <a:rPr lang="en-US" sz="2800" b="1" dirty="0"/>
              <a:t>Violence: </a:t>
            </a:r>
            <a:r>
              <a:rPr lang="en-US" sz="2800" dirty="0"/>
              <a:t>Describing violence as a problem facing the community. Violence in the form of shootings, killings, homicide, fighting, gangs and gang activity. </a:t>
            </a:r>
          </a:p>
          <a:p>
            <a:pPr marL="346075" indent="-346075" algn="l">
              <a:spcBef>
                <a:spcPts val="0"/>
              </a:spcBef>
              <a:spcAft>
                <a:spcPts val="1200"/>
              </a:spcAft>
              <a:buFont typeface="Arial" panose="020B0604020202020204" pitchFamily="34" charset="0"/>
              <a:buChar char="•"/>
            </a:pPr>
            <a:r>
              <a:rPr lang="en-US" sz="2800" b="1" dirty="0"/>
              <a:t>Drugs: </a:t>
            </a:r>
            <a:r>
              <a:rPr lang="en-US" sz="2800" dirty="0"/>
              <a:t>Describing community problems of drug dealing, selling, and drug use. </a:t>
            </a:r>
          </a:p>
          <a:p>
            <a:endParaRPr lang="en-US" sz="1800" dirty="0">
              <a:latin typeface="Futura Std Book" panose="020B0502020204020303" pitchFamily="34" charset="77"/>
            </a:endParaRPr>
          </a:p>
        </p:txBody>
      </p:sp>
      <p:sp>
        <p:nvSpPr>
          <p:cNvPr id="9" name="Rectangle 2">
            <a:extLst>
              <a:ext uri="{FF2B5EF4-FFF2-40B4-BE49-F238E27FC236}">
                <a16:creationId xmlns:a16="http://schemas.microsoft.com/office/drawing/2014/main" id="{567BDF1D-89BD-4520-BB4D-1743AA5FAD89}"/>
              </a:ext>
            </a:extLst>
          </p:cNvPr>
          <p:cNvSpPr txBox="1">
            <a:spLocks noChangeArrowheads="1"/>
          </p:cNvSpPr>
          <p:nvPr/>
        </p:nvSpPr>
        <p:spPr>
          <a:xfrm>
            <a:off x="838200" y="480460"/>
            <a:ext cx="10515600" cy="1143000"/>
          </a:xfrm>
          <a:prstGeom prst="rect">
            <a:avLst/>
          </a:prstGeom>
          <a:solidFill>
            <a:schemeClr val="accent2"/>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Sample Codebook Definitions</a:t>
            </a:r>
          </a:p>
        </p:txBody>
      </p:sp>
      <p:sp>
        <p:nvSpPr>
          <p:cNvPr id="4" name="TextBox 3">
            <a:extLst>
              <a:ext uri="{FF2B5EF4-FFF2-40B4-BE49-F238E27FC236}">
                <a16:creationId xmlns:a16="http://schemas.microsoft.com/office/drawing/2014/main" id="{C00D7A2A-8B35-4C3D-94BB-C19F75A4B2AB}"/>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37427886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a:extLst>
              <a:ext uri="{FF2B5EF4-FFF2-40B4-BE49-F238E27FC236}">
                <a16:creationId xmlns:a16="http://schemas.microsoft.com/office/drawing/2014/main" id="{17161079-6FB7-D24D-8AE4-D42436C34CAA}"/>
              </a:ext>
            </a:extLst>
          </p:cNvPr>
          <p:cNvSpPr txBox="1">
            <a:spLocks noChangeArrowheads="1"/>
          </p:cNvSpPr>
          <p:nvPr/>
        </p:nvSpPr>
        <p:spPr>
          <a:xfrm>
            <a:off x="838200" y="2185554"/>
            <a:ext cx="10515600" cy="37137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11113" algn="l">
              <a:spcBef>
                <a:spcPts val="0"/>
              </a:spcBef>
            </a:pPr>
            <a:r>
              <a:rPr lang="en-US" sz="2800" b="1" dirty="0"/>
              <a:t>Additional definitions of primary codes:  </a:t>
            </a:r>
            <a:br>
              <a:rPr lang="en-US" sz="2800" b="1" dirty="0"/>
            </a:br>
            <a:endParaRPr lang="en-US" sz="2800" b="1" dirty="0"/>
          </a:p>
          <a:p>
            <a:pPr marL="346075" indent="-346075" algn="l">
              <a:spcBef>
                <a:spcPts val="0"/>
              </a:spcBef>
              <a:buFont typeface="Arial" panose="020B0604020202020204" pitchFamily="34" charset="0"/>
              <a:buChar char="•"/>
            </a:pPr>
            <a:r>
              <a:rPr lang="en-US" sz="2800" b="1" dirty="0"/>
              <a:t>Racism and Prejudice: </a:t>
            </a:r>
            <a:r>
              <a:rPr lang="en-US" sz="2800" dirty="0"/>
              <a:t>Describing problem of racism, prejudice, discrimination, being judged based on appearance, color of skin. Being treated differently due to race. </a:t>
            </a:r>
          </a:p>
          <a:p>
            <a:pPr algn="l">
              <a:spcBef>
                <a:spcPts val="0"/>
              </a:spcBef>
            </a:pPr>
            <a:endParaRPr lang="en-US" sz="2800" dirty="0"/>
          </a:p>
          <a:p>
            <a:pPr marL="346075" indent="-346075" algn="l">
              <a:spcBef>
                <a:spcPts val="0"/>
              </a:spcBef>
              <a:buFont typeface="Arial" panose="020B0604020202020204" pitchFamily="34" charset="0"/>
              <a:buChar char="•"/>
            </a:pPr>
            <a:r>
              <a:rPr lang="en-US" sz="2800" b="1" dirty="0"/>
              <a:t>Prevalence of Problems: </a:t>
            </a:r>
            <a:r>
              <a:rPr lang="en-US" sz="2800" dirty="0"/>
              <a:t>Descriptions of how widespread, long-lasting, or commonplace the problem is. How easy or difficult it is to identify or detect the problem. </a:t>
            </a:r>
          </a:p>
          <a:p>
            <a:endParaRPr lang="en-US" sz="1800" dirty="0">
              <a:latin typeface="Futura Std Book" panose="020B0502020204020303" pitchFamily="34" charset="77"/>
            </a:endParaRPr>
          </a:p>
        </p:txBody>
      </p:sp>
      <p:sp>
        <p:nvSpPr>
          <p:cNvPr id="9" name="Rectangle 2">
            <a:extLst>
              <a:ext uri="{FF2B5EF4-FFF2-40B4-BE49-F238E27FC236}">
                <a16:creationId xmlns:a16="http://schemas.microsoft.com/office/drawing/2014/main" id="{567BDF1D-89BD-4520-BB4D-1743AA5FAD89}"/>
              </a:ext>
            </a:extLst>
          </p:cNvPr>
          <p:cNvSpPr txBox="1">
            <a:spLocks noChangeArrowheads="1"/>
          </p:cNvSpPr>
          <p:nvPr/>
        </p:nvSpPr>
        <p:spPr>
          <a:xfrm>
            <a:off x="838200" y="480460"/>
            <a:ext cx="10515600" cy="1143000"/>
          </a:xfrm>
          <a:prstGeom prst="rect">
            <a:avLst/>
          </a:prstGeom>
          <a:solidFill>
            <a:schemeClr val="accent2"/>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Sample Codebook Definitions</a:t>
            </a:r>
          </a:p>
        </p:txBody>
      </p:sp>
      <p:sp>
        <p:nvSpPr>
          <p:cNvPr id="4" name="TextBox 3">
            <a:extLst>
              <a:ext uri="{FF2B5EF4-FFF2-40B4-BE49-F238E27FC236}">
                <a16:creationId xmlns:a16="http://schemas.microsoft.com/office/drawing/2014/main" id="{5AD421DA-B64D-4361-8DAB-712147F9EAD9}"/>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7216500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7B6212C7-239E-D947-A5B0-1E14FA43B7AE}"/>
              </a:ext>
            </a:extLst>
          </p:cNvPr>
          <p:cNvGraphicFramePr/>
          <p:nvPr>
            <p:extLst>
              <p:ext uri="{D42A27DB-BD31-4B8C-83A1-F6EECF244321}">
                <p14:modId xmlns:p14="http://schemas.microsoft.com/office/powerpoint/2010/main" val="3461253382"/>
              </p:ext>
            </p:extLst>
          </p:nvPr>
        </p:nvGraphicFramePr>
        <p:xfrm>
          <a:off x="457200" y="1623460"/>
          <a:ext cx="11277600" cy="44757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Rectangle 2">
            <a:extLst>
              <a:ext uri="{FF2B5EF4-FFF2-40B4-BE49-F238E27FC236}">
                <a16:creationId xmlns:a16="http://schemas.microsoft.com/office/drawing/2014/main" id="{F06852EF-3610-447C-9CC1-D1073C5B4CB8}"/>
              </a:ext>
            </a:extLst>
          </p:cNvPr>
          <p:cNvSpPr txBox="1">
            <a:spLocks noChangeArrowheads="1"/>
          </p:cNvSpPr>
          <p:nvPr/>
        </p:nvSpPr>
        <p:spPr>
          <a:xfrm>
            <a:off x="838200" y="480460"/>
            <a:ext cx="10515600" cy="1143000"/>
          </a:xfrm>
          <a:prstGeom prst="rect">
            <a:avLst/>
          </a:prstGeom>
          <a:solidFill>
            <a:schemeClr val="accent2"/>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Sub-Themes</a:t>
            </a:r>
          </a:p>
        </p:txBody>
      </p:sp>
      <p:sp>
        <p:nvSpPr>
          <p:cNvPr id="4" name="TextBox 3">
            <a:extLst>
              <a:ext uri="{FF2B5EF4-FFF2-40B4-BE49-F238E27FC236}">
                <a16:creationId xmlns:a16="http://schemas.microsoft.com/office/drawing/2014/main" id="{EAE45694-9B96-4A5D-A5A9-F4963E8614F3}"/>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3539753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
            <a:extLst>
              <a:ext uri="{FF2B5EF4-FFF2-40B4-BE49-F238E27FC236}">
                <a16:creationId xmlns:a16="http://schemas.microsoft.com/office/drawing/2014/main" id="{B2D81B2A-75D2-5C41-A82A-A439E4E58D64}"/>
              </a:ext>
            </a:extLst>
          </p:cNvPr>
          <p:cNvSpPr txBox="1">
            <a:spLocks noChangeArrowheads="1"/>
          </p:cNvSpPr>
          <p:nvPr/>
        </p:nvSpPr>
        <p:spPr>
          <a:xfrm>
            <a:off x="838200" y="458582"/>
            <a:ext cx="10515600" cy="1143000"/>
          </a:xfrm>
          <a:prstGeom prst="rect">
            <a:avLst/>
          </a:prstGeom>
          <a:solidFill>
            <a:schemeClr val="accent5">
              <a:lumMod val="60000"/>
              <a:lumOff val="40000"/>
            </a:schemeClr>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Qualitative Data Analysis Steps</a:t>
            </a:r>
            <a:endParaRPr lang="en-US" sz="3600" dirty="0">
              <a:latin typeface="Futura Std Book" panose="020B0502020204020303" pitchFamily="34" charset="77"/>
            </a:endParaRPr>
          </a:p>
        </p:txBody>
      </p:sp>
      <p:sp>
        <p:nvSpPr>
          <p:cNvPr id="17" name="Oval 4">
            <a:extLst>
              <a:ext uri="{FF2B5EF4-FFF2-40B4-BE49-F238E27FC236}">
                <a16:creationId xmlns:a16="http://schemas.microsoft.com/office/drawing/2014/main" id="{635A88F3-AFF2-495A-8914-39BCD3203A9C}"/>
              </a:ext>
            </a:extLst>
          </p:cNvPr>
          <p:cNvSpPr>
            <a:spLocks noChangeArrowheads="1"/>
          </p:cNvSpPr>
          <p:nvPr/>
        </p:nvSpPr>
        <p:spPr bwMode="auto">
          <a:xfrm>
            <a:off x="2514600" y="2347877"/>
            <a:ext cx="2057400" cy="1143000"/>
          </a:xfrm>
          <a:prstGeom prst="ellipse">
            <a:avLst/>
          </a:prstGeom>
          <a:noFill/>
          <a:ln w="381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23" name="Oval 5">
            <a:extLst>
              <a:ext uri="{FF2B5EF4-FFF2-40B4-BE49-F238E27FC236}">
                <a16:creationId xmlns:a16="http://schemas.microsoft.com/office/drawing/2014/main" id="{0576F3EF-A9BE-44F6-9FC5-6455EA0A60A9}"/>
              </a:ext>
            </a:extLst>
          </p:cNvPr>
          <p:cNvSpPr>
            <a:spLocks noChangeArrowheads="1"/>
          </p:cNvSpPr>
          <p:nvPr/>
        </p:nvSpPr>
        <p:spPr bwMode="auto">
          <a:xfrm>
            <a:off x="6477001" y="2012327"/>
            <a:ext cx="2286000" cy="1233452"/>
          </a:xfrm>
          <a:prstGeom prst="ellipse">
            <a:avLst/>
          </a:prstGeom>
          <a:noFill/>
          <a:ln w="381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24" name="Oval 6">
            <a:extLst>
              <a:ext uri="{FF2B5EF4-FFF2-40B4-BE49-F238E27FC236}">
                <a16:creationId xmlns:a16="http://schemas.microsoft.com/office/drawing/2014/main" id="{C20E32C2-0B14-4528-829F-252BCF3FDEB2}"/>
              </a:ext>
            </a:extLst>
          </p:cNvPr>
          <p:cNvSpPr>
            <a:spLocks noChangeArrowheads="1"/>
          </p:cNvSpPr>
          <p:nvPr/>
        </p:nvSpPr>
        <p:spPr bwMode="auto">
          <a:xfrm>
            <a:off x="4800601" y="2971799"/>
            <a:ext cx="2209799" cy="1523999"/>
          </a:xfrm>
          <a:prstGeom prst="ellipse">
            <a:avLst/>
          </a:prstGeom>
          <a:noFill/>
          <a:ln w="381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25" name="Oval 7">
            <a:extLst>
              <a:ext uri="{FF2B5EF4-FFF2-40B4-BE49-F238E27FC236}">
                <a16:creationId xmlns:a16="http://schemas.microsoft.com/office/drawing/2014/main" id="{00874E2C-1545-4EA6-A09D-D75B92B5292A}"/>
              </a:ext>
            </a:extLst>
          </p:cNvPr>
          <p:cNvSpPr>
            <a:spLocks noChangeArrowheads="1"/>
          </p:cNvSpPr>
          <p:nvPr/>
        </p:nvSpPr>
        <p:spPr bwMode="auto">
          <a:xfrm>
            <a:off x="6324600" y="4800600"/>
            <a:ext cx="2057400" cy="1219200"/>
          </a:xfrm>
          <a:prstGeom prst="ellipse">
            <a:avLst/>
          </a:prstGeom>
          <a:noFill/>
          <a:ln w="381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26" name="Text Box 8">
            <a:extLst>
              <a:ext uri="{FF2B5EF4-FFF2-40B4-BE49-F238E27FC236}">
                <a16:creationId xmlns:a16="http://schemas.microsoft.com/office/drawing/2014/main" id="{2D3127D0-4D8F-4E24-8039-2ED8683B4F3C}"/>
              </a:ext>
            </a:extLst>
          </p:cNvPr>
          <p:cNvSpPr txBox="1">
            <a:spLocks noChangeArrowheads="1"/>
          </p:cNvSpPr>
          <p:nvPr/>
        </p:nvSpPr>
        <p:spPr bwMode="auto">
          <a:xfrm>
            <a:off x="2819401" y="2565434"/>
            <a:ext cx="1447800"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sz="2000" b="1" dirty="0">
                <a:solidFill>
                  <a:schemeClr val="accent1"/>
                </a:solidFill>
                <a:latin typeface="Calibri" panose="020F0502020204030204" pitchFamily="34" charset="0"/>
                <a:cs typeface="Calibri" panose="020F0502020204030204" pitchFamily="34" charset="0"/>
              </a:rPr>
              <a:t>Data Collection</a:t>
            </a:r>
          </a:p>
        </p:txBody>
      </p:sp>
      <p:sp>
        <p:nvSpPr>
          <p:cNvPr id="27" name="Text Box 10">
            <a:extLst>
              <a:ext uri="{FF2B5EF4-FFF2-40B4-BE49-F238E27FC236}">
                <a16:creationId xmlns:a16="http://schemas.microsoft.com/office/drawing/2014/main" id="{8D9D55C3-C1A3-4CB0-9FCB-7B3F3228A5E6}"/>
              </a:ext>
            </a:extLst>
          </p:cNvPr>
          <p:cNvSpPr txBox="1">
            <a:spLocks noChangeArrowheads="1"/>
          </p:cNvSpPr>
          <p:nvPr/>
        </p:nvSpPr>
        <p:spPr bwMode="auto">
          <a:xfrm>
            <a:off x="6629401" y="2312841"/>
            <a:ext cx="1981200"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lgn="ctr">
              <a:spcBef>
                <a:spcPct val="50000"/>
              </a:spcBef>
            </a:pPr>
            <a:r>
              <a:rPr lang="en-US" sz="2000" b="1" dirty="0">
                <a:solidFill>
                  <a:srgbClr val="008700"/>
                </a:solidFill>
                <a:highlight>
                  <a:srgbClr val="FFFF00"/>
                </a:highlight>
                <a:latin typeface="Calibri" panose="020F0502020204030204" pitchFamily="34" charset="0"/>
                <a:cs typeface="Calibri" panose="020F0502020204030204" pitchFamily="34" charset="0"/>
              </a:rPr>
              <a:t>Data Displays &amp; Summaries</a:t>
            </a:r>
          </a:p>
        </p:txBody>
      </p:sp>
      <p:sp>
        <p:nvSpPr>
          <p:cNvPr id="28" name="Text Box 13">
            <a:extLst>
              <a:ext uri="{FF2B5EF4-FFF2-40B4-BE49-F238E27FC236}">
                <a16:creationId xmlns:a16="http://schemas.microsoft.com/office/drawing/2014/main" id="{71515CCD-FC6D-4D8C-B6A8-783A27A3D660}"/>
              </a:ext>
            </a:extLst>
          </p:cNvPr>
          <p:cNvSpPr txBox="1">
            <a:spLocks noChangeArrowheads="1"/>
          </p:cNvSpPr>
          <p:nvPr/>
        </p:nvSpPr>
        <p:spPr bwMode="auto">
          <a:xfrm>
            <a:off x="6517504" y="5056257"/>
            <a:ext cx="1676400"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sz="2000" b="1" dirty="0">
                <a:solidFill>
                  <a:schemeClr val="bg2">
                    <a:lumMod val="50000"/>
                  </a:schemeClr>
                </a:solidFill>
              </a:rPr>
              <a:t>Conclusion drawing</a:t>
            </a:r>
          </a:p>
        </p:txBody>
      </p:sp>
      <p:sp>
        <p:nvSpPr>
          <p:cNvPr id="29" name="Text Box 14">
            <a:extLst>
              <a:ext uri="{FF2B5EF4-FFF2-40B4-BE49-F238E27FC236}">
                <a16:creationId xmlns:a16="http://schemas.microsoft.com/office/drawing/2014/main" id="{A1D086F4-6A64-4414-A228-1E7DE9DECCBD}"/>
              </a:ext>
            </a:extLst>
          </p:cNvPr>
          <p:cNvSpPr txBox="1">
            <a:spLocks noChangeArrowheads="1"/>
          </p:cNvSpPr>
          <p:nvPr/>
        </p:nvSpPr>
        <p:spPr bwMode="auto">
          <a:xfrm>
            <a:off x="4978304" y="3374296"/>
            <a:ext cx="1854391"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lgn="ctr">
              <a:spcBef>
                <a:spcPct val="50000"/>
              </a:spcBef>
            </a:pPr>
            <a:r>
              <a:rPr lang="en-US" sz="2000" b="1" dirty="0">
                <a:solidFill>
                  <a:schemeClr val="accent2"/>
                </a:solidFill>
              </a:rPr>
              <a:t>Data Reduction &amp; Management</a:t>
            </a:r>
          </a:p>
        </p:txBody>
      </p:sp>
      <p:sp>
        <p:nvSpPr>
          <p:cNvPr id="30" name="Line 17">
            <a:extLst>
              <a:ext uri="{FF2B5EF4-FFF2-40B4-BE49-F238E27FC236}">
                <a16:creationId xmlns:a16="http://schemas.microsoft.com/office/drawing/2014/main" id="{38F75F5E-B669-4566-9767-188788140212}"/>
              </a:ext>
            </a:extLst>
          </p:cNvPr>
          <p:cNvSpPr>
            <a:spLocks noChangeShapeType="1"/>
          </p:cNvSpPr>
          <p:nvPr/>
        </p:nvSpPr>
        <p:spPr bwMode="auto">
          <a:xfrm flipH="1" flipV="1">
            <a:off x="4019552" y="3470912"/>
            <a:ext cx="2209798" cy="1735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31" name="Line 22">
            <a:extLst>
              <a:ext uri="{FF2B5EF4-FFF2-40B4-BE49-F238E27FC236}">
                <a16:creationId xmlns:a16="http://schemas.microsoft.com/office/drawing/2014/main" id="{5666339C-54B2-49BE-97D1-C2C47992D493}"/>
              </a:ext>
            </a:extLst>
          </p:cNvPr>
          <p:cNvSpPr>
            <a:spLocks noChangeShapeType="1"/>
          </p:cNvSpPr>
          <p:nvPr/>
        </p:nvSpPr>
        <p:spPr bwMode="auto">
          <a:xfrm>
            <a:off x="4572000" y="2666997"/>
            <a:ext cx="897129" cy="32145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32" name="Line 24">
            <a:extLst>
              <a:ext uri="{FF2B5EF4-FFF2-40B4-BE49-F238E27FC236}">
                <a16:creationId xmlns:a16="http://schemas.microsoft.com/office/drawing/2014/main" id="{070CBAF6-EACF-4FEC-B27B-FEB542CF4FA7}"/>
              </a:ext>
            </a:extLst>
          </p:cNvPr>
          <p:cNvSpPr>
            <a:spLocks noChangeShapeType="1"/>
          </p:cNvSpPr>
          <p:nvPr/>
        </p:nvSpPr>
        <p:spPr bwMode="auto">
          <a:xfrm flipV="1">
            <a:off x="6096000" y="2634146"/>
            <a:ext cx="304800" cy="270686"/>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33" name="Line 26">
            <a:extLst>
              <a:ext uri="{FF2B5EF4-FFF2-40B4-BE49-F238E27FC236}">
                <a16:creationId xmlns:a16="http://schemas.microsoft.com/office/drawing/2014/main" id="{97F917CF-6349-4534-BC92-DEBFE5457819}"/>
              </a:ext>
            </a:extLst>
          </p:cNvPr>
          <p:cNvSpPr>
            <a:spLocks noChangeShapeType="1"/>
          </p:cNvSpPr>
          <p:nvPr/>
        </p:nvSpPr>
        <p:spPr bwMode="auto">
          <a:xfrm>
            <a:off x="7543800" y="3240052"/>
            <a:ext cx="0" cy="152400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15" name="TextBox 14">
            <a:extLst>
              <a:ext uri="{FF2B5EF4-FFF2-40B4-BE49-F238E27FC236}">
                <a16:creationId xmlns:a16="http://schemas.microsoft.com/office/drawing/2014/main" id="{E1759172-7406-4808-AA61-EBB8EB953C3C}"/>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5905579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5ADCB9D-8BA0-3549-9DB3-1FBCA4BF9131}"/>
              </a:ext>
            </a:extLst>
          </p:cNvPr>
          <p:cNvSpPr txBox="1">
            <a:spLocks noChangeArrowheads="1"/>
          </p:cNvSpPr>
          <p:nvPr/>
        </p:nvSpPr>
        <p:spPr>
          <a:xfrm>
            <a:off x="838200" y="457200"/>
            <a:ext cx="10515600" cy="1143000"/>
          </a:xfrm>
          <a:prstGeom prst="rect">
            <a:avLst/>
          </a:prstGeom>
          <a:solidFill>
            <a:schemeClr val="accent6">
              <a:lumMod val="60000"/>
              <a:lumOff val="40000"/>
            </a:schemeClr>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Data Displays and Summaries</a:t>
            </a:r>
          </a:p>
        </p:txBody>
      </p:sp>
      <p:sp>
        <p:nvSpPr>
          <p:cNvPr id="7" name="Rectangle 3">
            <a:extLst>
              <a:ext uri="{FF2B5EF4-FFF2-40B4-BE49-F238E27FC236}">
                <a16:creationId xmlns:a16="http://schemas.microsoft.com/office/drawing/2014/main" id="{17161079-6FB7-D24D-8AE4-D42436C34CAA}"/>
              </a:ext>
            </a:extLst>
          </p:cNvPr>
          <p:cNvSpPr txBox="1">
            <a:spLocks noChangeArrowheads="1"/>
          </p:cNvSpPr>
          <p:nvPr/>
        </p:nvSpPr>
        <p:spPr>
          <a:xfrm>
            <a:off x="838200" y="2133600"/>
            <a:ext cx="10515600" cy="41910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sz="2800" dirty="0"/>
              <a:t>There are several ways to display your coded data. </a:t>
            </a:r>
          </a:p>
          <a:p>
            <a:pPr marL="342900" indent="-342900" algn="l">
              <a:buFont typeface="Arial" panose="020B0604020202020204" pitchFamily="34" charset="0"/>
              <a:buChar char="•"/>
            </a:pPr>
            <a:r>
              <a:rPr lang="en-US" sz="2800" dirty="0"/>
              <a:t>You may use more than one.</a:t>
            </a:r>
          </a:p>
          <a:p>
            <a:pPr marL="342900" indent="-342900" algn="l">
              <a:buFont typeface="Arial" panose="020B0604020202020204" pitchFamily="34" charset="0"/>
              <a:buChar char="•"/>
            </a:pPr>
            <a:r>
              <a:rPr lang="en-US" sz="2800" dirty="0"/>
              <a:t>It depends on what works for you and your style of learning, perception.</a:t>
            </a:r>
          </a:p>
          <a:p>
            <a:pPr marL="342900" indent="-342900" algn="l">
              <a:buFont typeface="Arial" panose="020B0604020202020204" pitchFamily="34" charset="0"/>
              <a:buChar char="•"/>
            </a:pPr>
            <a:r>
              <a:rPr lang="en-US" sz="2800" dirty="0"/>
              <a:t>Data displays can be </a:t>
            </a:r>
            <a:r>
              <a:rPr lang="en-US" sz="2800" b="1" dirty="0"/>
              <a:t>quantitative</a:t>
            </a:r>
            <a:r>
              <a:rPr lang="en-US" sz="2800" dirty="0"/>
              <a:t> or </a:t>
            </a:r>
            <a:r>
              <a:rPr lang="en-US" sz="2800" b="1" dirty="0"/>
              <a:t>qualitative</a:t>
            </a:r>
            <a:r>
              <a:rPr lang="en-US" sz="2800" dirty="0"/>
              <a:t>.  </a:t>
            </a:r>
          </a:p>
          <a:p>
            <a:pPr marL="342900" indent="-342900" algn="l">
              <a:spcAft>
                <a:spcPts val="600"/>
              </a:spcAft>
              <a:buFont typeface="Arial" panose="020B0604020202020204" pitchFamily="34" charset="0"/>
              <a:buChar char="•"/>
            </a:pPr>
            <a:r>
              <a:rPr lang="en-US" sz="2800" dirty="0"/>
              <a:t>The displays should </a:t>
            </a:r>
            <a:r>
              <a:rPr lang="en-US" sz="2800" b="1" dirty="0">
                <a:solidFill>
                  <a:srgbClr val="008700"/>
                </a:solidFill>
              </a:rPr>
              <a:t>move the analysis one step further </a:t>
            </a:r>
            <a:r>
              <a:rPr lang="en-US" sz="2800" dirty="0"/>
              <a:t>toward identifying patterns, concepts, and themes.</a:t>
            </a:r>
          </a:p>
        </p:txBody>
      </p:sp>
      <p:sp>
        <p:nvSpPr>
          <p:cNvPr id="4" name="TextBox 3">
            <a:extLst>
              <a:ext uri="{FF2B5EF4-FFF2-40B4-BE49-F238E27FC236}">
                <a16:creationId xmlns:a16="http://schemas.microsoft.com/office/drawing/2014/main" id="{B3E21E16-DE86-41D0-B75B-A8E471AE521E}"/>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25494132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5ADCB9D-8BA0-3549-9DB3-1FBCA4BF9131}"/>
              </a:ext>
            </a:extLst>
          </p:cNvPr>
          <p:cNvSpPr txBox="1">
            <a:spLocks noChangeArrowheads="1"/>
          </p:cNvSpPr>
          <p:nvPr/>
        </p:nvSpPr>
        <p:spPr>
          <a:xfrm>
            <a:off x="838200" y="457200"/>
            <a:ext cx="10515600" cy="1143000"/>
          </a:xfrm>
          <a:prstGeom prst="rect">
            <a:avLst/>
          </a:prstGeom>
          <a:solidFill>
            <a:schemeClr val="accent6">
              <a:lumMod val="60000"/>
              <a:lumOff val="40000"/>
            </a:schemeClr>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Use of Quantitative Displays</a:t>
            </a:r>
          </a:p>
        </p:txBody>
      </p:sp>
      <p:sp>
        <p:nvSpPr>
          <p:cNvPr id="7" name="Rectangle 3">
            <a:extLst>
              <a:ext uri="{FF2B5EF4-FFF2-40B4-BE49-F238E27FC236}">
                <a16:creationId xmlns:a16="http://schemas.microsoft.com/office/drawing/2014/main" id="{17161079-6FB7-D24D-8AE4-D42436C34CAA}"/>
              </a:ext>
            </a:extLst>
          </p:cNvPr>
          <p:cNvSpPr txBox="1">
            <a:spLocks noChangeArrowheads="1"/>
          </p:cNvSpPr>
          <p:nvPr/>
        </p:nvSpPr>
        <p:spPr>
          <a:xfrm>
            <a:off x="838200" y="2133600"/>
            <a:ext cx="10515600" cy="44958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sz="2800" dirty="0"/>
              <a:t>Quantitative displays work best when you want a concise, visual summary of codes or a “count” of code frequency. </a:t>
            </a:r>
          </a:p>
          <a:p>
            <a:pPr marL="342900" indent="-342900" algn="l">
              <a:buFont typeface="Arial" panose="020B0604020202020204" pitchFamily="34" charset="0"/>
              <a:buChar char="•"/>
            </a:pPr>
            <a:r>
              <a:rPr lang="en-US" sz="2800" dirty="0"/>
              <a:t>Quantitative displays work better with larger samples and with more structured qualitative interviews or observations.</a:t>
            </a:r>
          </a:p>
          <a:p>
            <a:pPr marL="342900" indent="-342900" algn="l">
              <a:buFont typeface="Arial" panose="020B0604020202020204" pitchFamily="34" charset="0"/>
              <a:buChar char="•"/>
            </a:pPr>
            <a:r>
              <a:rPr lang="en-US" sz="2800" dirty="0"/>
              <a:t>Remember that code frequency is just one way to examine qualitative data. </a:t>
            </a:r>
          </a:p>
          <a:p>
            <a:pPr marL="342900" indent="-342900" algn="l">
              <a:buFont typeface="Arial" panose="020B0604020202020204" pitchFamily="34" charset="0"/>
              <a:buChar char="•"/>
            </a:pPr>
            <a:r>
              <a:rPr lang="en-US" sz="2800" dirty="0"/>
              <a:t>The next slide shows a qualitative display example from Table 3 of the monograph.</a:t>
            </a:r>
          </a:p>
        </p:txBody>
      </p:sp>
      <p:sp>
        <p:nvSpPr>
          <p:cNvPr id="4" name="TextBox 3">
            <a:extLst>
              <a:ext uri="{FF2B5EF4-FFF2-40B4-BE49-F238E27FC236}">
                <a16:creationId xmlns:a16="http://schemas.microsoft.com/office/drawing/2014/main" id="{01ED3C8A-1B5E-4B18-8311-35C176308307}"/>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30206725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id="{0857EB31-D29B-494E-BD0A-63932BDD6464}"/>
              </a:ext>
            </a:extLst>
          </p:cNvPr>
          <p:cNvGraphicFramePr>
            <a:graphicFrameLocks noGrp="1"/>
          </p:cNvGraphicFramePr>
          <p:nvPr>
            <p:extLst>
              <p:ext uri="{D42A27DB-BD31-4B8C-83A1-F6EECF244321}">
                <p14:modId xmlns:p14="http://schemas.microsoft.com/office/powerpoint/2010/main" val="3040292990"/>
              </p:ext>
            </p:extLst>
          </p:nvPr>
        </p:nvGraphicFramePr>
        <p:xfrm>
          <a:off x="914400" y="1905000"/>
          <a:ext cx="10515600" cy="4167635"/>
        </p:xfrm>
        <a:graphic>
          <a:graphicData uri="http://schemas.openxmlformats.org/drawingml/2006/table">
            <a:tbl>
              <a:tblPr firstRow="1" firstCol="1" bandRow="1">
                <a:tableStyleId>{E8B1032C-EA38-4F05-BA0D-38AFFFC7BED3}</a:tableStyleId>
              </a:tblPr>
              <a:tblGrid>
                <a:gridCol w="4648200">
                  <a:extLst>
                    <a:ext uri="{9D8B030D-6E8A-4147-A177-3AD203B41FA5}">
                      <a16:colId xmlns:a16="http://schemas.microsoft.com/office/drawing/2014/main" val="2883696811"/>
                    </a:ext>
                  </a:extLst>
                </a:gridCol>
                <a:gridCol w="2667000">
                  <a:extLst>
                    <a:ext uri="{9D8B030D-6E8A-4147-A177-3AD203B41FA5}">
                      <a16:colId xmlns:a16="http://schemas.microsoft.com/office/drawing/2014/main" val="622043789"/>
                    </a:ext>
                  </a:extLst>
                </a:gridCol>
                <a:gridCol w="3200400">
                  <a:extLst>
                    <a:ext uri="{9D8B030D-6E8A-4147-A177-3AD203B41FA5}">
                      <a16:colId xmlns:a16="http://schemas.microsoft.com/office/drawing/2014/main" val="3802399020"/>
                    </a:ext>
                  </a:extLst>
                </a:gridCol>
              </a:tblGrid>
              <a:tr h="0">
                <a:tc gridSpan="2">
                  <a:txBody>
                    <a:bodyPr/>
                    <a:lstStyle/>
                    <a:p>
                      <a:pPr marL="0" marR="0" algn="r">
                        <a:lnSpc>
                          <a:spcPct val="107000"/>
                        </a:lnSpc>
                        <a:spcBef>
                          <a:spcPts val="0"/>
                        </a:spcBef>
                        <a:spcAft>
                          <a:spcPts val="0"/>
                        </a:spcAft>
                      </a:pPr>
                      <a:r>
                        <a:rPr lang="en-US" sz="1600" dirty="0">
                          <a:effectLst/>
                        </a:rPr>
                        <a:t> </a:t>
                      </a:r>
                      <a:endParaRPr lang="en-US" sz="1600" dirty="0">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tc hMerge="1">
                  <a:txBody>
                    <a:bodyPr/>
                    <a:lstStyle/>
                    <a:p>
                      <a:endParaRPr lang="en-US"/>
                    </a:p>
                  </a:txBody>
                  <a:tcPr/>
                </a:tc>
                <a:tc>
                  <a:txBody>
                    <a:bodyPr/>
                    <a:lstStyle/>
                    <a:p>
                      <a:pPr marL="0" marR="0" algn="ctr">
                        <a:lnSpc>
                          <a:spcPct val="107000"/>
                        </a:lnSpc>
                        <a:spcBef>
                          <a:spcPts val="0"/>
                        </a:spcBef>
                        <a:spcAft>
                          <a:spcPts val="0"/>
                        </a:spcAft>
                      </a:pPr>
                      <a:r>
                        <a:rPr lang="en-US" sz="1600" dirty="0">
                          <a:effectLst/>
                        </a:rPr>
                        <a:t> </a:t>
                      </a:r>
                      <a:endParaRPr lang="en-US" sz="1600" dirty="0">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extLst>
                  <a:ext uri="{0D108BD9-81ED-4DB2-BD59-A6C34878D82A}">
                    <a16:rowId xmlns:a16="http://schemas.microsoft.com/office/drawing/2014/main" val="8011503"/>
                  </a:ext>
                </a:extLst>
              </a:tr>
              <a:tr h="401974">
                <a:tc>
                  <a:txBody>
                    <a:bodyPr/>
                    <a:lstStyle/>
                    <a:p>
                      <a:pPr marL="0" marR="0" algn="ctr">
                        <a:lnSpc>
                          <a:spcPct val="107000"/>
                        </a:lnSpc>
                        <a:spcBef>
                          <a:spcPts val="0"/>
                        </a:spcBef>
                        <a:spcAft>
                          <a:spcPts val="0"/>
                        </a:spcAft>
                      </a:pPr>
                      <a:r>
                        <a:rPr lang="en-US" sz="1600" dirty="0">
                          <a:effectLst/>
                        </a:rPr>
                        <a:t> </a:t>
                      </a:r>
                      <a:endParaRPr lang="en-US" sz="1600" dirty="0">
                        <a:solidFill>
                          <a:schemeClr val="tx1"/>
                        </a:solidFill>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tc>
                  <a:txBody>
                    <a:bodyPr/>
                    <a:lstStyle/>
                    <a:p>
                      <a:pPr marL="0" marR="0" algn="ctr">
                        <a:lnSpc>
                          <a:spcPct val="107000"/>
                        </a:lnSpc>
                        <a:spcBef>
                          <a:spcPts val="0"/>
                        </a:spcBef>
                        <a:spcAft>
                          <a:spcPts val="0"/>
                        </a:spcAft>
                      </a:pPr>
                      <a:r>
                        <a:rPr lang="en-US" sz="2400" dirty="0">
                          <a:effectLst/>
                        </a:rPr>
                        <a:t>N</a:t>
                      </a:r>
                      <a:endParaRPr lang="en-US" sz="2400" dirty="0">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tc>
                  <a:txBody>
                    <a:bodyPr/>
                    <a:lstStyle/>
                    <a:p>
                      <a:pPr marL="0" marR="0" algn="ctr">
                        <a:lnSpc>
                          <a:spcPct val="107000"/>
                        </a:lnSpc>
                        <a:spcBef>
                          <a:spcPts val="0"/>
                        </a:spcBef>
                        <a:spcAft>
                          <a:spcPts val="0"/>
                        </a:spcAft>
                      </a:pPr>
                      <a:r>
                        <a:rPr lang="en-US" sz="2400" dirty="0">
                          <a:effectLst/>
                        </a:rPr>
                        <a:t>%</a:t>
                      </a:r>
                      <a:endParaRPr lang="en-US" sz="2400" dirty="0">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extLst>
                  <a:ext uri="{0D108BD9-81ED-4DB2-BD59-A6C34878D82A}">
                    <a16:rowId xmlns:a16="http://schemas.microsoft.com/office/drawing/2014/main" val="2700940787"/>
                  </a:ext>
                </a:extLst>
              </a:tr>
              <a:tr h="874312">
                <a:tc>
                  <a:txBody>
                    <a:bodyPr/>
                    <a:lstStyle/>
                    <a:p>
                      <a:pPr eaLnBrk="0" fontAlgn="base" hangingPunct="0">
                        <a:spcBef>
                          <a:spcPct val="0"/>
                        </a:spcBef>
                        <a:spcAft>
                          <a:spcPct val="0"/>
                        </a:spcAft>
                      </a:pPr>
                      <a:r>
                        <a:rPr lang="en-US" altLang="en-US" sz="2400" dirty="0"/>
                        <a:t>Summary of Subthemes Related to</a:t>
                      </a:r>
                    </a:p>
                    <a:p>
                      <a:pPr eaLnBrk="0" fontAlgn="base" hangingPunct="0">
                        <a:spcBef>
                          <a:spcPct val="0"/>
                        </a:spcBef>
                        <a:spcAft>
                          <a:spcPct val="0"/>
                        </a:spcAft>
                      </a:pPr>
                      <a:r>
                        <a:rPr lang="en-US" altLang="en-US" sz="2400" i="1" dirty="0"/>
                        <a:t>Community Problems  </a:t>
                      </a:r>
                      <a:endParaRPr lang="en-US" altLang="en-US" sz="2400" b="1" i="1" dirty="0">
                        <a:solidFill>
                          <a:schemeClr val="tx1"/>
                        </a:solidFill>
                        <a:latin typeface="Futura Medium" panose="020B0602020204020303" pitchFamily="34" charset="-79"/>
                        <a:cs typeface="Futura Medium" panose="020B0602020204020303" pitchFamily="34" charset="-79"/>
                      </a:endParaRPr>
                    </a:p>
                  </a:txBody>
                  <a:tcPr marL="68580" marR="68580" marT="0" marB="0"/>
                </a:tc>
                <a:tc>
                  <a:txBody>
                    <a:bodyPr/>
                    <a:lstStyle/>
                    <a:p>
                      <a:pPr marL="0" marR="0" algn="ctr">
                        <a:lnSpc>
                          <a:spcPct val="150000"/>
                        </a:lnSpc>
                        <a:spcBef>
                          <a:spcPts val="0"/>
                        </a:spcBef>
                        <a:spcAft>
                          <a:spcPts val="0"/>
                        </a:spcAft>
                      </a:pPr>
                      <a:r>
                        <a:rPr lang="en-US" sz="2000" dirty="0">
                          <a:effectLst/>
                        </a:rPr>
                        <a:t> </a:t>
                      </a:r>
                      <a:endParaRPr lang="en-US" sz="2000" dirty="0">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tc>
                  <a:txBody>
                    <a:bodyPr/>
                    <a:lstStyle/>
                    <a:p>
                      <a:pPr marL="0" marR="0" algn="ctr">
                        <a:lnSpc>
                          <a:spcPct val="150000"/>
                        </a:lnSpc>
                        <a:spcBef>
                          <a:spcPts val="0"/>
                        </a:spcBef>
                        <a:spcAft>
                          <a:spcPts val="0"/>
                        </a:spcAft>
                        <a:tabLst>
                          <a:tab pos="304800" algn="dec"/>
                        </a:tabLst>
                      </a:pPr>
                      <a:r>
                        <a:rPr lang="en-US" sz="2000" dirty="0">
                          <a:effectLst/>
                        </a:rPr>
                        <a:t> </a:t>
                      </a:r>
                      <a:endParaRPr lang="en-US" sz="2000" dirty="0">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extLst>
                  <a:ext uri="{0D108BD9-81ED-4DB2-BD59-A6C34878D82A}">
                    <a16:rowId xmlns:a16="http://schemas.microsoft.com/office/drawing/2014/main" val="2575618041"/>
                  </a:ext>
                </a:extLst>
              </a:tr>
              <a:tr h="528727">
                <a:tc>
                  <a:txBody>
                    <a:bodyPr/>
                    <a:lstStyle/>
                    <a:p>
                      <a:pPr marL="457200" marR="0" lvl="1" algn="l">
                        <a:lnSpc>
                          <a:spcPct val="150000"/>
                        </a:lnSpc>
                        <a:spcBef>
                          <a:spcPts val="0"/>
                        </a:spcBef>
                        <a:spcAft>
                          <a:spcPts val="0"/>
                        </a:spcAft>
                      </a:pPr>
                      <a:r>
                        <a:rPr lang="en-US" sz="2400" b="0" dirty="0">
                          <a:effectLst/>
                        </a:rPr>
                        <a:t>Violence</a:t>
                      </a:r>
                      <a:endParaRPr lang="en-US" sz="2400" b="0" dirty="0">
                        <a:solidFill>
                          <a:schemeClr val="tx1"/>
                        </a:solidFill>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tc>
                  <a:txBody>
                    <a:bodyPr/>
                    <a:lstStyle/>
                    <a:p>
                      <a:pPr marL="0" marR="0" algn="ctr">
                        <a:lnSpc>
                          <a:spcPct val="150000"/>
                        </a:lnSpc>
                        <a:spcBef>
                          <a:spcPts val="0"/>
                        </a:spcBef>
                        <a:spcAft>
                          <a:spcPts val="0"/>
                        </a:spcAft>
                      </a:pPr>
                      <a:r>
                        <a:rPr lang="en-US" sz="2400" dirty="0">
                          <a:effectLst/>
                        </a:rPr>
                        <a:t>73</a:t>
                      </a:r>
                      <a:endParaRPr lang="en-US" sz="2400" dirty="0">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tc>
                  <a:txBody>
                    <a:bodyPr/>
                    <a:lstStyle/>
                    <a:p>
                      <a:pPr marL="0" marR="0" algn="ctr">
                        <a:lnSpc>
                          <a:spcPct val="150000"/>
                        </a:lnSpc>
                        <a:spcBef>
                          <a:spcPts val="0"/>
                        </a:spcBef>
                        <a:spcAft>
                          <a:spcPts val="0"/>
                        </a:spcAft>
                        <a:tabLst>
                          <a:tab pos="304800" algn="dec"/>
                        </a:tabLst>
                      </a:pPr>
                      <a:r>
                        <a:rPr lang="en-US" sz="2400" dirty="0">
                          <a:effectLst/>
                        </a:rPr>
                        <a:t>83.9</a:t>
                      </a:r>
                      <a:endParaRPr lang="en-US" sz="2400" dirty="0">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extLst>
                  <a:ext uri="{0D108BD9-81ED-4DB2-BD59-A6C34878D82A}">
                    <a16:rowId xmlns:a16="http://schemas.microsoft.com/office/drawing/2014/main" val="3479115644"/>
                  </a:ext>
                </a:extLst>
              </a:tr>
              <a:tr h="528727">
                <a:tc>
                  <a:txBody>
                    <a:bodyPr/>
                    <a:lstStyle/>
                    <a:p>
                      <a:pPr marL="457200" marR="0" lvl="1" algn="l">
                        <a:lnSpc>
                          <a:spcPct val="150000"/>
                        </a:lnSpc>
                        <a:spcBef>
                          <a:spcPts val="0"/>
                        </a:spcBef>
                        <a:spcAft>
                          <a:spcPts val="0"/>
                        </a:spcAft>
                      </a:pPr>
                      <a:r>
                        <a:rPr lang="en-US" sz="2400" b="0" dirty="0">
                          <a:effectLst/>
                        </a:rPr>
                        <a:t>Racism / prejudice</a:t>
                      </a:r>
                      <a:endParaRPr lang="en-US" sz="2400" b="0" dirty="0">
                        <a:solidFill>
                          <a:schemeClr val="tx1"/>
                        </a:solidFill>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tc>
                  <a:txBody>
                    <a:bodyPr/>
                    <a:lstStyle/>
                    <a:p>
                      <a:pPr marL="0" marR="0" algn="ctr">
                        <a:lnSpc>
                          <a:spcPct val="150000"/>
                        </a:lnSpc>
                        <a:spcBef>
                          <a:spcPts val="0"/>
                        </a:spcBef>
                        <a:spcAft>
                          <a:spcPts val="0"/>
                        </a:spcAft>
                      </a:pPr>
                      <a:r>
                        <a:rPr lang="en-US" sz="2400" dirty="0">
                          <a:effectLst/>
                        </a:rPr>
                        <a:t>18</a:t>
                      </a:r>
                      <a:endParaRPr lang="en-US" sz="2400" dirty="0">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tc>
                  <a:txBody>
                    <a:bodyPr/>
                    <a:lstStyle/>
                    <a:p>
                      <a:pPr marL="0" marR="0" algn="ctr">
                        <a:lnSpc>
                          <a:spcPct val="150000"/>
                        </a:lnSpc>
                        <a:spcBef>
                          <a:spcPts val="0"/>
                        </a:spcBef>
                        <a:spcAft>
                          <a:spcPts val="0"/>
                        </a:spcAft>
                        <a:tabLst>
                          <a:tab pos="304800" algn="dec"/>
                        </a:tabLst>
                      </a:pPr>
                      <a:r>
                        <a:rPr lang="en-US" sz="2400" dirty="0">
                          <a:effectLst/>
                        </a:rPr>
                        <a:t>20.7</a:t>
                      </a:r>
                      <a:endParaRPr lang="en-US" sz="2400" dirty="0">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extLst>
                  <a:ext uri="{0D108BD9-81ED-4DB2-BD59-A6C34878D82A}">
                    <a16:rowId xmlns:a16="http://schemas.microsoft.com/office/drawing/2014/main" val="2665372245"/>
                  </a:ext>
                </a:extLst>
              </a:tr>
              <a:tr h="528727">
                <a:tc>
                  <a:txBody>
                    <a:bodyPr/>
                    <a:lstStyle/>
                    <a:p>
                      <a:pPr marL="457200" marR="0" lvl="1" algn="l">
                        <a:lnSpc>
                          <a:spcPct val="150000"/>
                        </a:lnSpc>
                        <a:spcBef>
                          <a:spcPts val="0"/>
                        </a:spcBef>
                        <a:spcAft>
                          <a:spcPts val="0"/>
                        </a:spcAft>
                      </a:pPr>
                      <a:r>
                        <a:rPr lang="en-US" sz="2400" b="0" dirty="0">
                          <a:effectLst/>
                        </a:rPr>
                        <a:t>Drugs</a:t>
                      </a:r>
                      <a:endParaRPr lang="en-US" sz="2400" b="0" dirty="0">
                        <a:solidFill>
                          <a:schemeClr val="tx1"/>
                        </a:solidFill>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tc>
                  <a:txBody>
                    <a:bodyPr/>
                    <a:lstStyle/>
                    <a:p>
                      <a:pPr marL="0" marR="0" algn="ctr">
                        <a:lnSpc>
                          <a:spcPct val="150000"/>
                        </a:lnSpc>
                        <a:spcBef>
                          <a:spcPts val="0"/>
                        </a:spcBef>
                        <a:spcAft>
                          <a:spcPts val="0"/>
                        </a:spcAft>
                      </a:pPr>
                      <a:r>
                        <a:rPr lang="en-US" sz="2400" dirty="0">
                          <a:effectLst/>
                        </a:rPr>
                        <a:t>15</a:t>
                      </a:r>
                      <a:endParaRPr lang="en-US" sz="2400" dirty="0">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tc>
                  <a:txBody>
                    <a:bodyPr/>
                    <a:lstStyle/>
                    <a:p>
                      <a:pPr marL="0" marR="0" algn="ctr">
                        <a:lnSpc>
                          <a:spcPct val="150000"/>
                        </a:lnSpc>
                        <a:spcBef>
                          <a:spcPts val="0"/>
                        </a:spcBef>
                        <a:spcAft>
                          <a:spcPts val="0"/>
                        </a:spcAft>
                        <a:tabLst>
                          <a:tab pos="304800" algn="dec"/>
                        </a:tabLst>
                      </a:pPr>
                      <a:r>
                        <a:rPr lang="en-US" sz="2400" dirty="0">
                          <a:effectLst/>
                        </a:rPr>
                        <a:t>17.2</a:t>
                      </a:r>
                      <a:endParaRPr lang="en-US" sz="2400" dirty="0">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extLst>
                  <a:ext uri="{0D108BD9-81ED-4DB2-BD59-A6C34878D82A}">
                    <a16:rowId xmlns:a16="http://schemas.microsoft.com/office/drawing/2014/main" val="1662070195"/>
                  </a:ext>
                </a:extLst>
              </a:tr>
              <a:tr h="528727">
                <a:tc>
                  <a:txBody>
                    <a:bodyPr/>
                    <a:lstStyle/>
                    <a:p>
                      <a:pPr marL="457200" marR="0" lvl="1" algn="l">
                        <a:lnSpc>
                          <a:spcPct val="150000"/>
                        </a:lnSpc>
                        <a:spcBef>
                          <a:spcPts val="0"/>
                        </a:spcBef>
                        <a:spcAft>
                          <a:spcPts val="0"/>
                        </a:spcAft>
                      </a:pPr>
                      <a:r>
                        <a:rPr lang="en-US" sz="2400" b="0" dirty="0">
                          <a:effectLst/>
                        </a:rPr>
                        <a:t>Poverty and economic issues</a:t>
                      </a:r>
                      <a:endParaRPr lang="en-US" sz="2400" b="0" dirty="0">
                        <a:solidFill>
                          <a:schemeClr val="tx1"/>
                        </a:solidFill>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tc>
                  <a:txBody>
                    <a:bodyPr/>
                    <a:lstStyle/>
                    <a:p>
                      <a:pPr marL="0" marR="0" algn="ctr">
                        <a:lnSpc>
                          <a:spcPct val="150000"/>
                        </a:lnSpc>
                        <a:spcBef>
                          <a:spcPts val="0"/>
                        </a:spcBef>
                        <a:spcAft>
                          <a:spcPts val="0"/>
                        </a:spcAft>
                      </a:pPr>
                      <a:r>
                        <a:rPr lang="en-US" sz="2400" dirty="0">
                          <a:effectLst/>
                        </a:rPr>
                        <a:t>12</a:t>
                      </a:r>
                      <a:endParaRPr lang="en-US" sz="2400" dirty="0">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tc>
                  <a:txBody>
                    <a:bodyPr/>
                    <a:lstStyle/>
                    <a:p>
                      <a:pPr marL="0" marR="0" algn="ctr">
                        <a:lnSpc>
                          <a:spcPct val="150000"/>
                        </a:lnSpc>
                        <a:spcBef>
                          <a:spcPts val="0"/>
                        </a:spcBef>
                        <a:spcAft>
                          <a:spcPts val="0"/>
                        </a:spcAft>
                        <a:tabLst>
                          <a:tab pos="304800" algn="dec"/>
                        </a:tabLst>
                      </a:pPr>
                      <a:r>
                        <a:rPr lang="en-US" sz="2400" dirty="0">
                          <a:effectLst/>
                        </a:rPr>
                        <a:t>13.8</a:t>
                      </a:r>
                      <a:endParaRPr lang="en-US" sz="2400" dirty="0">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extLst>
                  <a:ext uri="{0D108BD9-81ED-4DB2-BD59-A6C34878D82A}">
                    <a16:rowId xmlns:a16="http://schemas.microsoft.com/office/drawing/2014/main" val="4027420337"/>
                  </a:ext>
                </a:extLst>
              </a:tr>
              <a:tr h="528727">
                <a:tc>
                  <a:txBody>
                    <a:bodyPr/>
                    <a:lstStyle/>
                    <a:p>
                      <a:pPr marL="457200" marR="0" lvl="1" algn="l">
                        <a:lnSpc>
                          <a:spcPct val="150000"/>
                        </a:lnSpc>
                        <a:spcBef>
                          <a:spcPts val="0"/>
                        </a:spcBef>
                        <a:spcAft>
                          <a:spcPts val="0"/>
                        </a:spcAft>
                      </a:pPr>
                      <a:r>
                        <a:rPr lang="en-US" sz="2400" b="0" dirty="0">
                          <a:effectLst/>
                        </a:rPr>
                        <a:t>Other problems*</a:t>
                      </a:r>
                      <a:endParaRPr lang="en-US" sz="2400" b="0" dirty="0">
                        <a:solidFill>
                          <a:schemeClr val="tx1"/>
                        </a:solidFill>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tc>
                  <a:txBody>
                    <a:bodyPr/>
                    <a:lstStyle/>
                    <a:p>
                      <a:pPr marL="0" marR="0" algn="ctr">
                        <a:lnSpc>
                          <a:spcPct val="150000"/>
                        </a:lnSpc>
                        <a:spcBef>
                          <a:spcPts val="0"/>
                        </a:spcBef>
                        <a:spcAft>
                          <a:spcPts val="0"/>
                        </a:spcAft>
                      </a:pPr>
                      <a:r>
                        <a:rPr lang="en-US" sz="2400" dirty="0">
                          <a:effectLst/>
                        </a:rPr>
                        <a:t>29</a:t>
                      </a:r>
                      <a:endParaRPr lang="en-US" sz="2400" dirty="0">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tc>
                  <a:txBody>
                    <a:bodyPr/>
                    <a:lstStyle/>
                    <a:p>
                      <a:pPr marL="0" marR="0" algn="ctr">
                        <a:lnSpc>
                          <a:spcPct val="150000"/>
                        </a:lnSpc>
                        <a:spcBef>
                          <a:spcPts val="0"/>
                        </a:spcBef>
                        <a:spcAft>
                          <a:spcPts val="0"/>
                        </a:spcAft>
                        <a:tabLst>
                          <a:tab pos="304800" algn="dec"/>
                        </a:tabLst>
                      </a:pPr>
                      <a:r>
                        <a:rPr lang="en-US" sz="2400" dirty="0">
                          <a:effectLst/>
                        </a:rPr>
                        <a:t>33.3</a:t>
                      </a:r>
                      <a:endParaRPr lang="en-US" sz="2400" dirty="0">
                        <a:effectLst/>
                        <a:latin typeface="Futura Medium" panose="020B0602020204020303" pitchFamily="34" charset="-79"/>
                        <a:ea typeface="Calibri" panose="020F0502020204030204" pitchFamily="34" charset="0"/>
                        <a:cs typeface="Futura Medium" panose="020B0602020204020303" pitchFamily="34" charset="-79"/>
                      </a:endParaRPr>
                    </a:p>
                  </a:txBody>
                  <a:tcPr marL="68580" marR="68580" marT="0" marB="0"/>
                </a:tc>
                <a:extLst>
                  <a:ext uri="{0D108BD9-81ED-4DB2-BD59-A6C34878D82A}">
                    <a16:rowId xmlns:a16="http://schemas.microsoft.com/office/drawing/2014/main" val="2469669543"/>
                  </a:ext>
                </a:extLst>
              </a:tr>
            </a:tbl>
          </a:graphicData>
        </a:graphic>
      </p:graphicFrame>
      <p:sp>
        <p:nvSpPr>
          <p:cNvPr id="6" name="Rectangle 2">
            <a:extLst>
              <a:ext uri="{FF2B5EF4-FFF2-40B4-BE49-F238E27FC236}">
                <a16:creationId xmlns:a16="http://schemas.microsoft.com/office/drawing/2014/main" id="{5AAA13FF-26F6-402F-9D65-898420D3D8FD}"/>
              </a:ext>
            </a:extLst>
          </p:cNvPr>
          <p:cNvSpPr txBox="1">
            <a:spLocks noChangeArrowheads="1"/>
          </p:cNvSpPr>
          <p:nvPr/>
        </p:nvSpPr>
        <p:spPr>
          <a:xfrm>
            <a:off x="838200" y="457200"/>
            <a:ext cx="10515600" cy="1143000"/>
          </a:xfrm>
          <a:prstGeom prst="rect">
            <a:avLst/>
          </a:prstGeom>
          <a:solidFill>
            <a:schemeClr val="accent6">
              <a:lumMod val="60000"/>
              <a:lumOff val="40000"/>
            </a:schemeClr>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Quantitative Display Example</a:t>
            </a:r>
          </a:p>
        </p:txBody>
      </p:sp>
      <p:sp>
        <p:nvSpPr>
          <p:cNvPr id="4" name="TextBox 3">
            <a:extLst>
              <a:ext uri="{FF2B5EF4-FFF2-40B4-BE49-F238E27FC236}">
                <a16:creationId xmlns:a16="http://schemas.microsoft.com/office/drawing/2014/main" id="{22E0E829-3855-4C83-870A-2F43FBBD35DC}"/>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24581052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a:extLst>
              <a:ext uri="{FF2B5EF4-FFF2-40B4-BE49-F238E27FC236}">
                <a16:creationId xmlns:a16="http://schemas.microsoft.com/office/drawing/2014/main" id="{17161079-6FB7-D24D-8AE4-D42436C34CAA}"/>
              </a:ext>
            </a:extLst>
          </p:cNvPr>
          <p:cNvSpPr txBox="1">
            <a:spLocks noChangeArrowheads="1"/>
          </p:cNvSpPr>
          <p:nvPr/>
        </p:nvSpPr>
        <p:spPr>
          <a:xfrm>
            <a:off x="838200" y="2133600"/>
            <a:ext cx="10515600" cy="41910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sz="2800" dirty="0">
                <a:latin typeface="Calibri" panose="020F0502020204030204" pitchFamily="34" charset="0"/>
                <a:cs typeface="Calibri" panose="020F0502020204030204" pitchFamily="34" charset="0"/>
              </a:rPr>
              <a:t>Qualitative displays help you see links among concepts and </a:t>
            </a:r>
            <a:r>
              <a:rPr lang="en-US" sz="2800" b="1" dirty="0">
                <a:solidFill>
                  <a:srgbClr val="008700"/>
                </a:solidFill>
                <a:latin typeface="Calibri" panose="020F0502020204030204" pitchFamily="34" charset="0"/>
                <a:cs typeface="Calibri" panose="020F0502020204030204" pitchFamily="34" charset="0"/>
              </a:rPr>
              <a:t>generate explanations for observed patterns</a:t>
            </a:r>
            <a:r>
              <a:rPr lang="en-US" sz="2800" dirty="0">
                <a:latin typeface="Calibri" panose="020F0502020204030204" pitchFamily="34" charset="0"/>
                <a:cs typeface="Calibri" panose="020F0502020204030204" pitchFamily="34" charset="0"/>
              </a:rPr>
              <a:t>. </a:t>
            </a:r>
          </a:p>
          <a:p>
            <a:pPr marL="342900" indent="-342900" algn="l">
              <a:buFont typeface="Arial" panose="020B0604020202020204" pitchFamily="34" charset="0"/>
              <a:buChar char="•"/>
            </a:pPr>
            <a:r>
              <a:rPr lang="en-US" sz="2800" dirty="0">
                <a:latin typeface="Calibri" panose="020F0502020204030204" pitchFamily="34" charset="0"/>
                <a:cs typeface="Calibri" panose="020F0502020204030204" pitchFamily="34" charset="0"/>
              </a:rPr>
              <a:t>Examples might include:</a:t>
            </a:r>
          </a:p>
          <a:p>
            <a:pPr marL="800100" lvl="1" indent="-342900" algn="l">
              <a:buFont typeface="Arial" panose="020B0604020202020204" pitchFamily="34" charset="0"/>
              <a:buChar char="•"/>
            </a:pPr>
            <a:r>
              <a:rPr lang="en-US" sz="2800" dirty="0">
                <a:latin typeface="Calibri" panose="020F0502020204030204" pitchFamily="34" charset="0"/>
                <a:cs typeface="Calibri" panose="020F0502020204030204" pitchFamily="34" charset="0"/>
              </a:rPr>
              <a:t>Diagrams, flow charts, process models, and visuals. </a:t>
            </a:r>
          </a:p>
          <a:p>
            <a:pPr marL="800100" lvl="1" indent="-342900" algn="l">
              <a:spcBef>
                <a:spcPts val="1000"/>
              </a:spcBef>
              <a:spcAft>
                <a:spcPts val="600"/>
              </a:spcAft>
              <a:buFont typeface="Arial" panose="020B0604020202020204" pitchFamily="34" charset="0"/>
              <a:buChar char="•"/>
            </a:pPr>
            <a:r>
              <a:rPr lang="en-US" sz="2800" dirty="0">
                <a:latin typeface="Calibri" panose="020F0502020204030204" pitchFamily="34" charset="0"/>
                <a:cs typeface="Calibri" panose="020F0502020204030204" pitchFamily="34" charset="0"/>
              </a:rPr>
              <a:t>Memos regarding data patterns, themes, and key inductive findings. </a:t>
            </a:r>
          </a:p>
          <a:p>
            <a:pPr marL="800100" lvl="1" indent="-342900" algn="l">
              <a:buFont typeface="Arial" panose="020B0604020202020204" pitchFamily="34" charset="0"/>
              <a:buChar char="•"/>
            </a:pPr>
            <a:r>
              <a:rPr lang="en-US" sz="2800" dirty="0">
                <a:latin typeface="Calibri" panose="020F0502020204030204" pitchFamily="34" charset="0"/>
                <a:cs typeface="Calibri" panose="020F0502020204030204" pitchFamily="34" charset="0"/>
              </a:rPr>
              <a:t>Lists of participants’ quotes, organized by core themes or concepts.</a:t>
            </a:r>
          </a:p>
        </p:txBody>
      </p:sp>
      <p:sp>
        <p:nvSpPr>
          <p:cNvPr id="10" name="Rectangle 2">
            <a:extLst>
              <a:ext uri="{FF2B5EF4-FFF2-40B4-BE49-F238E27FC236}">
                <a16:creationId xmlns:a16="http://schemas.microsoft.com/office/drawing/2014/main" id="{ABEFCC6D-0CE3-4802-980A-949C3EA902A1}"/>
              </a:ext>
            </a:extLst>
          </p:cNvPr>
          <p:cNvSpPr txBox="1">
            <a:spLocks noChangeArrowheads="1"/>
          </p:cNvSpPr>
          <p:nvPr/>
        </p:nvSpPr>
        <p:spPr>
          <a:xfrm>
            <a:off x="838200" y="457200"/>
            <a:ext cx="10515600" cy="1143000"/>
          </a:xfrm>
          <a:prstGeom prst="rect">
            <a:avLst/>
          </a:prstGeom>
          <a:solidFill>
            <a:schemeClr val="accent6">
              <a:lumMod val="60000"/>
              <a:lumOff val="40000"/>
            </a:schemeClr>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Qualitative Tools for Data Display</a:t>
            </a:r>
          </a:p>
        </p:txBody>
      </p:sp>
      <p:sp>
        <p:nvSpPr>
          <p:cNvPr id="4" name="TextBox 3">
            <a:extLst>
              <a:ext uri="{FF2B5EF4-FFF2-40B4-BE49-F238E27FC236}">
                <a16:creationId xmlns:a16="http://schemas.microsoft.com/office/drawing/2014/main" id="{BDF66B13-F8BD-4ECA-99C4-9C667488D974}"/>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14587580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ED8FF8-1633-E34A-B1ED-D8B0F194E883}"/>
              </a:ext>
            </a:extLst>
          </p:cNvPr>
          <p:cNvSpPr/>
          <p:nvPr/>
        </p:nvSpPr>
        <p:spPr>
          <a:xfrm>
            <a:off x="1828800" y="477838"/>
            <a:ext cx="8999535" cy="461665"/>
          </a:xfrm>
          <a:prstGeom prst="rect">
            <a:avLst/>
          </a:prstGeom>
          <a:solidFill>
            <a:srgbClr val="00DE64"/>
          </a:solidFill>
        </p:spPr>
        <p:txBody>
          <a:bodyPr wrap="square">
            <a:spAutoFit/>
          </a:bodyPr>
          <a:lstStyle/>
          <a:p>
            <a:pPr algn="ctr"/>
            <a:r>
              <a:rPr lang="en-US" sz="2400" dirty="0">
                <a:latin typeface="Futura Std Book" panose="020B0502020204020303" pitchFamily="34" charset="77"/>
              </a:rPr>
              <a:t>Qualitative Display Example</a:t>
            </a:r>
            <a:endParaRPr lang="en-US" sz="2400" dirty="0"/>
          </a:p>
        </p:txBody>
      </p:sp>
      <p:graphicFrame>
        <p:nvGraphicFramePr>
          <p:cNvPr id="10" name="Object 9">
            <a:extLst>
              <a:ext uri="{FF2B5EF4-FFF2-40B4-BE49-F238E27FC236}">
                <a16:creationId xmlns:a16="http://schemas.microsoft.com/office/drawing/2014/main" id="{88AA9782-EA93-6F40-B059-F17AA48EB08D}"/>
              </a:ext>
            </a:extLst>
          </p:cNvPr>
          <p:cNvGraphicFramePr>
            <a:graphicFrameLocks noChangeAspect="1"/>
          </p:cNvGraphicFramePr>
          <p:nvPr>
            <p:extLst>
              <p:ext uri="{D42A27DB-BD31-4B8C-83A1-F6EECF244321}">
                <p14:modId xmlns:p14="http://schemas.microsoft.com/office/powerpoint/2010/main" val="3907661369"/>
              </p:ext>
            </p:extLst>
          </p:nvPr>
        </p:nvGraphicFramePr>
        <p:xfrm>
          <a:off x="2632867" y="1697039"/>
          <a:ext cx="7391400" cy="4779961"/>
        </p:xfrm>
        <a:graphic>
          <a:graphicData uri="http://schemas.openxmlformats.org/presentationml/2006/ole">
            <mc:AlternateContent xmlns:mc="http://schemas.openxmlformats.org/markup-compatibility/2006">
              <mc:Choice xmlns:v="urn:schemas-microsoft-com:vml" Requires="v">
                <p:oleObj spid="_x0000_s3150" name="Document" r:id="rId4" imgW="5981700" imgH="4368800" progId="Word.Document.12">
                  <p:embed/>
                </p:oleObj>
              </mc:Choice>
              <mc:Fallback>
                <p:oleObj name="Document" r:id="rId4" imgW="5981700" imgH="4368800" progId="Word.Document.12">
                  <p:embed/>
                  <p:pic>
                    <p:nvPicPr>
                      <p:cNvPr id="36" name="Object 35">
                        <a:extLst>
                          <a:ext uri="{FF2B5EF4-FFF2-40B4-BE49-F238E27FC236}">
                            <a16:creationId xmlns:a16="http://schemas.microsoft.com/office/drawing/2014/main" id="{24CD19F0-0A51-8240-AAB5-52297A6800C1}"/>
                          </a:ext>
                        </a:extLst>
                      </p:cNvPr>
                      <p:cNvPicPr/>
                      <p:nvPr/>
                    </p:nvPicPr>
                    <p:blipFill>
                      <a:blip r:embed="rId5"/>
                      <a:stretch>
                        <a:fillRect/>
                      </a:stretch>
                    </p:blipFill>
                    <p:spPr>
                      <a:xfrm>
                        <a:off x="2632867" y="1697039"/>
                        <a:ext cx="7391400" cy="4779961"/>
                      </a:xfrm>
                      <a:prstGeom prst="rect">
                        <a:avLst/>
                      </a:prstGeom>
                    </p:spPr>
                  </p:pic>
                </p:oleObj>
              </mc:Fallback>
            </mc:AlternateContent>
          </a:graphicData>
        </a:graphic>
      </p:graphicFrame>
      <p:sp>
        <p:nvSpPr>
          <p:cNvPr id="6" name="Rectangle 2">
            <a:extLst>
              <a:ext uri="{FF2B5EF4-FFF2-40B4-BE49-F238E27FC236}">
                <a16:creationId xmlns:a16="http://schemas.microsoft.com/office/drawing/2014/main" id="{4E7EA4EB-08BE-D04D-82F4-1E5BE14FD68D}"/>
              </a:ext>
            </a:extLst>
          </p:cNvPr>
          <p:cNvSpPr txBox="1">
            <a:spLocks noGrp="1" noChangeArrowheads="1"/>
          </p:cNvSpPr>
          <p:nvPr>
            <p:ph type="title"/>
          </p:nvPr>
        </p:nvSpPr>
        <p:spPr>
          <a:xfrm>
            <a:off x="838200" y="457200"/>
            <a:ext cx="10515600" cy="1143000"/>
          </a:xfrm>
          <a:prstGeom prst="rect">
            <a:avLst/>
          </a:prstGeom>
          <a:solidFill>
            <a:schemeClr val="accent6">
              <a:lumMod val="60000"/>
              <a:lumOff val="40000"/>
            </a:schemeClr>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Qualitative Data Display Example</a:t>
            </a:r>
          </a:p>
        </p:txBody>
      </p:sp>
      <p:sp>
        <p:nvSpPr>
          <p:cNvPr id="5" name="TextBox 4">
            <a:extLst>
              <a:ext uri="{FF2B5EF4-FFF2-40B4-BE49-F238E27FC236}">
                <a16:creationId xmlns:a16="http://schemas.microsoft.com/office/drawing/2014/main" id="{515F2981-A582-4E25-A7BF-0124AC0DED1F}"/>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7306399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ED8FF8-1633-E34A-B1ED-D8B0F194E883}"/>
              </a:ext>
            </a:extLst>
          </p:cNvPr>
          <p:cNvSpPr/>
          <p:nvPr/>
        </p:nvSpPr>
        <p:spPr>
          <a:xfrm>
            <a:off x="1828800" y="477838"/>
            <a:ext cx="8999535" cy="461665"/>
          </a:xfrm>
          <a:prstGeom prst="rect">
            <a:avLst/>
          </a:prstGeom>
          <a:solidFill>
            <a:srgbClr val="00DE64"/>
          </a:solidFill>
        </p:spPr>
        <p:txBody>
          <a:bodyPr wrap="square">
            <a:spAutoFit/>
          </a:bodyPr>
          <a:lstStyle/>
          <a:p>
            <a:pPr algn="ctr"/>
            <a:r>
              <a:rPr lang="en-US" sz="2400" dirty="0">
                <a:latin typeface="Futura Std Book" panose="020B0502020204020303" pitchFamily="34" charset="77"/>
              </a:rPr>
              <a:t>Qualitative Display Example</a:t>
            </a:r>
            <a:endParaRPr lang="en-US" sz="2400" dirty="0"/>
          </a:p>
        </p:txBody>
      </p:sp>
      <p:graphicFrame>
        <p:nvGraphicFramePr>
          <p:cNvPr id="10" name="Object 9">
            <a:extLst>
              <a:ext uri="{FF2B5EF4-FFF2-40B4-BE49-F238E27FC236}">
                <a16:creationId xmlns:a16="http://schemas.microsoft.com/office/drawing/2014/main" id="{88AA9782-EA93-6F40-B059-F17AA48EB08D}"/>
              </a:ext>
            </a:extLst>
          </p:cNvPr>
          <p:cNvGraphicFramePr>
            <a:graphicFrameLocks noChangeAspect="1"/>
          </p:cNvGraphicFramePr>
          <p:nvPr>
            <p:extLst>
              <p:ext uri="{D42A27DB-BD31-4B8C-83A1-F6EECF244321}">
                <p14:modId xmlns:p14="http://schemas.microsoft.com/office/powerpoint/2010/main" val="3762301309"/>
              </p:ext>
            </p:extLst>
          </p:nvPr>
        </p:nvGraphicFramePr>
        <p:xfrm>
          <a:off x="1984375" y="1600200"/>
          <a:ext cx="8035925" cy="5200650"/>
        </p:xfrm>
        <a:graphic>
          <a:graphicData uri="http://schemas.openxmlformats.org/presentationml/2006/ole">
            <mc:AlternateContent xmlns:mc="http://schemas.openxmlformats.org/markup-compatibility/2006">
              <mc:Choice xmlns:v="urn:schemas-microsoft-com:vml" Requires="v">
                <p:oleObj spid="_x0000_s5152" name="Document" r:id="rId4" imgW="5975280" imgH="4368960" progId="Word.Document.12">
                  <p:embed/>
                </p:oleObj>
              </mc:Choice>
              <mc:Fallback>
                <p:oleObj name="Document" r:id="rId4" imgW="5975280" imgH="4368960" progId="Word.Document.12">
                  <p:embed/>
                  <p:pic>
                    <p:nvPicPr>
                      <p:cNvPr id="10" name="Object 9">
                        <a:extLst>
                          <a:ext uri="{FF2B5EF4-FFF2-40B4-BE49-F238E27FC236}">
                            <a16:creationId xmlns:a16="http://schemas.microsoft.com/office/drawing/2014/main" id="{88AA9782-EA93-6F40-B059-F17AA48EB08D}"/>
                          </a:ext>
                        </a:extLst>
                      </p:cNvPr>
                      <p:cNvPicPr/>
                      <p:nvPr/>
                    </p:nvPicPr>
                    <p:blipFill>
                      <a:blip r:embed="rId5"/>
                      <a:stretch>
                        <a:fillRect/>
                      </a:stretch>
                    </p:blipFill>
                    <p:spPr>
                      <a:xfrm>
                        <a:off x="1984375" y="1600200"/>
                        <a:ext cx="8035925" cy="5200650"/>
                      </a:xfrm>
                      <a:prstGeom prst="rect">
                        <a:avLst/>
                      </a:prstGeom>
                    </p:spPr>
                  </p:pic>
                </p:oleObj>
              </mc:Fallback>
            </mc:AlternateContent>
          </a:graphicData>
        </a:graphic>
      </p:graphicFrame>
      <p:sp>
        <p:nvSpPr>
          <p:cNvPr id="6" name="Rectangle 2">
            <a:extLst>
              <a:ext uri="{FF2B5EF4-FFF2-40B4-BE49-F238E27FC236}">
                <a16:creationId xmlns:a16="http://schemas.microsoft.com/office/drawing/2014/main" id="{4E7EA4EB-08BE-D04D-82F4-1E5BE14FD68D}"/>
              </a:ext>
            </a:extLst>
          </p:cNvPr>
          <p:cNvSpPr txBox="1">
            <a:spLocks noGrp="1" noChangeArrowheads="1"/>
          </p:cNvSpPr>
          <p:nvPr>
            <p:ph type="title"/>
          </p:nvPr>
        </p:nvSpPr>
        <p:spPr>
          <a:xfrm>
            <a:off x="838200" y="457200"/>
            <a:ext cx="10515600" cy="1143000"/>
          </a:xfrm>
          <a:prstGeom prst="rect">
            <a:avLst/>
          </a:prstGeom>
          <a:solidFill>
            <a:schemeClr val="accent6">
              <a:lumMod val="60000"/>
              <a:lumOff val="40000"/>
            </a:schemeClr>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Qualitative Data Display Example</a:t>
            </a:r>
          </a:p>
        </p:txBody>
      </p:sp>
      <p:sp>
        <p:nvSpPr>
          <p:cNvPr id="5" name="TextBox 4">
            <a:extLst>
              <a:ext uri="{FF2B5EF4-FFF2-40B4-BE49-F238E27FC236}">
                <a16:creationId xmlns:a16="http://schemas.microsoft.com/office/drawing/2014/main" id="{F9A6BF54-85C2-4FF3-86E8-BC05DD8FF5D1}"/>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30108580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
            <a:extLst>
              <a:ext uri="{FF2B5EF4-FFF2-40B4-BE49-F238E27FC236}">
                <a16:creationId xmlns:a16="http://schemas.microsoft.com/office/drawing/2014/main" id="{B2D81B2A-75D2-5C41-A82A-A439E4E58D64}"/>
              </a:ext>
            </a:extLst>
          </p:cNvPr>
          <p:cNvSpPr txBox="1">
            <a:spLocks noChangeArrowheads="1"/>
          </p:cNvSpPr>
          <p:nvPr/>
        </p:nvSpPr>
        <p:spPr>
          <a:xfrm>
            <a:off x="838200" y="458582"/>
            <a:ext cx="10515600" cy="1143000"/>
          </a:xfrm>
          <a:prstGeom prst="rect">
            <a:avLst/>
          </a:prstGeom>
          <a:solidFill>
            <a:schemeClr val="accent5">
              <a:lumMod val="60000"/>
              <a:lumOff val="40000"/>
            </a:schemeClr>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Qualitative Data Analysis Steps</a:t>
            </a:r>
            <a:endParaRPr lang="en-US" sz="3600" dirty="0">
              <a:latin typeface="Futura Std Book" panose="020B0502020204020303" pitchFamily="34" charset="77"/>
            </a:endParaRPr>
          </a:p>
        </p:txBody>
      </p:sp>
      <p:sp>
        <p:nvSpPr>
          <p:cNvPr id="17" name="Oval 4">
            <a:extLst>
              <a:ext uri="{FF2B5EF4-FFF2-40B4-BE49-F238E27FC236}">
                <a16:creationId xmlns:a16="http://schemas.microsoft.com/office/drawing/2014/main" id="{385F2FD8-6C72-4FD3-9E6B-59F492C1DB19}"/>
              </a:ext>
            </a:extLst>
          </p:cNvPr>
          <p:cNvSpPr>
            <a:spLocks noChangeArrowheads="1"/>
          </p:cNvSpPr>
          <p:nvPr/>
        </p:nvSpPr>
        <p:spPr bwMode="auto">
          <a:xfrm>
            <a:off x="2514600" y="2347877"/>
            <a:ext cx="2057400" cy="1143000"/>
          </a:xfrm>
          <a:prstGeom prst="ellipse">
            <a:avLst/>
          </a:prstGeom>
          <a:noFill/>
          <a:ln w="381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23" name="Oval 5">
            <a:extLst>
              <a:ext uri="{FF2B5EF4-FFF2-40B4-BE49-F238E27FC236}">
                <a16:creationId xmlns:a16="http://schemas.microsoft.com/office/drawing/2014/main" id="{1B5773BD-4127-4D09-BE6A-D7F41B390624}"/>
              </a:ext>
            </a:extLst>
          </p:cNvPr>
          <p:cNvSpPr>
            <a:spLocks noChangeArrowheads="1"/>
          </p:cNvSpPr>
          <p:nvPr/>
        </p:nvSpPr>
        <p:spPr bwMode="auto">
          <a:xfrm>
            <a:off x="6477001" y="2012327"/>
            <a:ext cx="2286000" cy="1233452"/>
          </a:xfrm>
          <a:prstGeom prst="ellipse">
            <a:avLst/>
          </a:prstGeom>
          <a:noFill/>
          <a:ln w="381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24" name="Oval 6">
            <a:extLst>
              <a:ext uri="{FF2B5EF4-FFF2-40B4-BE49-F238E27FC236}">
                <a16:creationId xmlns:a16="http://schemas.microsoft.com/office/drawing/2014/main" id="{FDFA5B02-1C53-4478-8E47-15F9CB1FF1BB}"/>
              </a:ext>
            </a:extLst>
          </p:cNvPr>
          <p:cNvSpPr>
            <a:spLocks noChangeArrowheads="1"/>
          </p:cNvSpPr>
          <p:nvPr/>
        </p:nvSpPr>
        <p:spPr bwMode="auto">
          <a:xfrm>
            <a:off x="4800601" y="2971799"/>
            <a:ext cx="2209799" cy="1523999"/>
          </a:xfrm>
          <a:prstGeom prst="ellipse">
            <a:avLst/>
          </a:prstGeom>
          <a:noFill/>
          <a:ln w="381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25" name="Oval 7">
            <a:extLst>
              <a:ext uri="{FF2B5EF4-FFF2-40B4-BE49-F238E27FC236}">
                <a16:creationId xmlns:a16="http://schemas.microsoft.com/office/drawing/2014/main" id="{E9235C0B-61AE-4C40-85B5-7FF86F51AB57}"/>
              </a:ext>
            </a:extLst>
          </p:cNvPr>
          <p:cNvSpPr>
            <a:spLocks noChangeArrowheads="1"/>
          </p:cNvSpPr>
          <p:nvPr/>
        </p:nvSpPr>
        <p:spPr bwMode="auto">
          <a:xfrm>
            <a:off x="6324600" y="4800600"/>
            <a:ext cx="2057400" cy="1219200"/>
          </a:xfrm>
          <a:prstGeom prst="ellipse">
            <a:avLst/>
          </a:prstGeom>
          <a:noFill/>
          <a:ln w="381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26" name="Text Box 8">
            <a:extLst>
              <a:ext uri="{FF2B5EF4-FFF2-40B4-BE49-F238E27FC236}">
                <a16:creationId xmlns:a16="http://schemas.microsoft.com/office/drawing/2014/main" id="{9F75DCAF-36C5-47D0-9482-A3CD1B0953B1}"/>
              </a:ext>
            </a:extLst>
          </p:cNvPr>
          <p:cNvSpPr txBox="1">
            <a:spLocks noChangeArrowheads="1"/>
          </p:cNvSpPr>
          <p:nvPr/>
        </p:nvSpPr>
        <p:spPr bwMode="auto">
          <a:xfrm>
            <a:off x="2819401" y="2565434"/>
            <a:ext cx="1447800"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sz="2000" b="1" dirty="0">
                <a:solidFill>
                  <a:schemeClr val="accent1"/>
                </a:solidFill>
                <a:latin typeface="Calibri" panose="020F0502020204030204" pitchFamily="34" charset="0"/>
                <a:cs typeface="Calibri" panose="020F0502020204030204" pitchFamily="34" charset="0"/>
              </a:rPr>
              <a:t>Data Collection</a:t>
            </a:r>
          </a:p>
        </p:txBody>
      </p:sp>
      <p:sp>
        <p:nvSpPr>
          <p:cNvPr id="27" name="Text Box 10">
            <a:extLst>
              <a:ext uri="{FF2B5EF4-FFF2-40B4-BE49-F238E27FC236}">
                <a16:creationId xmlns:a16="http://schemas.microsoft.com/office/drawing/2014/main" id="{D4B38D20-150E-404C-BC65-A3A72240C0AF}"/>
              </a:ext>
            </a:extLst>
          </p:cNvPr>
          <p:cNvSpPr txBox="1">
            <a:spLocks noChangeArrowheads="1"/>
          </p:cNvSpPr>
          <p:nvPr/>
        </p:nvSpPr>
        <p:spPr bwMode="auto">
          <a:xfrm>
            <a:off x="6629401" y="2312841"/>
            <a:ext cx="1981200"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lgn="ctr">
              <a:spcBef>
                <a:spcPct val="50000"/>
              </a:spcBef>
            </a:pPr>
            <a:r>
              <a:rPr lang="en-US" sz="2000" b="1" dirty="0">
                <a:solidFill>
                  <a:srgbClr val="008700"/>
                </a:solidFill>
                <a:latin typeface="Calibri" panose="020F0502020204030204" pitchFamily="34" charset="0"/>
                <a:cs typeface="Calibri" panose="020F0502020204030204" pitchFamily="34" charset="0"/>
              </a:rPr>
              <a:t>Data Displays &amp; Summaries</a:t>
            </a:r>
          </a:p>
        </p:txBody>
      </p:sp>
      <p:sp>
        <p:nvSpPr>
          <p:cNvPr id="28" name="Text Box 13">
            <a:extLst>
              <a:ext uri="{FF2B5EF4-FFF2-40B4-BE49-F238E27FC236}">
                <a16:creationId xmlns:a16="http://schemas.microsoft.com/office/drawing/2014/main" id="{552EC290-1193-4E2D-A03F-EFEE7890AB31}"/>
              </a:ext>
            </a:extLst>
          </p:cNvPr>
          <p:cNvSpPr txBox="1">
            <a:spLocks noChangeArrowheads="1"/>
          </p:cNvSpPr>
          <p:nvPr/>
        </p:nvSpPr>
        <p:spPr bwMode="auto">
          <a:xfrm>
            <a:off x="6517504" y="5056257"/>
            <a:ext cx="1676400"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a:spcBef>
                <a:spcPct val="50000"/>
              </a:spcBef>
            </a:pPr>
            <a:r>
              <a:rPr lang="en-US" sz="2000" b="1" dirty="0">
                <a:solidFill>
                  <a:schemeClr val="bg2">
                    <a:lumMod val="50000"/>
                  </a:schemeClr>
                </a:solidFill>
                <a:highlight>
                  <a:srgbClr val="FFFF00"/>
                </a:highlight>
              </a:rPr>
              <a:t>Conclusion drawing</a:t>
            </a:r>
          </a:p>
        </p:txBody>
      </p:sp>
      <p:sp>
        <p:nvSpPr>
          <p:cNvPr id="29" name="Text Box 14">
            <a:extLst>
              <a:ext uri="{FF2B5EF4-FFF2-40B4-BE49-F238E27FC236}">
                <a16:creationId xmlns:a16="http://schemas.microsoft.com/office/drawing/2014/main" id="{ABF5A02C-1745-480E-9398-BC8005E6AE98}"/>
              </a:ext>
            </a:extLst>
          </p:cNvPr>
          <p:cNvSpPr txBox="1">
            <a:spLocks noChangeArrowheads="1"/>
          </p:cNvSpPr>
          <p:nvPr/>
        </p:nvSpPr>
        <p:spPr bwMode="auto">
          <a:xfrm>
            <a:off x="4978304" y="3374296"/>
            <a:ext cx="1854391" cy="7078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square">
            <a:spAutoFit/>
          </a:bodyPr>
          <a:lstStyle/>
          <a:p>
            <a:pPr algn="ctr">
              <a:spcBef>
                <a:spcPct val="50000"/>
              </a:spcBef>
            </a:pPr>
            <a:r>
              <a:rPr lang="en-US" sz="2000" b="1" dirty="0">
                <a:solidFill>
                  <a:schemeClr val="accent2"/>
                </a:solidFill>
              </a:rPr>
              <a:t>Data Reduction &amp; Management</a:t>
            </a:r>
          </a:p>
        </p:txBody>
      </p:sp>
      <p:sp>
        <p:nvSpPr>
          <p:cNvPr id="30" name="Line 17">
            <a:extLst>
              <a:ext uri="{FF2B5EF4-FFF2-40B4-BE49-F238E27FC236}">
                <a16:creationId xmlns:a16="http://schemas.microsoft.com/office/drawing/2014/main" id="{020B948A-90AD-4DC0-8120-D652656577E0}"/>
              </a:ext>
            </a:extLst>
          </p:cNvPr>
          <p:cNvSpPr>
            <a:spLocks noChangeShapeType="1"/>
          </p:cNvSpPr>
          <p:nvPr/>
        </p:nvSpPr>
        <p:spPr bwMode="auto">
          <a:xfrm flipH="1" flipV="1">
            <a:off x="4019552" y="3470912"/>
            <a:ext cx="2209798" cy="173552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31" name="Line 22">
            <a:extLst>
              <a:ext uri="{FF2B5EF4-FFF2-40B4-BE49-F238E27FC236}">
                <a16:creationId xmlns:a16="http://schemas.microsoft.com/office/drawing/2014/main" id="{0E6A435A-47F1-47BC-A909-94AD80A584BC}"/>
              </a:ext>
            </a:extLst>
          </p:cNvPr>
          <p:cNvSpPr>
            <a:spLocks noChangeShapeType="1"/>
          </p:cNvSpPr>
          <p:nvPr/>
        </p:nvSpPr>
        <p:spPr bwMode="auto">
          <a:xfrm>
            <a:off x="4572000" y="2666997"/>
            <a:ext cx="897129" cy="32145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32" name="Line 24">
            <a:extLst>
              <a:ext uri="{FF2B5EF4-FFF2-40B4-BE49-F238E27FC236}">
                <a16:creationId xmlns:a16="http://schemas.microsoft.com/office/drawing/2014/main" id="{9EC505BA-3432-4D5B-8FD2-BC9D87FDF5B7}"/>
              </a:ext>
            </a:extLst>
          </p:cNvPr>
          <p:cNvSpPr>
            <a:spLocks noChangeShapeType="1"/>
          </p:cNvSpPr>
          <p:nvPr/>
        </p:nvSpPr>
        <p:spPr bwMode="auto">
          <a:xfrm flipV="1">
            <a:off x="6096000" y="2634146"/>
            <a:ext cx="304800" cy="270686"/>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33" name="Line 26">
            <a:extLst>
              <a:ext uri="{FF2B5EF4-FFF2-40B4-BE49-F238E27FC236}">
                <a16:creationId xmlns:a16="http://schemas.microsoft.com/office/drawing/2014/main" id="{FEDA85BA-1D52-40D2-A545-E64B135C5C85}"/>
              </a:ext>
            </a:extLst>
          </p:cNvPr>
          <p:cNvSpPr>
            <a:spLocks noChangeShapeType="1"/>
          </p:cNvSpPr>
          <p:nvPr/>
        </p:nvSpPr>
        <p:spPr bwMode="auto">
          <a:xfrm>
            <a:off x="7543800" y="3240052"/>
            <a:ext cx="0" cy="152400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endParaRPr lang="en-US">
              <a:latin typeface="Futura Std Book" panose="020B0502020204020303" pitchFamily="34" charset="77"/>
            </a:endParaRPr>
          </a:p>
        </p:txBody>
      </p:sp>
      <p:sp>
        <p:nvSpPr>
          <p:cNvPr id="15" name="TextBox 14">
            <a:extLst>
              <a:ext uri="{FF2B5EF4-FFF2-40B4-BE49-F238E27FC236}">
                <a16:creationId xmlns:a16="http://schemas.microsoft.com/office/drawing/2014/main" id="{A98D6D78-9A31-46CE-B5DD-0FA0F4982DFC}"/>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21913114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5ADCB9D-8BA0-3549-9DB3-1FBCA4BF9131}"/>
              </a:ext>
            </a:extLst>
          </p:cNvPr>
          <p:cNvSpPr txBox="1">
            <a:spLocks noChangeArrowheads="1"/>
          </p:cNvSpPr>
          <p:nvPr/>
        </p:nvSpPr>
        <p:spPr>
          <a:xfrm>
            <a:off x="838200" y="457200"/>
            <a:ext cx="10515600" cy="1143000"/>
          </a:xfrm>
          <a:prstGeom prst="rect">
            <a:avLst/>
          </a:prstGeom>
          <a:solidFill>
            <a:schemeClr val="bg2"/>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Drawing Conclusions</a:t>
            </a:r>
          </a:p>
        </p:txBody>
      </p:sp>
      <p:sp>
        <p:nvSpPr>
          <p:cNvPr id="7" name="Rectangle 3">
            <a:extLst>
              <a:ext uri="{FF2B5EF4-FFF2-40B4-BE49-F238E27FC236}">
                <a16:creationId xmlns:a16="http://schemas.microsoft.com/office/drawing/2014/main" id="{17161079-6FB7-D24D-8AE4-D42436C34CAA}"/>
              </a:ext>
            </a:extLst>
          </p:cNvPr>
          <p:cNvSpPr txBox="1">
            <a:spLocks noChangeArrowheads="1"/>
          </p:cNvSpPr>
          <p:nvPr/>
        </p:nvSpPr>
        <p:spPr>
          <a:xfrm>
            <a:off x="838200" y="2229842"/>
            <a:ext cx="10515600" cy="44757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spcAft>
                <a:spcPts val="600"/>
              </a:spcAft>
              <a:buFont typeface="Arial" panose="020B0604020202020204" pitchFamily="34" charset="0"/>
              <a:buChar char="•"/>
            </a:pPr>
            <a:r>
              <a:rPr lang="en-US" sz="2800" dirty="0"/>
              <a:t>Drawing conclusions is a very difficult stage of the qualitative analysis process.</a:t>
            </a:r>
          </a:p>
          <a:p>
            <a:pPr marL="342900" indent="-342900" algn="l">
              <a:spcAft>
                <a:spcPts val="600"/>
              </a:spcAft>
              <a:buFont typeface="Arial" panose="020B0604020202020204" pitchFamily="34" charset="0"/>
              <a:buChar char="•"/>
            </a:pPr>
            <a:r>
              <a:rPr lang="en-US" sz="2800" dirty="0"/>
              <a:t>Qualitative analysis requires you to go a step further than simply listing your results or listing codes.</a:t>
            </a:r>
          </a:p>
          <a:p>
            <a:pPr marL="342900" indent="-342900" algn="l">
              <a:spcAft>
                <a:spcPts val="600"/>
              </a:spcAft>
              <a:buFont typeface="Arial" panose="020B0604020202020204" pitchFamily="34" charset="0"/>
              <a:buChar char="•"/>
            </a:pPr>
            <a:r>
              <a:rPr lang="en-US" sz="2800" dirty="0"/>
              <a:t>This stage is often considered the “art of interpretation”- and it is, indeed, an art.</a:t>
            </a:r>
          </a:p>
          <a:p>
            <a:pPr marL="342900" indent="-342900" algn="l">
              <a:spcAft>
                <a:spcPts val="600"/>
              </a:spcAft>
              <a:buFont typeface="Arial" panose="020B0604020202020204" pitchFamily="34" charset="0"/>
              <a:buChar char="•"/>
            </a:pPr>
            <a:r>
              <a:rPr lang="en-US" sz="2800" dirty="0"/>
              <a:t>Drawing conclusions takes time, practice, and often consultation with a team of experts. </a:t>
            </a:r>
          </a:p>
        </p:txBody>
      </p:sp>
      <p:sp>
        <p:nvSpPr>
          <p:cNvPr id="4" name="TextBox 3">
            <a:extLst>
              <a:ext uri="{FF2B5EF4-FFF2-40B4-BE49-F238E27FC236}">
                <a16:creationId xmlns:a16="http://schemas.microsoft.com/office/drawing/2014/main" id="{DAC83621-1A32-465E-B223-9FC643354130}"/>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15968564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5ADCB9D-8BA0-3549-9DB3-1FBCA4BF9131}"/>
              </a:ext>
            </a:extLst>
          </p:cNvPr>
          <p:cNvSpPr txBox="1">
            <a:spLocks noChangeArrowheads="1"/>
          </p:cNvSpPr>
          <p:nvPr/>
        </p:nvSpPr>
        <p:spPr>
          <a:xfrm>
            <a:off x="838200" y="457200"/>
            <a:ext cx="10515600" cy="1143000"/>
          </a:xfrm>
          <a:prstGeom prst="rect">
            <a:avLst/>
          </a:prstGeom>
          <a:solidFill>
            <a:schemeClr val="bg2"/>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Tools for Interpretation</a:t>
            </a:r>
          </a:p>
        </p:txBody>
      </p:sp>
      <p:sp>
        <p:nvSpPr>
          <p:cNvPr id="7" name="Rectangle 3">
            <a:extLst>
              <a:ext uri="{FF2B5EF4-FFF2-40B4-BE49-F238E27FC236}">
                <a16:creationId xmlns:a16="http://schemas.microsoft.com/office/drawing/2014/main" id="{17161079-6FB7-D24D-8AE4-D42436C34CAA}"/>
              </a:ext>
            </a:extLst>
          </p:cNvPr>
          <p:cNvSpPr txBox="1">
            <a:spLocks noChangeArrowheads="1"/>
          </p:cNvSpPr>
          <p:nvPr/>
        </p:nvSpPr>
        <p:spPr>
          <a:xfrm>
            <a:off x="838200" y="2209800"/>
            <a:ext cx="10515600" cy="43233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spcAft>
                <a:spcPts val="600"/>
              </a:spcAft>
              <a:buFont typeface="Arial" panose="020B0604020202020204" pitchFamily="34" charset="0"/>
              <a:buChar char="•"/>
            </a:pPr>
            <a:r>
              <a:rPr lang="en-US" sz="2800" dirty="0"/>
              <a:t>Refer back to memos, data displays.</a:t>
            </a:r>
          </a:p>
          <a:p>
            <a:pPr marL="342900" indent="-342900" algn="l">
              <a:spcAft>
                <a:spcPts val="600"/>
              </a:spcAft>
              <a:buFont typeface="Arial" panose="020B0604020202020204" pitchFamily="34" charset="0"/>
              <a:buChar char="•"/>
            </a:pPr>
            <a:r>
              <a:rPr lang="en-US" sz="2800" dirty="0"/>
              <a:t>Use software to retrieve quotes for each section, balancing quotes against themes.</a:t>
            </a:r>
          </a:p>
          <a:p>
            <a:pPr marL="342900" indent="-342900" algn="l">
              <a:spcAft>
                <a:spcPts val="600"/>
              </a:spcAft>
              <a:buFont typeface="Arial" panose="020B0604020202020204" pitchFamily="34" charset="0"/>
              <a:buChar char="•"/>
            </a:pPr>
            <a:r>
              <a:rPr lang="en-US" sz="2800" dirty="0"/>
              <a:t>Employ </a:t>
            </a:r>
            <a:r>
              <a:rPr lang="en-US" sz="2800" b="1" i="1" dirty="0">
                <a:solidFill>
                  <a:schemeClr val="bg2">
                    <a:lumMod val="50000"/>
                  </a:schemeClr>
                </a:solidFill>
              </a:rPr>
              <a:t>Member Checking</a:t>
            </a:r>
            <a:r>
              <a:rPr lang="en-US" sz="2800" dirty="0">
                <a:solidFill>
                  <a:schemeClr val="bg2">
                    <a:lumMod val="50000"/>
                  </a:schemeClr>
                </a:solidFill>
              </a:rPr>
              <a:t>, </a:t>
            </a:r>
            <a:r>
              <a:rPr lang="en-US" sz="2800" dirty="0"/>
              <a:t>i.e., ask people from the community in which you collected data to check your interpretations.</a:t>
            </a:r>
          </a:p>
          <a:p>
            <a:pPr marL="342900" indent="-342900" algn="l">
              <a:spcAft>
                <a:spcPts val="600"/>
              </a:spcAft>
              <a:buFont typeface="Arial" panose="020B0604020202020204" pitchFamily="34" charset="0"/>
              <a:buChar char="•"/>
            </a:pPr>
            <a:r>
              <a:rPr lang="en-US" sz="2800" dirty="0"/>
              <a:t>Work with team members who have diverse perspectives to discuss findings and identify themes.</a:t>
            </a:r>
          </a:p>
        </p:txBody>
      </p:sp>
      <p:sp>
        <p:nvSpPr>
          <p:cNvPr id="4" name="TextBox 3">
            <a:extLst>
              <a:ext uri="{FF2B5EF4-FFF2-40B4-BE49-F238E27FC236}">
                <a16:creationId xmlns:a16="http://schemas.microsoft.com/office/drawing/2014/main" id="{CCB4D077-2F24-4991-A6C5-E45067617885}"/>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20326621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Diagram 11">
            <a:extLst>
              <a:ext uri="{FF2B5EF4-FFF2-40B4-BE49-F238E27FC236}">
                <a16:creationId xmlns:a16="http://schemas.microsoft.com/office/drawing/2014/main" id="{46E247DB-20F5-4C44-AA1A-9BE3BC04D106}"/>
              </a:ext>
            </a:extLst>
          </p:cNvPr>
          <p:cNvGraphicFramePr/>
          <p:nvPr>
            <p:extLst>
              <p:ext uri="{D42A27DB-BD31-4B8C-83A1-F6EECF244321}">
                <p14:modId xmlns:p14="http://schemas.microsoft.com/office/powerpoint/2010/main" val="491697434"/>
              </p:ext>
            </p:extLst>
          </p:nvPr>
        </p:nvGraphicFramePr>
        <p:xfrm>
          <a:off x="914400" y="1981200"/>
          <a:ext cx="10287000" cy="4419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Content Placeholder 4">
            <a:extLst>
              <a:ext uri="{FF2B5EF4-FFF2-40B4-BE49-F238E27FC236}">
                <a16:creationId xmlns:a16="http://schemas.microsoft.com/office/drawing/2014/main" id="{37C47E72-0ACF-4A4B-BA90-792407E1A47C}"/>
              </a:ext>
            </a:extLst>
          </p:cNvPr>
          <p:cNvSpPr txBox="1">
            <a:spLocks/>
          </p:cNvSpPr>
          <p:nvPr/>
        </p:nvSpPr>
        <p:spPr>
          <a:xfrm>
            <a:off x="875211" y="4411858"/>
            <a:ext cx="4038600" cy="19127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buFont typeface="Arial" panose="020B0604020202020204" pitchFamily="34" charset="0"/>
              <a:buNone/>
            </a:pPr>
            <a:r>
              <a:rPr lang="en-US" sz="2000" u="sng" dirty="0">
                <a:latin typeface="Futura Std Book" panose="020B0502020204020303" pitchFamily="34" charset="77"/>
              </a:rPr>
              <a:t> </a:t>
            </a:r>
            <a:endParaRPr lang="en-US" sz="2000" dirty="0">
              <a:latin typeface="Futura Std Book" panose="020B0502020204020303" pitchFamily="34" charset="77"/>
            </a:endParaRPr>
          </a:p>
          <a:p>
            <a:pPr marL="0" indent="0">
              <a:spcBef>
                <a:spcPts val="600"/>
              </a:spcBef>
              <a:buFont typeface="Arial" panose="020B0604020202020204" pitchFamily="34" charset="0"/>
              <a:buNone/>
            </a:pPr>
            <a:r>
              <a:rPr lang="en-US" sz="1600" dirty="0">
                <a:latin typeface="Futura Std Book" panose="020B0502020204020303" pitchFamily="34" charset="77"/>
              </a:rPr>
              <a:t> </a:t>
            </a:r>
          </a:p>
        </p:txBody>
      </p:sp>
      <p:sp>
        <p:nvSpPr>
          <p:cNvPr id="13" name="Rectangle 2">
            <a:extLst>
              <a:ext uri="{FF2B5EF4-FFF2-40B4-BE49-F238E27FC236}">
                <a16:creationId xmlns:a16="http://schemas.microsoft.com/office/drawing/2014/main" id="{82E6B09B-2F31-C840-8DEC-1D1E095B95FD}"/>
              </a:ext>
            </a:extLst>
          </p:cNvPr>
          <p:cNvSpPr txBox="1">
            <a:spLocks noChangeArrowheads="1"/>
          </p:cNvSpPr>
          <p:nvPr/>
        </p:nvSpPr>
        <p:spPr>
          <a:xfrm>
            <a:off x="838200" y="457200"/>
            <a:ext cx="10515600" cy="1143000"/>
          </a:xfrm>
          <a:prstGeom prst="rect">
            <a:avLst/>
          </a:prstGeom>
          <a:solidFill>
            <a:schemeClr val="bg2"/>
          </a:solidFill>
          <a:ln>
            <a:solidFill>
              <a:schemeClr val="tx1"/>
            </a:solidFill>
            <a:miter lim="800000"/>
            <a:headEnd/>
            <a:tailEnd/>
          </a:ln>
        </p:spPr>
        <p:txBody>
          <a:bodyPr vert="horz" wrap="none"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Example: Summarizing Data Patterns</a:t>
            </a:r>
          </a:p>
        </p:txBody>
      </p:sp>
      <p:sp>
        <p:nvSpPr>
          <p:cNvPr id="5" name="TextBox 4">
            <a:extLst>
              <a:ext uri="{FF2B5EF4-FFF2-40B4-BE49-F238E27FC236}">
                <a16:creationId xmlns:a16="http://schemas.microsoft.com/office/drawing/2014/main" id="{34FB92FE-5499-4BEC-AD26-181ABC6FCD1C}"/>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6835714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Object 10">
            <a:extLst>
              <a:ext uri="{FF2B5EF4-FFF2-40B4-BE49-F238E27FC236}">
                <a16:creationId xmlns:a16="http://schemas.microsoft.com/office/drawing/2014/main" id="{18ECFEAA-55D8-4A43-ACC6-1C80A3B82BEE}"/>
              </a:ext>
            </a:extLst>
          </p:cNvPr>
          <p:cNvGraphicFramePr>
            <a:graphicFrameLocks noChangeAspect="1"/>
          </p:cNvGraphicFramePr>
          <p:nvPr>
            <p:extLst>
              <p:ext uri="{D42A27DB-BD31-4B8C-83A1-F6EECF244321}">
                <p14:modId xmlns:p14="http://schemas.microsoft.com/office/powerpoint/2010/main" val="121599412"/>
              </p:ext>
            </p:extLst>
          </p:nvPr>
        </p:nvGraphicFramePr>
        <p:xfrm>
          <a:off x="457200" y="38431"/>
          <a:ext cx="11353800" cy="6826955"/>
        </p:xfrm>
        <a:graphic>
          <a:graphicData uri="http://schemas.openxmlformats.org/presentationml/2006/ole">
            <mc:AlternateContent xmlns:mc="http://schemas.openxmlformats.org/markup-compatibility/2006">
              <mc:Choice xmlns:v="urn:schemas-microsoft-com:vml" Requires="v">
                <p:oleObj spid="_x0000_s4173" name="Document" r:id="rId4" imgW="9271000" imgH="6235700" progId="Word.Document.12">
                  <p:embed/>
                </p:oleObj>
              </mc:Choice>
              <mc:Fallback>
                <p:oleObj name="Document" r:id="rId4" imgW="9271000" imgH="6235700" progId="Word.Document.12">
                  <p:embed/>
                  <p:pic>
                    <p:nvPicPr>
                      <p:cNvPr id="37" name="Object 36">
                        <a:extLst>
                          <a:ext uri="{FF2B5EF4-FFF2-40B4-BE49-F238E27FC236}">
                            <a16:creationId xmlns:a16="http://schemas.microsoft.com/office/drawing/2014/main" id="{1067D519-41BD-4246-8085-13D2AE72CD9D}"/>
                          </a:ext>
                        </a:extLst>
                      </p:cNvPr>
                      <p:cNvPicPr/>
                      <p:nvPr/>
                    </p:nvPicPr>
                    <p:blipFill>
                      <a:blip r:embed="rId5"/>
                      <a:stretch>
                        <a:fillRect/>
                      </a:stretch>
                    </p:blipFill>
                    <p:spPr>
                      <a:xfrm>
                        <a:off x="457200" y="38431"/>
                        <a:ext cx="11353800" cy="6826955"/>
                      </a:xfrm>
                      <a:prstGeom prst="rect">
                        <a:avLst/>
                      </a:prstGeom>
                    </p:spPr>
                  </p:pic>
                </p:oleObj>
              </mc:Fallback>
            </mc:AlternateContent>
          </a:graphicData>
        </a:graphic>
      </p:graphicFrame>
      <p:sp>
        <p:nvSpPr>
          <p:cNvPr id="3" name="TextBox 2">
            <a:extLst>
              <a:ext uri="{FF2B5EF4-FFF2-40B4-BE49-F238E27FC236}">
                <a16:creationId xmlns:a16="http://schemas.microsoft.com/office/drawing/2014/main" id="{99E86CF6-A142-4041-B163-49C79C778CCB}"/>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6198336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5ADCB9D-8BA0-3549-9DB3-1FBCA4BF9131}"/>
              </a:ext>
            </a:extLst>
          </p:cNvPr>
          <p:cNvSpPr txBox="1">
            <a:spLocks noChangeArrowheads="1"/>
          </p:cNvSpPr>
          <p:nvPr/>
        </p:nvSpPr>
        <p:spPr>
          <a:xfrm>
            <a:off x="838200" y="457200"/>
            <a:ext cx="10515600" cy="1143000"/>
          </a:xfrm>
          <a:prstGeom prst="rect">
            <a:avLst/>
          </a:prstGeom>
          <a:solidFill>
            <a:schemeClr val="bg2"/>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Subjectivity &amp; Representation</a:t>
            </a:r>
          </a:p>
        </p:txBody>
      </p:sp>
      <p:sp>
        <p:nvSpPr>
          <p:cNvPr id="7" name="Rectangle 3">
            <a:extLst>
              <a:ext uri="{FF2B5EF4-FFF2-40B4-BE49-F238E27FC236}">
                <a16:creationId xmlns:a16="http://schemas.microsoft.com/office/drawing/2014/main" id="{17161079-6FB7-D24D-8AE4-D42436C34CAA}"/>
              </a:ext>
            </a:extLst>
          </p:cNvPr>
          <p:cNvSpPr txBox="1">
            <a:spLocks noChangeArrowheads="1"/>
          </p:cNvSpPr>
          <p:nvPr/>
        </p:nvSpPr>
        <p:spPr>
          <a:xfrm>
            <a:off x="838200" y="1981200"/>
            <a:ext cx="10515600" cy="441960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sz="2800" dirty="0"/>
              <a:t>When interpreting findings and data patterns, it is important to ask:</a:t>
            </a:r>
          </a:p>
          <a:p>
            <a:pPr marL="342900" indent="-342900" algn="l">
              <a:spcAft>
                <a:spcPts val="600"/>
              </a:spcAft>
              <a:buFont typeface="Arial" panose="020B0604020202020204" pitchFamily="34" charset="0"/>
              <a:buChar char="•"/>
            </a:pPr>
            <a:r>
              <a:rPr lang="en-US" sz="2800" dirty="0"/>
              <a:t>Have I double checked my findings? </a:t>
            </a:r>
          </a:p>
          <a:p>
            <a:pPr marL="342900" indent="-342900" algn="l">
              <a:buFont typeface="Arial" panose="020B0604020202020204" pitchFamily="34" charset="0"/>
              <a:buChar char="•"/>
            </a:pPr>
            <a:r>
              <a:rPr lang="en-US" sz="2800" dirty="0"/>
              <a:t>What are my filters and influences on data interpretation?</a:t>
            </a:r>
          </a:p>
          <a:p>
            <a:pPr marL="342900" indent="-342900" algn="l">
              <a:buFont typeface="Arial" panose="020B0604020202020204" pitchFamily="34" charset="0"/>
              <a:buChar char="•"/>
            </a:pPr>
            <a:r>
              <a:rPr lang="en-US" sz="2800" dirty="0"/>
              <a:t>Questions of representation:</a:t>
            </a:r>
          </a:p>
          <a:p>
            <a:pPr marL="800100" lvl="1" indent="-342900" algn="l">
              <a:spcBef>
                <a:spcPts val="1000"/>
              </a:spcBef>
              <a:spcAft>
                <a:spcPts val="600"/>
              </a:spcAft>
              <a:buFont typeface="Wingdings" pitchFamily="2" charset="2"/>
              <a:buChar char="Ø"/>
            </a:pPr>
            <a:r>
              <a:rPr lang="en-US" sz="2800" dirty="0"/>
              <a:t>Am I adequately representing people’s voices and lives?</a:t>
            </a:r>
          </a:p>
          <a:p>
            <a:pPr marL="800100" lvl="1" indent="-342900" algn="l">
              <a:spcBef>
                <a:spcPts val="1000"/>
              </a:spcBef>
              <a:spcAft>
                <a:spcPts val="600"/>
              </a:spcAft>
              <a:buFont typeface="Wingdings" pitchFamily="2" charset="2"/>
              <a:buChar char="Ø"/>
            </a:pPr>
            <a:r>
              <a:rPr lang="en-US" sz="2800" dirty="0"/>
              <a:t>Will my representation benefit the population of interest?</a:t>
            </a:r>
          </a:p>
        </p:txBody>
      </p:sp>
      <p:sp>
        <p:nvSpPr>
          <p:cNvPr id="4" name="TextBox 3">
            <a:extLst>
              <a:ext uri="{FF2B5EF4-FFF2-40B4-BE49-F238E27FC236}">
                <a16:creationId xmlns:a16="http://schemas.microsoft.com/office/drawing/2014/main" id="{729A9375-239D-4C1E-84DF-58467C243303}"/>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21131822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5ADCB9D-8BA0-3549-9DB3-1FBCA4BF9131}"/>
              </a:ext>
            </a:extLst>
          </p:cNvPr>
          <p:cNvSpPr txBox="1">
            <a:spLocks noChangeArrowheads="1"/>
          </p:cNvSpPr>
          <p:nvPr/>
        </p:nvSpPr>
        <p:spPr>
          <a:xfrm>
            <a:off x="838200" y="457200"/>
            <a:ext cx="10515600" cy="1143000"/>
          </a:xfrm>
          <a:prstGeom prst="rect">
            <a:avLst/>
          </a:prstGeom>
          <a:solidFill>
            <a:schemeClr val="bg2"/>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Additional Questions</a:t>
            </a:r>
          </a:p>
        </p:txBody>
      </p:sp>
      <p:sp>
        <p:nvSpPr>
          <p:cNvPr id="7" name="Rectangle 3">
            <a:extLst>
              <a:ext uri="{FF2B5EF4-FFF2-40B4-BE49-F238E27FC236}">
                <a16:creationId xmlns:a16="http://schemas.microsoft.com/office/drawing/2014/main" id="{17161079-6FB7-D24D-8AE4-D42436C34CAA}"/>
              </a:ext>
            </a:extLst>
          </p:cNvPr>
          <p:cNvSpPr txBox="1">
            <a:spLocks noChangeArrowheads="1"/>
          </p:cNvSpPr>
          <p:nvPr/>
        </p:nvSpPr>
        <p:spPr>
          <a:xfrm>
            <a:off x="838200" y="2133600"/>
            <a:ext cx="10515600" cy="37137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spcAft>
                <a:spcPts val="600"/>
              </a:spcAft>
              <a:buFont typeface="Arial" panose="020B0604020202020204" pitchFamily="34" charset="0"/>
              <a:buChar char="•"/>
            </a:pPr>
            <a:r>
              <a:rPr lang="en-US" sz="2800" dirty="0"/>
              <a:t>Are the findings grounded in the data?</a:t>
            </a:r>
          </a:p>
          <a:p>
            <a:pPr marL="342900" indent="-342900" algn="l">
              <a:spcAft>
                <a:spcPts val="600"/>
              </a:spcAft>
              <a:buFont typeface="Arial" panose="020B0604020202020204" pitchFamily="34" charset="0"/>
              <a:buChar char="•"/>
            </a:pPr>
            <a:r>
              <a:rPr lang="en-US" sz="2800" dirty="0"/>
              <a:t>Are inferences logical?</a:t>
            </a:r>
          </a:p>
          <a:p>
            <a:pPr marL="342900" indent="-342900" algn="l">
              <a:spcAft>
                <a:spcPts val="600"/>
              </a:spcAft>
              <a:buFont typeface="Arial" panose="020B0604020202020204" pitchFamily="34" charset="0"/>
              <a:buChar char="•"/>
            </a:pPr>
            <a:r>
              <a:rPr lang="en-US" sz="2800" dirty="0"/>
              <a:t>Did I find something unexpected?</a:t>
            </a:r>
          </a:p>
          <a:p>
            <a:pPr marL="342900" indent="-342900" algn="l">
              <a:spcAft>
                <a:spcPts val="600"/>
              </a:spcAft>
              <a:buFont typeface="Arial" panose="020B0604020202020204" pitchFamily="34" charset="0"/>
              <a:buChar char="•"/>
            </a:pPr>
            <a:r>
              <a:rPr lang="en-US" sz="2800" dirty="0"/>
              <a:t>Are alternative explanations accounted for?</a:t>
            </a:r>
          </a:p>
          <a:p>
            <a:pPr marL="342900" indent="-342900" algn="l">
              <a:spcAft>
                <a:spcPts val="600"/>
              </a:spcAft>
              <a:buFont typeface="Arial" panose="020B0604020202020204" pitchFamily="34" charset="0"/>
              <a:buChar char="•"/>
            </a:pPr>
            <a:r>
              <a:rPr lang="en-US" sz="2800" dirty="0"/>
              <a:t>What strategies were used to enhance rigor and trustworthiness?</a:t>
            </a:r>
          </a:p>
        </p:txBody>
      </p:sp>
      <p:sp>
        <p:nvSpPr>
          <p:cNvPr id="4" name="TextBox 3">
            <a:extLst>
              <a:ext uri="{FF2B5EF4-FFF2-40B4-BE49-F238E27FC236}">
                <a16:creationId xmlns:a16="http://schemas.microsoft.com/office/drawing/2014/main" id="{2F4057B4-7993-4D66-A3B1-64C3FBA1B38C}"/>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31364928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5ADCB9D-8BA0-3549-9DB3-1FBCA4BF9131}"/>
              </a:ext>
            </a:extLst>
          </p:cNvPr>
          <p:cNvSpPr txBox="1">
            <a:spLocks noChangeArrowheads="1"/>
          </p:cNvSpPr>
          <p:nvPr/>
        </p:nvSpPr>
        <p:spPr>
          <a:xfrm>
            <a:off x="838200" y="457200"/>
            <a:ext cx="10515600" cy="1143000"/>
          </a:xfrm>
          <a:prstGeom prst="rect">
            <a:avLst/>
          </a:prstGeom>
          <a:solidFill>
            <a:schemeClr val="bg2"/>
          </a:solidFill>
          <a:ln>
            <a:solidFill>
              <a:schemeClr val="tx1"/>
            </a:solidFill>
            <a:miter lim="800000"/>
            <a:headEnd/>
            <a:tailEnd/>
          </a:ln>
        </p:spPr>
        <p:txBody>
          <a:bodyPr vert="horz" wrap="none"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latin typeface="Futura Std Book" panose="020B0502020204020303" pitchFamily="34" charset="77"/>
              </a:rPr>
              <a:t>Sample Interpretation Check</a:t>
            </a:r>
          </a:p>
        </p:txBody>
      </p:sp>
      <p:sp>
        <p:nvSpPr>
          <p:cNvPr id="7" name="Rectangle 3">
            <a:extLst>
              <a:ext uri="{FF2B5EF4-FFF2-40B4-BE49-F238E27FC236}">
                <a16:creationId xmlns:a16="http://schemas.microsoft.com/office/drawing/2014/main" id="{17161079-6FB7-D24D-8AE4-D42436C34CAA}"/>
              </a:ext>
            </a:extLst>
          </p:cNvPr>
          <p:cNvSpPr txBox="1">
            <a:spLocks noChangeArrowheads="1"/>
          </p:cNvSpPr>
          <p:nvPr/>
        </p:nvSpPr>
        <p:spPr>
          <a:xfrm>
            <a:off x="838200" y="2133600"/>
            <a:ext cx="10515600" cy="37137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spcAft>
                <a:spcPts val="600"/>
              </a:spcAft>
              <a:buFont typeface="Arial" panose="020B0604020202020204" pitchFamily="34" charset="0"/>
              <a:buChar char="•"/>
            </a:pPr>
            <a:r>
              <a:rPr lang="en-US" sz="2800" dirty="0"/>
              <a:t>Once the four pathways were identified, our team went back to each case to ensure that all participants fit into a distinct pathway. </a:t>
            </a:r>
          </a:p>
          <a:p>
            <a:pPr marL="342900" indent="-342900" algn="l">
              <a:spcAft>
                <a:spcPts val="600"/>
              </a:spcAft>
              <a:buFont typeface="Arial" panose="020B0604020202020204" pitchFamily="34" charset="0"/>
              <a:buChar char="•"/>
            </a:pPr>
            <a:r>
              <a:rPr lang="en-US" sz="2800" dirty="0"/>
              <a:t>We created a “profile” of each participant and their associated pathway.</a:t>
            </a:r>
          </a:p>
          <a:p>
            <a:pPr marL="342900" indent="-342900" algn="l">
              <a:spcAft>
                <a:spcPts val="600"/>
              </a:spcAft>
              <a:buFont typeface="Arial" panose="020B0604020202020204" pitchFamily="34" charset="0"/>
              <a:buChar char="•"/>
            </a:pPr>
            <a:r>
              <a:rPr lang="en-US" sz="2800" dirty="0"/>
              <a:t>All but 2 youth fit into one of the four pathways.</a:t>
            </a:r>
          </a:p>
          <a:p>
            <a:pPr marL="342900" indent="-342900" algn="l">
              <a:spcAft>
                <a:spcPts val="600"/>
              </a:spcAft>
              <a:buFont typeface="Arial" panose="020B0604020202020204" pitchFamily="34" charset="0"/>
              <a:buChar char="•"/>
            </a:pPr>
            <a:r>
              <a:rPr lang="en-US" sz="2800" dirty="0"/>
              <a:t>This </a:t>
            </a:r>
            <a:r>
              <a:rPr lang="en-US" sz="2800" i="1" dirty="0"/>
              <a:t>triangulation </a:t>
            </a:r>
            <a:r>
              <a:rPr lang="en-US" sz="2800" dirty="0"/>
              <a:t>(i.e., this extra step) confirmed our overall interpretations of the data.  </a:t>
            </a:r>
          </a:p>
          <a:p>
            <a:pPr marL="342900" indent="-342900" algn="l">
              <a:buFont typeface="Arial" panose="020B0604020202020204" pitchFamily="34" charset="0"/>
              <a:buChar char="•"/>
            </a:pPr>
            <a:endParaRPr lang="en-US" sz="2800" dirty="0">
              <a:latin typeface="Futura Std Book" panose="020B0502020204020303" pitchFamily="34" charset="77"/>
            </a:endParaRPr>
          </a:p>
        </p:txBody>
      </p:sp>
      <p:sp>
        <p:nvSpPr>
          <p:cNvPr id="4" name="TextBox 3">
            <a:extLst>
              <a:ext uri="{FF2B5EF4-FFF2-40B4-BE49-F238E27FC236}">
                <a16:creationId xmlns:a16="http://schemas.microsoft.com/office/drawing/2014/main" id="{EDE4EE91-E1C2-40E6-BE63-F7EDE26601F7}"/>
              </a:ext>
            </a:extLst>
          </p:cNvPr>
          <p:cNvSpPr txBox="1"/>
          <p:nvPr/>
        </p:nvSpPr>
        <p:spPr>
          <a:xfrm>
            <a:off x="7772400" y="6504801"/>
            <a:ext cx="4343400" cy="276999"/>
          </a:xfrm>
          <a:prstGeom prst="rect">
            <a:avLst/>
          </a:prstGeom>
          <a:noFill/>
        </p:spPr>
        <p:txBody>
          <a:bodyPr wrap="square" rtlCol="0">
            <a:spAutoFit/>
          </a:bodyPr>
          <a:lstStyle/>
          <a:p>
            <a:pPr algn="r"/>
            <a:r>
              <a:rPr lang="en-US" sz="1200" dirty="0">
                <a:solidFill>
                  <a:schemeClr val="bg2">
                    <a:lumMod val="50000"/>
                  </a:schemeClr>
                </a:solidFill>
              </a:rPr>
              <a:t>Created by Laura Wray-Lake &amp; Laura S. Abrams. All rights reserved.</a:t>
            </a:r>
          </a:p>
        </p:txBody>
      </p:sp>
    </p:spTree>
    <p:extLst>
      <p:ext uri="{BB962C8B-B14F-4D97-AF65-F5344CB8AC3E}">
        <p14:creationId xmlns:p14="http://schemas.microsoft.com/office/powerpoint/2010/main" val="30863259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22EE36CE-8EEB-054B-9ADC-267287BB9DD4}"/>
              </a:ext>
            </a:extLst>
          </p:cNvPr>
          <p:cNvSpPr txBox="1">
            <a:spLocks/>
          </p:cNvSpPr>
          <p:nvPr/>
        </p:nvSpPr>
        <p:spPr>
          <a:xfrm>
            <a:off x="838200" y="1676400"/>
            <a:ext cx="9839739" cy="480388"/>
          </a:xfrm>
          <a:prstGeom prst="rect">
            <a:avLst/>
          </a:prstGeom>
          <a:noFill/>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latin typeface="Futura Std Book" panose="020B0502020204020303" pitchFamily="34" charset="77"/>
              </a:rPr>
              <a:t>Recommended resources</a:t>
            </a:r>
          </a:p>
        </p:txBody>
      </p:sp>
      <p:sp>
        <p:nvSpPr>
          <p:cNvPr id="4" name="Content Placeholder 2">
            <a:extLst>
              <a:ext uri="{FF2B5EF4-FFF2-40B4-BE49-F238E27FC236}">
                <a16:creationId xmlns:a16="http://schemas.microsoft.com/office/drawing/2014/main" id="{3DA1C371-A5C0-7940-9B9D-60580F835116}"/>
              </a:ext>
            </a:extLst>
          </p:cNvPr>
          <p:cNvSpPr txBox="1">
            <a:spLocks/>
          </p:cNvSpPr>
          <p:nvPr/>
        </p:nvSpPr>
        <p:spPr>
          <a:xfrm>
            <a:off x="1514061" y="2385388"/>
            <a:ext cx="9839739" cy="352429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457200" algn="l">
              <a:spcBef>
                <a:spcPts val="2000"/>
              </a:spcBef>
            </a:pPr>
            <a:r>
              <a:rPr lang="en-US" dirty="0">
                <a:latin typeface="Futura PT Book" panose="020B0502020204020303" pitchFamily="34" charset="0"/>
              </a:rPr>
              <a:t>Creswell, J. W., &amp; Poth, C. N. (2016). </a:t>
            </a:r>
            <a:r>
              <a:rPr lang="en-US" i="1" dirty="0">
                <a:latin typeface="Futura PT Book" panose="020B0502020204020303" pitchFamily="34" charset="0"/>
              </a:rPr>
              <a:t>Qualitative inquiry and research design: Choosing among five approaches</a:t>
            </a:r>
            <a:r>
              <a:rPr lang="en-US" dirty="0">
                <a:latin typeface="Futura PT Book" panose="020B0502020204020303" pitchFamily="34" charset="0"/>
              </a:rPr>
              <a:t>. Sage.</a:t>
            </a:r>
          </a:p>
          <a:p>
            <a:pPr indent="-457200" algn="l">
              <a:spcBef>
                <a:spcPts val="2000"/>
              </a:spcBef>
            </a:pPr>
            <a:r>
              <a:rPr lang="en-US" dirty="0">
                <a:latin typeface="Futura PT Book" panose="020B0502020204020303" pitchFamily="34" charset="0"/>
              </a:rPr>
              <a:t>Christens, B. D. (2012). Toward relational empowerment. </a:t>
            </a:r>
            <a:r>
              <a:rPr lang="en-US" i="1" dirty="0">
                <a:latin typeface="Futura PT Book" panose="020B0502020204020303" pitchFamily="34" charset="0"/>
              </a:rPr>
              <a:t>American Journal of Community Psychology, 50</a:t>
            </a:r>
            <a:r>
              <a:rPr lang="en-US" dirty="0">
                <a:latin typeface="Futura PT Book" panose="020B0502020204020303" pitchFamily="34" charset="0"/>
              </a:rPr>
              <a:t>(1-2), 114-128.</a:t>
            </a:r>
            <a:br>
              <a:rPr lang="en-US" dirty="0">
                <a:latin typeface="Futura PT Book" panose="020B0502020204020303" pitchFamily="34" charset="0"/>
              </a:rPr>
            </a:br>
            <a:r>
              <a:rPr lang="en-US" dirty="0">
                <a:latin typeface="Futura PT Book" panose="020B0502020204020303" pitchFamily="34" charset="0"/>
                <a:hlinkClick r:id="rId3"/>
              </a:rPr>
              <a:t>https://doi.org/10.1007/s10464-011-9483-5</a:t>
            </a:r>
            <a:endParaRPr lang="en-US" dirty="0">
              <a:latin typeface="Futura PT Book" panose="020B0502020204020303" pitchFamily="34" charset="0"/>
            </a:endParaRPr>
          </a:p>
          <a:p>
            <a:pPr indent="-457200" algn="l">
              <a:spcBef>
                <a:spcPts val="2000"/>
              </a:spcBef>
            </a:pPr>
            <a:r>
              <a:rPr lang="en-US" dirty="0">
                <a:latin typeface="Futura PT Book" panose="020B0502020204020303" pitchFamily="34" charset="0"/>
                <a:cs typeface="Futura Medium" panose="020B0602020204020303" pitchFamily="34" charset="-79"/>
              </a:rPr>
              <a:t>Lincoln, Y.S., &amp; Guba, E. G. (1985). </a:t>
            </a:r>
            <a:r>
              <a:rPr lang="en-US" i="1" dirty="0">
                <a:latin typeface="Futura PT Book" panose="020B0502020204020303" pitchFamily="34" charset="0"/>
                <a:cs typeface="Futura Medium" panose="020B0602020204020303" pitchFamily="34" charset="-79"/>
              </a:rPr>
              <a:t>Naturalistic inquiry</a:t>
            </a:r>
            <a:r>
              <a:rPr lang="en-US" dirty="0">
                <a:latin typeface="Futura PT Book" panose="020B0502020204020303" pitchFamily="34" charset="0"/>
                <a:cs typeface="Futura Medium" panose="020B0602020204020303" pitchFamily="34" charset="-79"/>
              </a:rPr>
              <a:t>. Sage.</a:t>
            </a:r>
          </a:p>
          <a:p>
            <a:pPr indent="-457200" algn="l">
              <a:spcBef>
                <a:spcPts val="2000"/>
              </a:spcBef>
            </a:pPr>
            <a:r>
              <a:rPr lang="en-US" dirty="0">
                <a:latin typeface="Futura PT Book" panose="020B0502020204020303" pitchFamily="34" charset="0"/>
              </a:rPr>
              <a:t>Miles, M. B., &amp; Huberman, A. M. (1994). </a:t>
            </a:r>
            <a:r>
              <a:rPr lang="en-US" i="1" dirty="0">
                <a:latin typeface="Futura PT Book" panose="020B0502020204020303" pitchFamily="34" charset="0"/>
              </a:rPr>
              <a:t>Qualitative data analysis: An expanded sourcebook</a:t>
            </a:r>
            <a:r>
              <a:rPr lang="en-US" dirty="0">
                <a:latin typeface="Futura PT Book" panose="020B0502020204020303" pitchFamily="34" charset="0"/>
              </a:rPr>
              <a:t>. Sage.</a:t>
            </a:r>
          </a:p>
        </p:txBody>
      </p:sp>
      <p:sp>
        <p:nvSpPr>
          <p:cNvPr id="6" name="TextBox 5">
            <a:extLst>
              <a:ext uri="{FF2B5EF4-FFF2-40B4-BE49-F238E27FC236}">
                <a16:creationId xmlns:a16="http://schemas.microsoft.com/office/drawing/2014/main" id="{48E88962-C35F-6946-9239-81C986B4FBB0}"/>
              </a:ext>
            </a:extLst>
          </p:cNvPr>
          <p:cNvSpPr txBox="1"/>
          <p:nvPr/>
        </p:nvSpPr>
        <p:spPr>
          <a:xfrm>
            <a:off x="262492" y="6240026"/>
            <a:ext cx="4892312" cy="369332"/>
          </a:xfrm>
          <a:prstGeom prst="rect">
            <a:avLst/>
          </a:prstGeom>
          <a:noFill/>
        </p:spPr>
        <p:txBody>
          <a:bodyPr wrap="square" rtlCol="0">
            <a:spAutoFit/>
          </a:bodyPr>
          <a:lstStyle/>
          <a:p>
            <a:r>
              <a:rPr lang="en-US" dirty="0">
                <a:latin typeface="Futura Std Book" panose="020B0502020204020303" pitchFamily="34" charset="77"/>
                <a:hlinkClick r:id="rId4"/>
              </a:rPr>
              <a:t>monographmatters.srcd.org</a:t>
            </a:r>
            <a:endParaRPr lang="en-US" dirty="0">
              <a:latin typeface="Futura Std Book" panose="020B0502020204020303" pitchFamily="34" charset="77"/>
            </a:endParaRPr>
          </a:p>
        </p:txBody>
      </p:sp>
      <p:pic>
        <p:nvPicPr>
          <p:cNvPr id="7" name="Picture 6">
            <a:extLst>
              <a:ext uri="{FF2B5EF4-FFF2-40B4-BE49-F238E27FC236}">
                <a16:creationId xmlns:a16="http://schemas.microsoft.com/office/drawing/2014/main" id="{A806AB99-78E3-2441-B6AF-67C991F50160}"/>
              </a:ext>
            </a:extLst>
          </p:cNvPr>
          <p:cNvPicPr>
            <a:picLocks noChangeAspect="1"/>
          </p:cNvPicPr>
          <p:nvPr/>
        </p:nvPicPr>
        <p:blipFill>
          <a:blip r:embed="rId5"/>
          <a:stretch>
            <a:fillRect/>
          </a:stretch>
        </p:blipFill>
        <p:spPr>
          <a:xfrm>
            <a:off x="9029700" y="5653916"/>
            <a:ext cx="2785508" cy="837696"/>
          </a:xfrm>
          <a:prstGeom prst="rect">
            <a:avLst/>
          </a:prstGeom>
        </p:spPr>
      </p:pic>
      <p:pic>
        <p:nvPicPr>
          <p:cNvPr id="8" name="Picture 7">
            <a:extLst>
              <a:ext uri="{FF2B5EF4-FFF2-40B4-BE49-F238E27FC236}">
                <a16:creationId xmlns:a16="http://schemas.microsoft.com/office/drawing/2014/main" id="{0B7BB99B-6F21-4CB5-BF0D-D8A0A001979C}"/>
              </a:ext>
            </a:extLst>
          </p:cNvPr>
          <p:cNvPicPr>
            <a:picLocks noChangeAspect="1"/>
          </p:cNvPicPr>
          <p:nvPr/>
        </p:nvPicPr>
        <p:blipFill>
          <a:blip r:embed="rId6"/>
          <a:stretch>
            <a:fillRect/>
          </a:stretch>
        </p:blipFill>
        <p:spPr>
          <a:xfrm>
            <a:off x="9938" y="0"/>
            <a:ext cx="12182061" cy="1433184"/>
          </a:xfrm>
          <a:prstGeom prst="rect">
            <a:avLst/>
          </a:prstGeom>
        </p:spPr>
      </p:pic>
    </p:spTree>
    <p:extLst>
      <p:ext uri="{BB962C8B-B14F-4D97-AF65-F5344CB8AC3E}">
        <p14:creationId xmlns:p14="http://schemas.microsoft.com/office/powerpoint/2010/main" val="1101611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6D66617-62D2-1D44-9B81-E3B124DC2052}"/>
              </a:ext>
            </a:extLst>
          </p:cNvPr>
          <p:cNvPicPr>
            <a:picLocks noChangeAspect="1"/>
          </p:cNvPicPr>
          <p:nvPr/>
        </p:nvPicPr>
        <p:blipFill>
          <a:blip r:embed="rId3"/>
          <a:stretch>
            <a:fillRect/>
          </a:stretch>
        </p:blipFill>
        <p:spPr>
          <a:xfrm>
            <a:off x="9144000" y="5847172"/>
            <a:ext cx="2785508" cy="837696"/>
          </a:xfrm>
          <a:prstGeom prst="rect">
            <a:avLst/>
          </a:prstGeom>
        </p:spPr>
      </p:pic>
      <p:sp>
        <p:nvSpPr>
          <p:cNvPr id="10" name="TextBox 9">
            <a:extLst>
              <a:ext uri="{FF2B5EF4-FFF2-40B4-BE49-F238E27FC236}">
                <a16:creationId xmlns:a16="http://schemas.microsoft.com/office/drawing/2014/main" id="{EA57DE9D-5B22-7D4B-9F63-84A568F7928D}"/>
              </a:ext>
            </a:extLst>
          </p:cNvPr>
          <p:cNvSpPr txBox="1"/>
          <p:nvPr/>
        </p:nvSpPr>
        <p:spPr>
          <a:xfrm>
            <a:off x="761999" y="4495800"/>
            <a:ext cx="10744201" cy="1200329"/>
          </a:xfrm>
          <a:prstGeom prst="rect">
            <a:avLst/>
          </a:prstGeom>
          <a:noFill/>
        </p:spPr>
        <p:txBody>
          <a:bodyPr wrap="square" rtlCol="0">
            <a:noAutofit/>
          </a:bodyPr>
          <a:lstStyle/>
          <a:p>
            <a:r>
              <a:rPr lang="en-US" sz="2400" dirty="0">
                <a:latin typeface="Futura Std Light" panose="020B0402020204020303" pitchFamily="34" charset="77"/>
                <a:cs typeface="Futura Medium" panose="020B0602020204020303" pitchFamily="34" charset="-79"/>
              </a:rPr>
              <a:t>Wray-Lake, L. &amp; Abrams, L.S. (2020). Pathways to civic engagement among urban youth of color. </a:t>
            </a:r>
            <a:r>
              <a:rPr lang="en-US" sz="2400" i="1" dirty="0">
                <a:latin typeface="Futura Std Light" panose="020B0402020204020303" pitchFamily="34" charset="77"/>
                <a:cs typeface="Futura Medium" panose="020B0602020204020303" pitchFamily="34" charset="-79"/>
              </a:rPr>
              <a:t>Monographs of the Society for Research in Child Development, 85</a:t>
            </a:r>
            <a:r>
              <a:rPr lang="en-US" sz="2400" dirty="0">
                <a:latin typeface="Futura Std Light" panose="020B0402020204020303" pitchFamily="34" charset="77"/>
                <a:cs typeface="Futura Medium" panose="020B0602020204020303" pitchFamily="34" charset="-79"/>
              </a:rPr>
              <a:t>(2). </a:t>
            </a:r>
            <a:r>
              <a:rPr lang="en-US" sz="2400" dirty="0">
                <a:solidFill>
                  <a:prstClr val="black"/>
                </a:solidFill>
                <a:latin typeface="Futura Std Light" panose="020B0402020204020303" pitchFamily="34" charset="77"/>
                <a:cs typeface="Futura Medium" panose="020B0602020204020303" pitchFamily="34" charset="-79"/>
                <a:hlinkClick r:id="rId4"/>
              </a:rPr>
              <a:t>doi.org/10.1111/mono.12415</a:t>
            </a:r>
            <a:endParaRPr lang="en-US" sz="2400" dirty="0">
              <a:highlight>
                <a:srgbClr val="FFFF00"/>
              </a:highlight>
              <a:latin typeface="Futura Std Light" panose="020B0402020204020303" pitchFamily="34" charset="77"/>
              <a:cs typeface="Futura Medium" panose="020B0602020204020303" pitchFamily="34" charset="-79"/>
            </a:endParaRPr>
          </a:p>
        </p:txBody>
      </p:sp>
      <p:sp>
        <p:nvSpPr>
          <p:cNvPr id="7" name="Title 1">
            <a:extLst>
              <a:ext uri="{FF2B5EF4-FFF2-40B4-BE49-F238E27FC236}">
                <a16:creationId xmlns:a16="http://schemas.microsoft.com/office/drawing/2014/main" id="{F1FED584-74AC-4864-B19C-BE11A0797189}"/>
              </a:ext>
            </a:extLst>
          </p:cNvPr>
          <p:cNvSpPr txBox="1">
            <a:spLocks/>
          </p:cNvSpPr>
          <p:nvPr/>
        </p:nvSpPr>
        <p:spPr>
          <a:xfrm>
            <a:off x="0" y="2133600"/>
            <a:ext cx="12191998" cy="1143000"/>
          </a:xfrm>
          <a:prstGeom prst="rect">
            <a:avLst/>
          </a:prstGeom>
          <a:noFill/>
        </p:spPr>
        <p:txBody>
          <a:bodyPr vert="horz" wrap="square"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000" dirty="0">
                <a:latin typeface="Futura Std Book" panose="020B0502020204020303" pitchFamily="34" charset="77"/>
              </a:rPr>
              <a:t>Additional resources related to</a:t>
            </a:r>
            <a:br>
              <a:rPr lang="en-US" sz="4000" dirty="0">
                <a:latin typeface="Futura Std Book" panose="020B0502020204020303" pitchFamily="34" charset="77"/>
              </a:rPr>
            </a:br>
            <a:r>
              <a:rPr lang="en-US" sz="4000" dirty="0">
                <a:latin typeface="Futura Std Book" panose="020B0502020204020303" pitchFamily="34" charset="77"/>
              </a:rPr>
              <a:t>this monograph may be found at:</a:t>
            </a:r>
          </a:p>
        </p:txBody>
      </p:sp>
      <p:sp>
        <p:nvSpPr>
          <p:cNvPr id="11" name="TextBox 10">
            <a:extLst>
              <a:ext uri="{FF2B5EF4-FFF2-40B4-BE49-F238E27FC236}">
                <a16:creationId xmlns:a16="http://schemas.microsoft.com/office/drawing/2014/main" id="{F307F74F-C375-4AED-B5F0-2D484E629386}"/>
              </a:ext>
            </a:extLst>
          </p:cNvPr>
          <p:cNvSpPr txBox="1"/>
          <p:nvPr/>
        </p:nvSpPr>
        <p:spPr>
          <a:xfrm>
            <a:off x="0" y="3505200"/>
            <a:ext cx="12191999" cy="646331"/>
          </a:xfrm>
          <a:prstGeom prst="rect">
            <a:avLst/>
          </a:prstGeom>
          <a:noFill/>
        </p:spPr>
        <p:txBody>
          <a:bodyPr wrap="square" rtlCol="0">
            <a:spAutoFit/>
          </a:bodyPr>
          <a:lstStyle/>
          <a:p>
            <a:pPr algn="ctr"/>
            <a:r>
              <a:rPr lang="en-US" sz="3600" dirty="0">
                <a:latin typeface="Futura Std Book" panose="020B0502020204020303" pitchFamily="34" charset="77"/>
                <a:cs typeface="Futura Medium" panose="020B0602020204020303" pitchFamily="34" charset="-79"/>
                <a:hlinkClick r:id="rId5"/>
              </a:rPr>
              <a:t>monographmatters.srcd.org</a:t>
            </a:r>
            <a:r>
              <a:rPr lang="en-US" sz="3600" dirty="0">
                <a:latin typeface="Futura Std Book" panose="020B0502020204020303" pitchFamily="34" charset="77"/>
              </a:rPr>
              <a:t> </a:t>
            </a:r>
          </a:p>
        </p:txBody>
      </p:sp>
      <p:pic>
        <p:nvPicPr>
          <p:cNvPr id="9" name="Picture 8">
            <a:extLst>
              <a:ext uri="{FF2B5EF4-FFF2-40B4-BE49-F238E27FC236}">
                <a16:creationId xmlns:a16="http://schemas.microsoft.com/office/drawing/2014/main" id="{D927770F-9F5D-4158-BD31-A829A161AA72}"/>
              </a:ext>
            </a:extLst>
          </p:cNvPr>
          <p:cNvPicPr>
            <a:picLocks noChangeAspect="1"/>
          </p:cNvPicPr>
          <p:nvPr/>
        </p:nvPicPr>
        <p:blipFill>
          <a:blip r:embed="rId6"/>
          <a:stretch>
            <a:fillRect/>
          </a:stretch>
        </p:blipFill>
        <p:spPr>
          <a:xfrm>
            <a:off x="9938" y="0"/>
            <a:ext cx="12182061" cy="1433184"/>
          </a:xfrm>
          <a:prstGeom prst="rect">
            <a:avLst/>
          </a:prstGeom>
        </p:spPr>
      </p:pic>
    </p:spTree>
    <p:extLst>
      <p:ext uri="{BB962C8B-B14F-4D97-AF65-F5344CB8AC3E}">
        <p14:creationId xmlns:p14="http://schemas.microsoft.com/office/powerpoint/2010/main" val="33205727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2793</TotalTime>
  <Words>2481</Words>
  <Application>Microsoft Office PowerPoint</Application>
  <PresentationFormat>Widescreen</PresentationFormat>
  <Paragraphs>293</Paragraphs>
  <Slides>30</Slides>
  <Notes>30</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30</vt:i4>
      </vt:variant>
    </vt:vector>
  </HeadingPairs>
  <TitlesOfParts>
    <vt:vector size="40" baseType="lpstr">
      <vt:lpstr>Arial</vt:lpstr>
      <vt:lpstr>Calibri</vt:lpstr>
      <vt:lpstr>Calibri Light</vt:lpstr>
      <vt:lpstr>Futura Medium</vt:lpstr>
      <vt:lpstr>Futura PT Book</vt:lpstr>
      <vt:lpstr>Futura Std Book</vt:lpstr>
      <vt:lpstr>Futura Std Light</vt:lpstr>
      <vt:lpstr>Wingdings</vt:lpstr>
      <vt:lpstr>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Qualitative Data Display Example</vt:lpstr>
      <vt:lpstr>Qualitative Data Display Example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Myers, Lauren</dc:creator>
  <cp:lastModifiedBy>Carol Bradfield</cp:lastModifiedBy>
  <cp:revision>125</cp:revision>
  <dcterms:created xsi:type="dcterms:W3CDTF">2020-01-10T20:12:13Z</dcterms:created>
  <dcterms:modified xsi:type="dcterms:W3CDTF">2020-05-07T19:45:34Z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