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handoutMasterIdLst>
    <p:handoutMasterId r:id="rId42"/>
  </p:handoutMasterIdLst>
  <p:sldIdLst>
    <p:sldId id="325" r:id="rId2"/>
    <p:sldId id="291" r:id="rId3"/>
    <p:sldId id="331" r:id="rId4"/>
    <p:sldId id="365" r:id="rId5"/>
    <p:sldId id="327" r:id="rId6"/>
    <p:sldId id="328" r:id="rId7"/>
    <p:sldId id="329" r:id="rId8"/>
    <p:sldId id="330" r:id="rId9"/>
    <p:sldId id="315" r:id="rId10"/>
    <p:sldId id="332" r:id="rId11"/>
    <p:sldId id="333" r:id="rId12"/>
    <p:sldId id="334" r:id="rId13"/>
    <p:sldId id="362" r:id="rId14"/>
    <p:sldId id="336" r:id="rId15"/>
    <p:sldId id="337" r:id="rId16"/>
    <p:sldId id="338" r:id="rId17"/>
    <p:sldId id="304" r:id="rId18"/>
    <p:sldId id="342" r:id="rId19"/>
    <p:sldId id="343" r:id="rId20"/>
    <p:sldId id="339" r:id="rId21"/>
    <p:sldId id="340" r:id="rId22"/>
    <p:sldId id="341" r:id="rId23"/>
    <p:sldId id="344" r:id="rId24"/>
    <p:sldId id="303" r:id="rId25"/>
    <p:sldId id="345" r:id="rId26"/>
    <p:sldId id="346" r:id="rId27"/>
    <p:sldId id="347" r:id="rId28"/>
    <p:sldId id="350" r:id="rId29"/>
    <p:sldId id="351" r:id="rId30"/>
    <p:sldId id="352" r:id="rId31"/>
    <p:sldId id="324" r:id="rId32"/>
    <p:sldId id="353" r:id="rId33"/>
    <p:sldId id="354" r:id="rId34"/>
    <p:sldId id="357" r:id="rId35"/>
    <p:sldId id="358" r:id="rId36"/>
    <p:sldId id="361" r:id="rId37"/>
    <p:sldId id="359" r:id="rId38"/>
    <p:sldId id="363" r:id="rId39"/>
    <p:sldId id="36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le Farran" initials="DF" lastIdx="4" clrIdx="0"/>
  <p:cmAuthor id="1" name="Nesbitt, Kimberly" initials="NK"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478F"/>
    <a:srgbClr val="1B386A"/>
    <a:srgbClr val="0068AE"/>
    <a:srgbClr val="EA222D"/>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C81E93-8B48-4DAC-AF77-9327033CCBD0}" v="176" dt="2021-02-06T21:29:50.134"/>
    <p1510:client id="{EDFC9ECD-1EC0-4655-86B3-0762A577515B}" v="86" dt="2021-02-07T23:46:24.380"/>
  </p1510:revLst>
</p1510:revInfo>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87" autoAdjust="0"/>
    <p:restoredTop sz="82690" autoAdjust="0"/>
  </p:normalViewPr>
  <p:slideViewPr>
    <p:cSldViewPr snapToObjects="1">
      <p:cViewPr varScale="1">
        <p:scale>
          <a:sx n="54" d="100"/>
          <a:sy n="54" d="100"/>
        </p:scale>
        <p:origin x="1206" y="27"/>
      </p:cViewPr>
      <p:guideLst>
        <p:guide orient="horz" pos="2160"/>
        <p:guide pos="3840"/>
      </p:guideLst>
    </p:cSldViewPr>
  </p:slideViewPr>
  <p:notesTextViewPr>
    <p:cViewPr>
      <p:scale>
        <a:sx n="1" d="1"/>
        <a:sy n="1" d="1"/>
      </p:scale>
      <p:origin x="0" y="0"/>
    </p:cViewPr>
  </p:notesTextViewPr>
  <p:sorterViewPr>
    <p:cViewPr>
      <p:scale>
        <a:sx n="146" d="100"/>
        <a:sy n="146" d="100"/>
      </p:scale>
      <p:origin x="0" y="12800"/>
    </p:cViewPr>
  </p:sorterViewPr>
  <p:notesViewPr>
    <p:cSldViewPr snapToObjects="1">
      <p:cViewPr varScale="1">
        <p:scale>
          <a:sx n="59" d="100"/>
          <a:sy n="59" d="100"/>
        </p:scale>
        <p:origin x="299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70860F-5116-405D-B5CB-7B9ECFE7C692}"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B7792418-30BF-4B7F-A503-190424FEFDC9}">
      <dgm:prSet phldrT="[Text]"/>
      <dgm:spPr/>
      <dgm:t>
        <a:bodyPr/>
        <a:lstStyle/>
        <a:p>
          <a:r>
            <a:rPr lang="en-US" dirty="0"/>
            <a:t>Feel valued and safe</a:t>
          </a:r>
        </a:p>
      </dgm:t>
    </dgm:pt>
    <dgm:pt modelId="{6C9404BE-7F87-41FF-8836-CC7B3EFC9C64}" type="parTrans" cxnId="{02BB46C6-24F3-4412-A6C2-6CA1F7A1F6FB}">
      <dgm:prSet/>
      <dgm:spPr/>
      <dgm:t>
        <a:bodyPr/>
        <a:lstStyle/>
        <a:p>
          <a:endParaRPr lang="en-US"/>
        </a:p>
      </dgm:t>
    </dgm:pt>
    <dgm:pt modelId="{362041BA-5B99-4759-9BFF-473E30CC9BF8}" type="sibTrans" cxnId="{02BB46C6-24F3-4412-A6C2-6CA1F7A1F6FB}">
      <dgm:prSet/>
      <dgm:spPr/>
      <dgm:t>
        <a:bodyPr/>
        <a:lstStyle/>
        <a:p>
          <a:endParaRPr lang="en-US"/>
        </a:p>
      </dgm:t>
    </dgm:pt>
    <dgm:pt modelId="{BCB95D30-A29F-4780-94E9-E888C8CD9C4A}">
      <dgm:prSet phldrT="[Text]"/>
      <dgm:spPr/>
      <dgm:t>
        <a:bodyPr/>
        <a:lstStyle/>
        <a:p>
          <a:r>
            <a:rPr lang="en-US" dirty="0"/>
            <a:t>Be more highly engaged in learning activities</a:t>
          </a:r>
        </a:p>
      </dgm:t>
    </dgm:pt>
    <dgm:pt modelId="{BF35D5A7-7DA7-4FF9-BCEE-AE499C3D7866}" type="parTrans" cxnId="{9F2B44EB-03EF-41FE-9635-319657C4FFA4}">
      <dgm:prSet/>
      <dgm:spPr/>
      <dgm:t>
        <a:bodyPr/>
        <a:lstStyle/>
        <a:p>
          <a:endParaRPr lang="en-US"/>
        </a:p>
      </dgm:t>
    </dgm:pt>
    <dgm:pt modelId="{31CE8A01-6C22-49A7-BA05-59B2C19706FD}" type="sibTrans" cxnId="{9F2B44EB-03EF-41FE-9635-319657C4FFA4}">
      <dgm:prSet/>
      <dgm:spPr/>
      <dgm:t>
        <a:bodyPr/>
        <a:lstStyle/>
        <a:p>
          <a:endParaRPr lang="en-US"/>
        </a:p>
      </dgm:t>
    </dgm:pt>
    <dgm:pt modelId="{6B17127B-8545-4FA4-BC16-64426D14CDCB}">
      <dgm:prSet phldrT="[Text]"/>
      <dgm:spPr/>
      <dgm:t>
        <a:bodyPr/>
        <a:lstStyle/>
        <a:p>
          <a:r>
            <a:rPr lang="en-US" dirty="0"/>
            <a:t>Take academic risks</a:t>
          </a:r>
        </a:p>
      </dgm:t>
    </dgm:pt>
    <dgm:pt modelId="{519C0D01-1C1C-4573-9FDB-E2E24445453C}" type="parTrans" cxnId="{897DFC43-D46A-40E2-B366-8577D45BBE58}">
      <dgm:prSet/>
      <dgm:spPr/>
      <dgm:t>
        <a:bodyPr/>
        <a:lstStyle/>
        <a:p>
          <a:endParaRPr lang="en-US"/>
        </a:p>
      </dgm:t>
    </dgm:pt>
    <dgm:pt modelId="{2DBE205D-AF82-470C-AA93-551BE6163038}" type="sibTrans" cxnId="{897DFC43-D46A-40E2-B366-8577D45BBE58}">
      <dgm:prSet/>
      <dgm:spPr/>
      <dgm:t>
        <a:bodyPr/>
        <a:lstStyle/>
        <a:p>
          <a:endParaRPr lang="en-US"/>
        </a:p>
      </dgm:t>
    </dgm:pt>
    <dgm:pt modelId="{C6E82CC4-0E58-4E53-81B4-06E14392355A}">
      <dgm:prSet phldrT="[Text]"/>
      <dgm:spPr/>
      <dgm:t>
        <a:bodyPr/>
        <a:lstStyle/>
        <a:p>
          <a:r>
            <a:rPr lang="en-US" dirty="0"/>
            <a:t>Interact more with teachers and peers</a:t>
          </a:r>
        </a:p>
      </dgm:t>
    </dgm:pt>
    <dgm:pt modelId="{7AB6E31D-0A9C-4AFC-A193-F19566E20749}" type="parTrans" cxnId="{1A2455FA-BC35-4755-98B7-B1C4A99F0471}">
      <dgm:prSet/>
      <dgm:spPr/>
      <dgm:t>
        <a:bodyPr/>
        <a:lstStyle/>
        <a:p>
          <a:endParaRPr lang="en-US"/>
        </a:p>
      </dgm:t>
    </dgm:pt>
    <dgm:pt modelId="{BB5EC382-0C56-4953-ABC3-B816A2947CAA}" type="sibTrans" cxnId="{1A2455FA-BC35-4755-98B7-B1C4A99F0471}">
      <dgm:prSet/>
      <dgm:spPr/>
      <dgm:t>
        <a:bodyPr/>
        <a:lstStyle/>
        <a:p>
          <a:endParaRPr lang="en-US"/>
        </a:p>
      </dgm:t>
    </dgm:pt>
    <dgm:pt modelId="{0B83E4E5-9826-4E28-8613-56508603F3EA}" type="pres">
      <dgm:prSet presAssocID="{7470860F-5116-405D-B5CB-7B9ECFE7C692}" presName="Name0" presStyleCnt="0">
        <dgm:presLayoutVars>
          <dgm:chMax val="11"/>
          <dgm:chPref val="11"/>
          <dgm:dir/>
          <dgm:resizeHandles/>
        </dgm:presLayoutVars>
      </dgm:prSet>
      <dgm:spPr/>
    </dgm:pt>
    <dgm:pt modelId="{012D16B5-B0B2-4140-B119-D0C2C2672E94}" type="pres">
      <dgm:prSet presAssocID="{6B17127B-8545-4FA4-BC16-64426D14CDCB}" presName="Accent4" presStyleCnt="0"/>
      <dgm:spPr/>
    </dgm:pt>
    <dgm:pt modelId="{C9FEB51C-9B7F-4DBE-B9C8-F57EE55B8EB3}" type="pres">
      <dgm:prSet presAssocID="{6B17127B-8545-4FA4-BC16-64426D14CDCB}" presName="Accent" presStyleLbl="node1" presStyleIdx="0" presStyleCnt="4"/>
      <dgm:spPr/>
    </dgm:pt>
    <dgm:pt modelId="{04DF3809-E214-4B9A-85B9-2CF265CBBF38}" type="pres">
      <dgm:prSet presAssocID="{6B17127B-8545-4FA4-BC16-64426D14CDCB}" presName="ParentBackground4" presStyleCnt="0"/>
      <dgm:spPr/>
    </dgm:pt>
    <dgm:pt modelId="{C8C3FDC3-B97F-435E-BD9E-641C44DFA133}" type="pres">
      <dgm:prSet presAssocID="{6B17127B-8545-4FA4-BC16-64426D14CDCB}" presName="ParentBackground" presStyleLbl="fgAcc1" presStyleIdx="0" presStyleCnt="4"/>
      <dgm:spPr/>
    </dgm:pt>
    <dgm:pt modelId="{73E3A394-4D23-49B9-B714-E5ECB5D4828D}" type="pres">
      <dgm:prSet presAssocID="{6B17127B-8545-4FA4-BC16-64426D14CDCB}" presName="Parent4" presStyleLbl="revTx" presStyleIdx="0" presStyleCnt="0">
        <dgm:presLayoutVars>
          <dgm:chMax val="1"/>
          <dgm:chPref val="1"/>
          <dgm:bulletEnabled val="1"/>
        </dgm:presLayoutVars>
      </dgm:prSet>
      <dgm:spPr/>
    </dgm:pt>
    <dgm:pt modelId="{921B5736-FC95-46C1-9821-99C2E0ACF9DA}" type="pres">
      <dgm:prSet presAssocID="{BCB95D30-A29F-4780-94E9-E888C8CD9C4A}" presName="Accent3" presStyleCnt="0"/>
      <dgm:spPr/>
    </dgm:pt>
    <dgm:pt modelId="{655DFDD8-1CD7-4052-920B-8A00367249FA}" type="pres">
      <dgm:prSet presAssocID="{BCB95D30-A29F-4780-94E9-E888C8CD9C4A}" presName="Accent" presStyleLbl="node1" presStyleIdx="1" presStyleCnt="4"/>
      <dgm:spPr/>
    </dgm:pt>
    <dgm:pt modelId="{227C6CA8-27E0-4A0F-B692-E2EBBCC61A31}" type="pres">
      <dgm:prSet presAssocID="{BCB95D30-A29F-4780-94E9-E888C8CD9C4A}" presName="ParentBackground3" presStyleCnt="0"/>
      <dgm:spPr/>
    </dgm:pt>
    <dgm:pt modelId="{9416B670-C727-4C39-9B53-BF39B3271503}" type="pres">
      <dgm:prSet presAssocID="{BCB95D30-A29F-4780-94E9-E888C8CD9C4A}" presName="ParentBackground" presStyleLbl="fgAcc1" presStyleIdx="1" presStyleCnt="4"/>
      <dgm:spPr/>
    </dgm:pt>
    <dgm:pt modelId="{0FF30120-F7C0-4005-923F-34DF9CD74BA2}" type="pres">
      <dgm:prSet presAssocID="{BCB95D30-A29F-4780-94E9-E888C8CD9C4A}" presName="Parent3" presStyleLbl="revTx" presStyleIdx="0" presStyleCnt="0">
        <dgm:presLayoutVars>
          <dgm:chMax val="1"/>
          <dgm:chPref val="1"/>
          <dgm:bulletEnabled val="1"/>
        </dgm:presLayoutVars>
      </dgm:prSet>
      <dgm:spPr/>
    </dgm:pt>
    <dgm:pt modelId="{0966A00B-81C6-425E-8110-74370A05C6F0}" type="pres">
      <dgm:prSet presAssocID="{C6E82CC4-0E58-4E53-81B4-06E14392355A}" presName="Accent2" presStyleCnt="0"/>
      <dgm:spPr/>
    </dgm:pt>
    <dgm:pt modelId="{E1007439-7229-4B08-A0B6-6DCB679CD5EB}" type="pres">
      <dgm:prSet presAssocID="{C6E82CC4-0E58-4E53-81B4-06E14392355A}" presName="Accent" presStyleLbl="node1" presStyleIdx="2" presStyleCnt="4"/>
      <dgm:spPr/>
    </dgm:pt>
    <dgm:pt modelId="{51FFAAB7-8A3B-4BFF-AB61-118ACDB75647}" type="pres">
      <dgm:prSet presAssocID="{C6E82CC4-0E58-4E53-81B4-06E14392355A}" presName="ParentBackground2" presStyleCnt="0"/>
      <dgm:spPr/>
    </dgm:pt>
    <dgm:pt modelId="{D7D2453D-7889-44D2-954B-C7CD04CD7021}" type="pres">
      <dgm:prSet presAssocID="{C6E82CC4-0E58-4E53-81B4-06E14392355A}" presName="ParentBackground" presStyleLbl="fgAcc1" presStyleIdx="2" presStyleCnt="4"/>
      <dgm:spPr/>
    </dgm:pt>
    <dgm:pt modelId="{9EA82AC1-CEEE-4616-8CB0-15CE3E849E0E}" type="pres">
      <dgm:prSet presAssocID="{C6E82CC4-0E58-4E53-81B4-06E14392355A}" presName="Parent2" presStyleLbl="revTx" presStyleIdx="0" presStyleCnt="0">
        <dgm:presLayoutVars>
          <dgm:chMax val="1"/>
          <dgm:chPref val="1"/>
          <dgm:bulletEnabled val="1"/>
        </dgm:presLayoutVars>
      </dgm:prSet>
      <dgm:spPr/>
    </dgm:pt>
    <dgm:pt modelId="{E5E8E744-5AC2-4BB2-A0AB-2CD43BDA8BB8}" type="pres">
      <dgm:prSet presAssocID="{B7792418-30BF-4B7F-A503-190424FEFDC9}" presName="Accent1" presStyleCnt="0"/>
      <dgm:spPr/>
    </dgm:pt>
    <dgm:pt modelId="{AB5586C2-2018-49BB-8FF5-D32276570913}" type="pres">
      <dgm:prSet presAssocID="{B7792418-30BF-4B7F-A503-190424FEFDC9}" presName="Accent" presStyleLbl="node1" presStyleIdx="3" presStyleCnt="4"/>
      <dgm:spPr/>
    </dgm:pt>
    <dgm:pt modelId="{DF021D02-F97E-44C3-9495-6CC0BEC1E35D}" type="pres">
      <dgm:prSet presAssocID="{B7792418-30BF-4B7F-A503-190424FEFDC9}" presName="ParentBackground1" presStyleCnt="0"/>
      <dgm:spPr/>
    </dgm:pt>
    <dgm:pt modelId="{A0139FB6-69F1-4F95-B59B-EBED91D20097}" type="pres">
      <dgm:prSet presAssocID="{B7792418-30BF-4B7F-A503-190424FEFDC9}" presName="ParentBackground" presStyleLbl="fgAcc1" presStyleIdx="3" presStyleCnt="4"/>
      <dgm:spPr/>
    </dgm:pt>
    <dgm:pt modelId="{41DC00AC-E066-48E7-897D-165B5B5444B4}" type="pres">
      <dgm:prSet presAssocID="{B7792418-30BF-4B7F-A503-190424FEFDC9}" presName="Parent1" presStyleLbl="revTx" presStyleIdx="0" presStyleCnt="0">
        <dgm:presLayoutVars>
          <dgm:chMax val="1"/>
          <dgm:chPref val="1"/>
          <dgm:bulletEnabled val="1"/>
        </dgm:presLayoutVars>
      </dgm:prSet>
      <dgm:spPr/>
    </dgm:pt>
  </dgm:ptLst>
  <dgm:cxnLst>
    <dgm:cxn modelId="{DE4F0403-28CA-4DF1-A465-B9D3E10A6EBA}" type="presOf" srcId="{6B17127B-8545-4FA4-BC16-64426D14CDCB}" destId="{73E3A394-4D23-49B9-B714-E5ECB5D4828D}" srcOrd="1" destOrd="0" presId="urn:microsoft.com/office/officeart/2011/layout/CircleProcess"/>
    <dgm:cxn modelId="{897DFC43-D46A-40E2-B366-8577D45BBE58}" srcId="{7470860F-5116-405D-B5CB-7B9ECFE7C692}" destId="{6B17127B-8545-4FA4-BC16-64426D14CDCB}" srcOrd="3" destOrd="0" parTransId="{519C0D01-1C1C-4573-9FDB-E2E24445453C}" sibTransId="{2DBE205D-AF82-470C-AA93-551BE6163038}"/>
    <dgm:cxn modelId="{CFED6079-8CB6-4F12-B5B5-D75F6D87D898}" type="presOf" srcId="{B7792418-30BF-4B7F-A503-190424FEFDC9}" destId="{A0139FB6-69F1-4F95-B59B-EBED91D20097}" srcOrd="0" destOrd="0" presId="urn:microsoft.com/office/officeart/2011/layout/CircleProcess"/>
    <dgm:cxn modelId="{1C22E47C-B49D-462B-A4BF-55A3C2507075}" type="presOf" srcId="{C6E82CC4-0E58-4E53-81B4-06E14392355A}" destId="{D7D2453D-7889-44D2-954B-C7CD04CD7021}" srcOrd="0" destOrd="0" presId="urn:microsoft.com/office/officeart/2011/layout/CircleProcess"/>
    <dgm:cxn modelId="{9127C297-A267-4154-97CB-9FDA2A409C00}" type="presOf" srcId="{BCB95D30-A29F-4780-94E9-E888C8CD9C4A}" destId="{9416B670-C727-4C39-9B53-BF39B3271503}" srcOrd="0" destOrd="0" presId="urn:microsoft.com/office/officeart/2011/layout/CircleProcess"/>
    <dgm:cxn modelId="{6C27F0BD-A5A5-42C2-B87D-CF3D2837A248}" type="presOf" srcId="{C6E82CC4-0E58-4E53-81B4-06E14392355A}" destId="{9EA82AC1-CEEE-4616-8CB0-15CE3E849E0E}" srcOrd="1" destOrd="0" presId="urn:microsoft.com/office/officeart/2011/layout/CircleProcess"/>
    <dgm:cxn modelId="{02BB46C6-24F3-4412-A6C2-6CA1F7A1F6FB}" srcId="{7470860F-5116-405D-B5CB-7B9ECFE7C692}" destId="{B7792418-30BF-4B7F-A503-190424FEFDC9}" srcOrd="0" destOrd="0" parTransId="{6C9404BE-7F87-41FF-8836-CC7B3EFC9C64}" sibTransId="{362041BA-5B99-4759-9BFF-473E30CC9BF8}"/>
    <dgm:cxn modelId="{BE096AD2-0100-4AB1-B64F-4E8EB9363CB2}" type="presOf" srcId="{7470860F-5116-405D-B5CB-7B9ECFE7C692}" destId="{0B83E4E5-9826-4E28-8613-56508603F3EA}" srcOrd="0" destOrd="0" presId="urn:microsoft.com/office/officeart/2011/layout/CircleProcess"/>
    <dgm:cxn modelId="{97AE3FD5-425F-434C-8C03-52F93B1405C3}" type="presOf" srcId="{BCB95D30-A29F-4780-94E9-E888C8CD9C4A}" destId="{0FF30120-F7C0-4005-923F-34DF9CD74BA2}" srcOrd="1" destOrd="0" presId="urn:microsoft.com/office/officeart/2011/layout/CircleProcess"/>
    <dgm:cxn modelId="{9F2B44EB-03EF-41FE-9635-319657C4FFA4}" srcId="{7470860F-5116-405D-B5CB-7B9ECFE7C692}" destId="{BCB95D30-A29F-4780-94E9-E888C8CD9C4A}" srcOrd="2" destOrd="0" parTransId="{BF35D5A7-7DA7-4FF9-BCEE-AE499C3D7866}" sibTransId="{31CE8A01-6C22-49A7-BA05-59B2C19706FD}"/>
    <dgm:cxn modelId="{BEA014F3-0CBD-4CE5-A6CE-C7268F5E43A9}" type="presOf" srcId="{B7792418-30BF-4B7F-A503-190424FEFDC9}" destId="{41DC00AC-E066-48E7-897D-165B5B5444B4}" srcOrd="1" destOrd="0" presId="urn:microsoft.com/office/officeart/2011/layout/CircleProcess"/>
    <dgm:cxn modelId="{C80577F6-B49A-4DB4-9586-D2D0EF7F27A5}" type="presOf" srcId="{6B17127B-8545-4FA4-BC16-64426D14CDCB}" destId="{C8C3FDC3-B97F-435E-BD9E-641C44DFA133}" srcOrd="0" destOrd="0" presId="urn:microsoft.com/office/officeart/2011/layout/CircleProcess"/>
    <dgm:cxn modelId="{1A2455FA-BC35-4755-98B7-B1C4A99F0471}" srcId="{7470860F-5116-405D-B5CB-7B9ECFE7C692}" destId="{C6E82CC4-0E58-4E53-81B4-06E14392355A}" srcOrd="1" destOrd="0" parTransId="{7AB6E31D-0A9C-4AFC-A193-F19566E20749}" sibTransId="{BB5EC382-0C56-4953-ABC3-B816A2947CAA}"/>
    <dgm:cxn modelId="{D979B5FE-9549-4FFC-8F6C-FB16D1A5CAE2}" type="presParOf" srcId="{0B83E4E5-9826-4E28-8613-56508603F3EA}" destId="{012D16B5-B0B2-4140-B119-D0C2C2672E94}" srcOrd="0" destOrd="0" presId="urn:microsoft.com/office/officeart/2011/layout/CircleProcess"/>
    <dgm:cxn modelId="{6B841525-02E5-474D-B6D4-A0362D30ED3E}" type="presParOf" srcId="{012D16B5-B0B2-4140-B119-D0C2C2672E94}" destId="{C9FEB51C-9B7F-4DBE-B9C8-F57EE55B8EB3}" srcOrd="0" destOrd="0" presId="urn:microsoft.com/office/officeart/2011/layout/CircleProcess"/>
    <dgm:cxn modelId="{71C388AB-E47F-4A9F-91F1-F42251ABABAC}" type="presParOf" srcId="{0B83E4E5-9826-4E28-8613-56508603F3EA}" destId="{04DF3809-E214-4B9A-85B9-2CF265CBBF38}" srcOrd="1" destOrd="0" presId="urn:microsoft.com/office/officeart/2011/layout/CircleProcess"/>
    <dgm:cxn modelId="{DC764BF5-D91D-4C5B-B44F-F1E085FD45F8}" type="presParOf" srcId="{04DF3809-E214-4B9A-85B9-2CF265CBBF38}" destId="{C8C3FDC3-B97F-435E-BD9E-641C44DFA133}" srcOrd="0" destOrd="0" presId="urn:microsoft.com/office/officeart/2011/layout/CircleProcess"/>
    <dgm:cxn modelId="{1C9DE09B-7354-4C51-B402-D2E1B9BFB325}" type="presParOf" srcId="{0B83E4E5-9826-4E28-8613-56508603F3EA}" destId="{73E3A394-4D23-49B9-B714-E5ECB5D4828D}" srcOrd="2" destOrd="0" presId="urn:microsoft.com/office/officeart/2011/layout/CircleProcess"/>
    <dgm:cxn modelId="{30F356F0-C5AE-49EB-A1E0-320BD87EBE64}" type="presParOf" srcId="{0B83E4E5-9826-4E28-8613-56508603F3EA}" destId="{921B5736-FC95-46C1-9821-99C2E0ACF9DA}" srcOrd="3" destOrd="0" presId="urn:microsoft.com/office/officeart/2011/layout/CircleProcess"/>
    <dgm:cxn modelId="{87E940E3-BDD1-431C-8B52-E87F1A831897}" type="presParOf" srcId="{921B5736-FC95-46C1-9821-99C2E0ACF9DA}" destId="{655DFDD8-1CD7-4052-920B-8A00367249FA}" srcOrd="0" destOrd="0" presId="urn:microsoft.com/office/officeart/2011/layout/CircleProcess"/>
    <dgm:cxn modelId="{A01897C3-DF5D-4A7F-B0D0-26BDC80F2B3E}" type="presParOf" srcId="{0B83E4E5-9826-4E28-8613-56508603F3EA}" destId="{227C6CA8-27E0-4A0F-B692-E2EBBCC61A31}" srcOrd="4" destOrd="0" presId="urn:microsoft.com/office/officeart/2011/layout/CircleProcess"/>
    <dgm:cxn modelId="{1DFE3F80-D48F-4BF6-9C21-FBCDCA104493}" type="presParOf" srcId="{227C6CA8-27E0-4A0F-B692-E2EBBCC61A31}" destId="{9416B670-C727-4C39-9B53-BF39B3271503}" srcOrd="0" destOrd="0" presId="urn:microsoft.com/office/officeart/2011/layout/CircleProcess"/>
    <dgm:cxn modelId="{19C5639F-DD5E-478D-8684-1974F2D94C6C}" type="presParOf" srcId="{0B83E4E5-9826-4E28-8613-56508603F3EA}" destId="{0FF30120-F7C0-4005-923F-34DF9CD74BA2}" srcOrd="5" destOrd="0" presId="urn:microsoft.com/office/officeart/2011/layout/CircleProcess"/>
    <dgm:cxn modelId="{FFC2AA44-8880-487C-88FD-CA5A0D3A6436}" type="presParOf" srcId="{0B83E4E5-9826-4E28-8613-56508603F3EA}" destId="{0966A00B-81C6-425E-8110-74370A05C6F0}" srcOrd="6" destOrd="0" presId="urn:microsoft.com/office/officeart/2011/layout/CircleProcess"/>
    <dgm:cxn modelId="{7073ADF8-5465-4130-A2A5-805ABDF65552}" type="presParOf" srcId="{0966A00B-81C6-425E-8110-74370A05C6F0}" destId="{E1007439-7229-4B08-A0B6-6DCB679CD5EB}" srcOrd="0" destOrd="0" presId="urn:microsoft.com/office/officeart/2011/layout/CircleProcess"/>
    <dgm:cxn modelId="{4CE494B4-DE1F-403C-89A7-BF8451D94313}" type="presParOf" srcId="{0B83E4E5-9826-4E28-8613-56508603F3EA}" destId="{51FFAAB7-8A3B-4BFF-AB61-118ACDB75647}" srcOrd="7" destOrd="0" presId="urn:microsoft.com/office/officeart/2011/layout/CircleProcess"/>
    <dgm:cxn modelId="{2DFB3B50-1364-4903-AEAA-A79457D9D15B}" type="presParOf" srcId="{51FFAAB7-8A3B-4BFF-AB61-118ACDB75647}" destId="{D7D2453D-7889-44D2-954B-C7CD04CD7021}" srcOrd="0" destOrd="0" presId="urn:microsoft.com/office/officeart/2011/layout/CircleProcess"/>
    <dgm:cxn modelId="{26FDD43B-EAA0-4DA2-83DB-D4282BD7E659}" type="presParOf" srcId="{0B83E4E5-9826-4E28-8613-56508603F3EA}" destId="{9EA82AC1-CEEE-4616-8CB0-15CE3E849E0E}" srcOrd="8" destOrd="0" presId="urn:microsoft.com/office/officeart/2011/layout/CircleProcess"/>
    <dgm:cxn modelId="{902FCBCF-30A8-4B48-AEEC-B9AE0F9AC779}" type="presParOf" srcId="{0B83E4E5-9826-4E28-8613-56508603F3EA}" destId="{E5E8E744-5AC2-4BB2-A0AB-2CD43BDA8BB8}" srcOrd="9" destOrd="0" presId="urn:microsoft.com/office/officeart/2011/layout/CircleProcess"/>
    <dgm:cxn modelId="{BAA03E9E-148C-4458-9647-BBACC1B55F1C}" type="presParOf" srcId="{E5E8E744-5AC2-4BB2-A0AB-2CD43BDA8BB8}" destId="{AB5586C2-2018-49BB-8FF5-D32276570913}" srcOrd="0" destOrd="0" presId="urn:microsoft.com/office/officeart/2011/layout/CircleProcess"/>
    <dgm:cxn modelId="{B5C5D297-34D8-4D5A-89E8-1EE873A12474}" type="presParOf" srcId="{0B83E4E5-9826-4E28-8613-56508603F3EA}" destId="{DF021D02-F97E-44C3-9495-6CC0BEC1E35D}" srcOrd="10" destOrd="0" presId="urn:microsoft.com/office/officeart/2011/layout/CircleProcess"/>
    <dgm:cxn modelId="{05588AAD-7546-4018-AB87-FED0F8312295}" type="presParOf" srcId="{DF021D02-F97E-44C3-9495-6CC0BEC1E35D}" destId="{A0139FB6-69F1-4F95-B59B-EBED91D20097}" srcOrd="0" destOrd="0" presId="urn:microsoft.com/office/officeart/2011/layout/CircleProcess"/>
    <dgm:cxn modelId="{25393C13-3DB7-4B6F-A69A-60C5000C73B7}" type="presParOf" srcId="{0B83E4E5-9826-4E28-8613-56508603F3EA}" destId="{41DC00AC-E066-48E7-897D-165B5B5444B4}"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A7FC10-EAAA-4D3D-BB28-D633D59B1E25}"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US"/>
        </a:p>
      </dgm:t>
    </dgm:pt>
    <dgm:pt modelId="{08CB006F-2CCE-48F6-828B-B9A30130B397}">
      <dgm:prSet phldrT="[Text]" custT="1">
        <dgm:style>
          <a:lnRef idx="2">
            <a:schemeClr val="accent2">
              <a:shade val="50000"/>
            </a:schemeClr>
          </a:lnRef>
          <a:fillRef idx="1">
            <a:schemeClr val="accent2"/>
          </a:fillRef>
          <a:effectRef idx="0">
            <a:schemeClr val="accent2"/>
          </a:effectRef>
          <a:fontRef idx="minor">
            <a:schemeClr val="lt1"/>
          </a:fontRef>
        </dgm:style>
      </dgm:prSet>
      <dgm:spPr>
        <a:solidFill>
          <a:schemeClr val="accent2">
            <a:lumMod val="40000"/>
            <a:lumOff val="60000"/>
          </a:schemeClr>
        </a:solidFill>
        <a:ln w="38100"/>
      </dgm:spPr>
      <dgm:t>
        <a:bodyPr/>
        <a:lstStyle/>
        <a:p>
          <a:r>
            <a:rPr lang="en-US" sz="2000" dirty="0">
              <a:solidFill>
                <a:sysClr val="windowText" lastClr="000000"/>
              </a:solidFill>
            </a:rPr>
            <a:t>Using behavior-approving language more frequently than redirecting</a:t>
          </a:r>
        </a:p>
      </dgm:t>
    </dgm:pt>
    <dgm:pt modelId="{A99590C7-D3C2-42A1-B285-6CAE2C687DA7}" type="parTrans" cxnId="{087D9356-A9CC-4AC8-B176-6FED67A66B39}">
      <dgm:prSet/>
      <dgm:spPr/>
      <dgm:t>
        <a:bodyPr/>
        <a:lstStyle/>
        <a:p>
          <a:endParaRPr lang="en-US" sz="1400"/>
        </a:p>
      </dgm:t>
    </dgm:pt>
    <dgm:pt modelId="{D547B59A-A45F-4793-97F2-107939D3EC3E}" type="sibTrans" cxnId="{087D9356-A9CC-4AC8-B176-6FED67A66B39}">
      <dgm:prSet/>
      <dgm:spPr/>
      <dgm:t>
        <a:bodyPr/>
        <a:lstStyle/>
        <a:p>
          <a:endParaRPr lang="en-US" sz="1400"/>
        </a:p>
      </dgm:t>
    </dgm:pt>
    <dgm:pt modelId="{9AE04434-C68A-4921-8E9D-06E32C62572B}">
      <dgm:prSet phldrT="[Text]" custT="1">
        <dgm:style>
          <a:lnRef idx="2">
            <a:schemeClr val="accent3">
              <a:shade val="50000"/>
            </a:schemeClr>
          </a:lnRef>
          <a:fillRef idx="1">
            <a:schemeClr val="accent3"/>
          </a:fillRef>
          <a:effectRef idx="0">
            <a:schemeClr val="accent3"/>
          </a:effectRef>
          <a:fontRef idx="minor">
            <a:schemeClr val="lt1"/>
          </a:fontRef>
        </dgm:style>
      </dgm:prSet>
      <dgm:spPr>
        <a:solidFill>
          <a:schemeClr val="accent3">
            <a:lumMod val="40000"/>
            <a:lumOff val="60000"/>
          </a:schemeClr>
        </a:solidFill>
        <a:ln w="38100"/>
      </dgm:spPr>
      <dgm:t>
        <a:bodyPr/>
        <a:lstStyle/>
        <a:p>
          <a:r>
            <a:rPr lang="en-US" sz="2000" dirty="0">
              <a:solidFill>
                <a:sysClr val="windowText" lastClr="000000"/>
              </a:solidFill>
            </a:rPr>
            <a:t>Using praise focused on specific behaviors and/or emphasizing effort</a:t>
          </a:r>
        </a:p>
      </dgm:t>
    </dgm:pt>
    <dgm:pt modelId="{57E1A20F-1A5D-4A5B-8643-5F7210177D79}" type="parTrans" cxnId="{50F3C3EC-F89F-49CB-83F6-BA880B29CE18}">
      <dgm:prSet/>
      <dgm:spPr/>
      <dgm:t>
        <a:bodyPr/>
        <a:lstStyle/>
        <a:p>
          <a:endParaRPr lang="en-US" sz="1400"/>
        </a:p>
      </dgm:t>
    </dgm:pt>
    <dgm:pt modelId="{A4C1169D-3259-4411-A271-78ECC6D8492F}" type="sibTrans" cxnId="{50F3C3EC-F89F-49CB-83F6-BA880B29CE18}">
      <dgm:prSet/>
      <dgm:spPr/>
      <dgm:t>
        <a:bodyPr/>
        <a:lstStyle/>
        <a:p>
          <a:endParaRPr lang="en-US" sz="1400"/>
        </a:p>
      </dgm:t>
    </dgm:pt>
    <dgm:pt modelId="{F139364D-78A9-4936-83D3-2FAA15439BBA}">
      <dgm:prSet phldrT="[Text]" custT="1">
        <dgm:style>
          <a:lnRef idx="2">
            <a:schemeClr val="accent4">
              <a:shade val="50000"/>
            </a:schemeClr>
          </a:lnRef>
          <a:fillRef idx="1">
            <a:schemeClr val="accent4"/>
          </a:fillRef>
          <a:effectRef idx="0">
            <a:schemeClr val="accent4"/>
          </a:effectRef>
          <a:fontRef idx="minor">
            <a:schemeClr val="lt1"/>
          </a:fontRef>
        </dgm:style>
      </dgm:prSet>
      <dgm:spPr>
        <a:solidFill>
          <a:schemeClr val="accent4">
            <a:lumMod val="40000"/>
            <a:lumOff val="60000"/>
          </a:schemeClr>
        </a:solidFill>
        <a:ln w="38100"/>
      </dgm:spPr>
      <dgm:t>
        <a:bodyPr/>
        <a:lstStyle/>
        <a:p>
          <a:r>
            <a:rPr lang="en-US" sz="2000" dirty="0">
              <a:solidFill>
                <a:sysClr val="windowText" lastClr="000000"/>
              </a:solidFill>
            </a:rPr>
            <a:t>Maintaining a pleasant affect and tone in interactions with children </a:t>
          </a:r>
        </a:p>
      </dgm:t>
    </dgm:pt>
    <dgm:pt modelId="{E3BAB8E1-0C96-4B65-843C-E954D498F940}" type="parTrans" cxnId="{2E423DB6-D7AD-4F03-84E8-408FE6C97E09}">
      <dgm:prSet/>
      <dgm:spPr/>
      <dgm:t>
        <a:bodyPr/>
        <a:lstStyle/>
        <a:p>
          <a:endParaRPr lang="en-US" sz="1400"/>
        </a:p>
      </dgm:t>
    </dgm:pt>
    <dgm:pt modelId="{040A2FBE-C59E-43EB-9D71-896AA298AC29}" type="sibTrans" cxnId="{2E423DB6-D7AD-4F03-84E8-408FE6C97E09}">
      <dgm:prSet/>
      <dgm:spPr/>
      <dgm:t>
        <a:bodyPr/>
        <a:lstStyle/>
        <a:p>
          <a:endParaRPr lang="en-US" sz="1400"/>
        </a:p>
      </dgm:t>
    </dgm:pt>
    <dgm:pt modelId="{57CDD3F0-B963-48FE-82E4-08F41CE9F558}" type="pres">
      <dgm:prSet presAssocID="{0BA7FC10-EAAA-4D3D-BB28-D633D59B1E25}" presName="Name0" presStyleCnt="0">
        <dgm:presLayoutVars>
          <dgm:dir/>
          <dgm:resizeHandles val="exact"/>
        </dgm:presLayoutVars>
      </dgm:prSet>
      <dgm:spPr/>
    </dgm:pt>
    <dgm:pt modelId="{A31B1D8B-0E2E-45D7-8B61-AAA01C469BE8}" type="pres">
      <dgm:prSet presAssocID="{08CB006F-2CCE-48F6-828B-B9A30130B397}" presName="node" presStyleLbl="node1" presStyleIdx="0" presStyleCnt="3" custLinFactNeighborX="-513" custLinFactNeighborY="-3916">
        <dgm:presLayoutVars>
          <dgm:bulletEnabled val="1"/>
        </dgm:presLayoutVars>
      </dgm:prSet>
      <dgm:spPr>
        <a:prstGeom prst="snip2DiagRect">
          <a:avLst/>
        </a:prstGeom>
      </dgm:spPr>
    </dgm:pt>
    <dgm:pt modelId="{7EAC4F27-A0AF-46D8-8042-B4B2BBB7473C}" type="pres">
      <dgm:prSet presAssocID="{D547B59A-A45F-4793-97F2-107939D3EC3E}" presName="sibTrans" presStyleCnt="0"/>
      <dgm:spPr/>
    </dgm:pt>
    <dgm:pt modelId="{AB329FF6-ED64-43A5-AFE9-206B5357E62C}" type="pres">
      <dgm:prSet presAssocID="{9AE04434-C68A-4921-8E9D-06E32C62572B}" presName="node" presStyleLbl="node1" presStyleIdx="1" presStyleCnt="3">
        <dgm:presLayoutVars>
          <dgm:bulletEnabled val="1"/>
        </dgm:presLayoutVars>
      </dgm:prSet>
      <dgm:spPr>
        <a:prstGeom prst="snip2DiagRect">
          <a:avLst/>
        </a:prstGeom>
      </dgm:spPr>
    </dgm:pt>
    <dgm:pt modelId="{7C8B4E2B-A099-4025-9608-3B1D9B0038F7}" type="pres">
      <dgm:prSet presAssocID="{A4C1169D-3259-4411-A271-78ECC6D8492F}" presName="sibTrans" presStyleCnt="0"/>
      <dgm:spPr/>
    </dgm:pt>
    <dgm:pt modelId="{A6B0D9D6-CB8B-42E3-82CD-27EC406F0F0D}" type="pres">
      <dgm:prSet presAssocID="{F139364D-78A9-4936-83D3-2FAA15439BBA}" presName="node" presStyleLbl="node1" presStyleIdx="2" presStyleCnt="3" custLinFactNeighborX="513" custLinFactNeighborY="-3105">
        <dgm:presLayoutVars>
          <dgm:bulletEnabled val="1"/>
        </dgm:presLayoutVars>
      </dgm:prSet>
      <dgm:spPr>
        <a:prstGeom prst="snip2DiagRect">
          <a:avLst/>
        </a:prstGeom>
      </dgm:spPr>
    </dgm:pt>
  </dgm:ptLst>
  <dgm:cxnLst>
    <dgm:cxn modelId="{990D8E3F-469C-D646-ACB9-FCDCB70C5134}" type="presOf" srcId="{F139364D-78A9-4936-83D3-2FAA15439BBA}" destId="{A6B0D9D6-CB8B-42E3-82CD-27EC406F0F0D}" srcOrd="0" destOrd="0" presId="urn:microsoft.com/office/officeart/2005/8/layout/hList6"/>
    <dgm:cxn modelId="{127A1042-6E3B-3F40-B601-AA1B9AFA3AD1}" type="presOf" srcId="{0BA7FC10-EAAA-4D3D-BB28-D633D59B1E25}" destId="{57CDD3F0-B963-48FE-82E4-08F41CE9F558}" srcOrd="0" destOrd="0" presId="urn:microsoft.com/office/officeart/2005/8/layout/hList6"/>
    <dgm:cxn modelId="{087D9356-A9CC-4AC8-B176-6FED67A66B39}" srcId="{0BA7FC10-EAAA-4D3D-BB28-D633D59B1E25}" destId="{08CB006F-2CCE-48F6-828B-B9A30130B397}" srcOrd="0" destOrd="0" parTransId="{A99590C7-D3C2-42A1-B285-6CAE2C687DA7}" sibTransId="{D547B59A-A45F-4793-97F2-107939D3EC3E}"/>
    <dgm:cxn modelId="{F91B4B81-0AB6-EE43-986E-AC88AA60D9D3}" type="presOf" srcId="{08CB006F-2CCE-48F6-828B-B9A30130B397}" destId="{A31B1D8B-0E2E-45D7-8B61-AAA01C469BE8}" srcOrd="0" destOrd="0" presId="urn:microsoft.com/office/officeart/2005/8/layout/hList6"/>
    <dgm:cxn modelId="{6932239E-01EF-5442-BE71-4207D1F52CC3}" type="presOf" srcId="{9AE04434-C68A-4921-8E9D-06E32C62572B}" destId="{AB329FF6-ED64-43A5-AFE9-206B5357E62C}" srcOrd="0" destOrd="0" presId="urn:microsoft.com/office/officeart/2005/8/layout/hList6"/>
    <dgm:cxn modelId="{2E423DB6-D7AD-4F03-84E8-408FE6C97E09}" srcId="{0BA7FC10-EAAA-4D3D-BB28-D633D59B1E25}" destId="{F139364D-78A9-4936-83D3-2FAA15439BBA}" srcOrd="2" destOrd="0" parTransId="{E3BAB8E1-0C96-4B65-843C-E954D498F940}" sibTransId="{040A2FBE-C59E-43EB-9D71-896AA298AC29}"/>
    <dgm:cxn modelId="{50F3C3EC-F89F-49CB-83F6-BA880B29CE18}" srcId="{0BA7FC10-EAAA-4D3D-BB28-D633D59B1E25}" destId="{9AE04434-C68A-4921-8E9D-06E32C62572B}" srcOrd="1" destOrd="0" parTransId="{57E1A20F-1A5D-4A5B-8643-5F7210177D79}" sibTransId="{A4C1169D-3259-4411-A271-78ECC6D8492F}"/>
    <dgm:cxn modelId="{72895F7F-26C8-E342-8284-395426F2D517}" type="presParOf" srcId="{57CDD3F0-B963-48FE-82E4-08F41CE9F558}" destId="{A31B1D8B-0E2E-45D7-8B61-AAA01C469BE8}" srcOrd="0" destOrd="0" presId="urn:microsoft.com/office/officeart/2005/8/layout/hList6"/>
    <dgm:cxn modelId="{07B87D78-D43C-2047-B10B-3BCC94B1B4D8}" type="presParOf" srcId="{57CDD3F0-B963-48FE-82E4-08F41CE9F558}" destId="{7EAC4F27-A0AF-46D8-8042-B4B2BBB7473C}" srcOrd="1" destOrd="0" presId="urn:microsoft.com/office/officeart/2005/8/layout/hList6"/>
    <dgm:cxn modelId="{30EDC893-4B4F-7A46-A4B0-DCF1BDDAE324}" type="presParOf" srcId="{57CDD3F0-B963-48FE-82E4-08F41CE9F558}" destId="{AB329FF6-ED64-43A5-AFE9-206B5357E62C}" srcOrd="2" destOrd="0" presId="urn:microsoft.com/office/officeart/2005/8/layout/hList6"/>
    <dgm:cxn modelId="{497F8BDC-A535-B442-A6A9-05CD65A862EC}" type="presParOf" srcId="{57CDD3F0-B963-48FE-82E4-08F41CE9F558}" destId="{7C8B4E2B-A099-4025-9608-3B1D9B0038F7}" srcOrd="3" destOrd="0" presId="urn:microsoft.com/office/officeart/2005/8/layout/hList6"/>
    <dgm:cxn modelId="{9E3153C7-C81F-C046-B550-7874CD48D507}" type="presParOf" srcId="{57CDD3F0-B963-48FE-82E4-08F41CE9F558}" destId="{A6B0D9D6-CB8B-42E3-82CD-27EC406F0F0D}"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D78CBC-E909-47A4-B0F8-709D9BE8905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8F93C4C5-A014-4312-949B-65009896239B}">
      <dgm:prSet phldrT="[Text]" custT="1"/>
      <dgm:spPr/>
      <dgm:t>
        <a:bodyPr/>
        <a:lstStyle/>
        <a:p>
          <a:r>
            <a:rPr lang="en-US" sz="1800" dirty="0"/>
            <a:t>High levels of Engagement</a:t>
          </a:r>
        </a:p>
      </dgm:t>
    </dgm:pt>
    <dgm:pt modelId="{FC23AAFF-68F7-4825-BF15-AF9309C4D4FD}" type="parTrans" cxnId="{7F8BE7D5-A54E-4E33-ACDB-AA5AAE1BFAD0}">
      <dgm:prSet/>
      <dgm:spPr/>
      <dgm:t>
        <a:bodyPr/>
        <a:lstStyle/>
        <a:p>
          <a:endParaRPr lang="en-US"/>
        </a:p>
      </dgm:t>
    </dgm:pt>
    <dgm:pt modelId="{EC5390C0-B5BC-4783-9487-956B55DFB005}" type="sibTrans" cxnId="{7F8BE7D5-A54E-4E33-ACDB-AA5AAE1BFAD0}">
      <dgm:prSet/>
      <dgm:spPr/>
      <dgm:t>
        <a:bodyPr/>
        <a:lstStyle/>
        <a:p>
          <a:endParaRPr lang="en-US"/>
        </a:p>
      </dgm:t>
    </dgm:pt>
    <dgm:pt modelId="{22E83D95-7D36-4ED3-B45B-DD45056366A1}">
      <dgm:prSet phldrT="[Text]" custT="1"/>
      <dgm:spPr>
        <a:solidFill>
          <a:schemeClr val="accent1">
            <a:lumMod val="40000"/>
            <a:lumOff val="60000"/>
          </a:schemeClr>
        </a:solidFill>
      </dgm:spPr>
      <dgm:t>
        <a:bodyPr/>
        <a:lstStyle/>
        <a:p>
          <a:r>
            <a:rPr lang="en-US" sz="1600" dirty="0">
              <a:solidFill>
                <a:schemeClr val="tx1"/>
              </a:solidFill>
            </a:rPr>
            <a:t>Creating a positive climate</a:t>
          </a:r>
        </a:p>
      </dgm:t>
    </dgm:pt>
    <dgm:pt modelId="{C63C5F34-F0D0-4B70-8E32-F1C8CBF6CB0A}" type="parTrans" cxnId="{0FA0F20C-6691-4984-A7B3-EB9DACC23A64}">
      <dgm:prSet/>
      <dgm:spPr>
        <a:scene3d>
          <a:camera prst="orthographicFront">
            <a:rot lat="0" lon="10800000" rev="0"/>
          </a:camera>
          <a:lightRig rig="threePt" dir="t"/>
        </a:scene3d>
      </dgm:spPr>
      <dgm:t>
        <a:bodyPr/>
        <a:lstStyle/>
        <a:p>
          <a:endParaRPr lang="en-US"/>
        </a:p>
      </dgm:t>
    </dgm:pt>
    <dgm:pt modelId="{ABD1372F-A363-4487-B636-0F402FA7CED5}" type="sibTrans" cxnId="{0FA0F20C-6691-4984-A7B3-EB9DACC23A64}">
      <dgm:prSet/>
      <dgm:spPr/>
      <dgm:t>
        <a:bodyPr/>
        <a:lstStyle/>
        <a:p>
          <a:endParaRPr lang="en-US"/>
        </a:p>
      </dgm:t>
    </dgm:pt>
    <dgm:pt modelId="{A1D10619-4FD0-4715-AFF2-871E0B1710AE}">
      <dgm:prSet phldrT="[Text]" custT="1"/>
      <dgm:spPr>
        <a:solidFill>
          <a:schemeClr val="accent1">
            <a:lumMod val="40000"/>
            <a:lumOff val="60000"/>
          </a:schemeClr>
        </a:solidFill>
      </dgm:spPr>
      <dgm:t>
        <a:bodyPr/>
        <a:lstStyle/>
        <a:p>
          <a:r>
            <a:rPr lang="en-US" sz="1600" dirty="0">
              <a:solidFill>
                <a:schemeClr val="tx1"/>
              </a:solidFill>
            </a:rPr>
            <a:t>Reducing time in transitions</a:t>
          </a:r>
        </a:p>
      </dgm:t>
    </dgm:pt>
    <dgm:pt modelId="{E25C8684-F7C3-4BAD-B597-725CCE426257}" type="parTrans" cxnId="{01967FB8-DF3D-40DE-9A7A-CAB1EE238365}">
      <dgm:prSet/>
      <dgm:spPr>
        <a:scene3d>
          <a:camera prst="orthographicFront">
            <a:rot lat="0" lon="10800000" rev="0"/>
          </a:camera>
          <a:lightRig rig="threePt" dir="t"/>
        </a:scene3d>
      </dgm:spPr>
      <dgm:t>
        <a:bodyPr/>
        <a:lstStyle/>
        <a:p>
          <a:endParaRPr lang="en-US"/>
        </a:p>
      </dgm:t>
    </dgm:pt>
    <dgm:pt modelId="{3E2D2978-DB00-41B7-8B4F-793E610C6113}" type="sibTrans" cxnId="{01967FB8-DF3D-40DE-9A7A-CAB1EE238365}">
      <dgm:prSet/>
      <dgm:spPr/>
      <dgm:t>
        <a:bodyPr/>
        <a:lstStyle/>
        <a:p>
          <a:endParaRPr lang="en-US"/>
        </a:p>
      </dgm:t>
    </dgm:pt>
    <dgm:pt modelId="{1D7059E7-AE5A-4C8E-A3C2-23FE11F9DEE3}">
      <dgm:prSet phldrT="[Text]" custT="1"/>
      <dgm:spPr>
        <a:solidFill>
          <a:schemeClr val="accent1">
            <a:lumMod val="40000"/>
            <a:lumOff val="60000"/>
          </a:schemeClr>
        </a:solidFill>
      </dgm:spPr>
      <dgm:t>
        <a:bodyPr/>
        <a:lstStyle/>
        <a:p>
          <a:r>
            <a:rPr lang="en-US" sz="1600" dirty="0">
              <a:solidFill>
                <a:schemeClr val="tx1"/>
              </a:solidFill>
            </a:rPr>
            <a:t>Improving quality of instruction</a:t>
          </a:r>
        </a:p>
      </dgm:t>
    </dgm:pt>
    <dgm:pt modelId="{514BCEB7-4FC2-4D3F-A126-A788C0223F41}" type="parTrans" cxnId="{584CCD1A-84B2-416C-AFBE-4E182C164242}">
      <dgm:prSet/>
      <dgm:spPr>
        <a:scene3d>
          <a:camera prst="orthographicFront">
            <a:rot lat="0" lon="10800000" rev="0"/>
          </a:camera>
          <a:lightRig rig="threePt" dir="t"/>
        </a:scene3d>
      </dgm:spPr>
      <dgm:t>
        <a:bodyPr/>
        <a:lstStyle/>
        <a:p>
          <a:endParaRPr lang="en-US"/>
        </a:p>
      </dgm:t>
    </dgm:pt>
    <dgm:pt modelId="{9D9E8CD2-CA25-42C9-92A7-E71A8AC938C9}" type="sibTrans" cxnId="{584CCD1A-84B2-416C-AFBE-4E182C164242}">
      <dgm:prSet/>
      <dgm:spPr/>
      <dgm:t>
        <a:bodyPr/>
        <a:lstStyle/>
        <a:p>
          <a:endParaRPr lang="en-US"/>
        </a:p>
      </dgm:t>
    </dgm:pt>
    <dgm:pt modelId="{40BEFAFB-F2FD-40C8-907A-F1D2F5C6EC74}">
      <dgm:prSet custT="1"/>
      <dgm:spPr>
        <a:solidFill>
          <a:schemeClr val="accent1">
            <a:lumMod val="40000"/>
            <a:lumOff val="60000"/>
          </a:schemeClr>
        </a:solidFill>
      </dgm:spPr>
      <dgm:t>
        <a:bodyPr/>
        <a:lstStyle/>
        <a:p>
          <a:r>
            <a:rPr lang="en-US" sz="1600" dirty="0">
              <a:solidFill>
                <a:schemeClr val="tx1"/>
              </a:solidFill>
            </a:rPr>
            <a:t>Increasing teacher listening to children</a:t>
          </a:r>
        </a:p>
      </dgm:t>
    </dgm:pt>
    <dgm:pt modelId="{98148BE5-6318-4B30-BE57-856BCF88C771}" type="parTrans" cxnId="{A5C94D75-85A4-41DC-B32E-8E40CFD68B7B}">
      <dgm:prSet/>
      <dgm:spPr>
        <a:scene3d>
          <a:camera prst="orthographicFront">
            <a:rot lat="0" lon="10800000" rev="0"/>
          </a:camera>
          <a:lightRig rig="threePt" dir="t"/>
        </a:scene3d>
      </dgm:spPr>
      <dgm:t>
        <a:bodyPr/>
        <a:lstStyle/>
        <a:p>
          <a:endParaRPr lang="en-US"/>
        </a:p>
      </dgm:t>
    </dgm:pt>
    <dgm:pt modelId="{9F116232-BDEC-4084-9B4B-D4EAA5A9F379}" type="sibTrans" cxnId="{A5C94D75-85A4-41DC-B32E-8E40CFD68B7B}">
      <dgm:prSet/>
      <dgm:spPr/>
      <dgm:t>
        <a:bodyPr/>
        <a:lstStyle/>
        <a:p>
          <a:endParaRPr lang="en-US"/>
        </a:p>
      </dgm:t>
    </dgm:pt>
    <dgm:pt modelId="{053E3375-24B4-4854-98F3-C524A7239160}">
      <dgm:prSet phldrT="[Text]" custT="1"/>
      <dgm:spPr>
        <a:solidFill>
          <a:schemeClr val="accent1">
            <a:lumMod val="40000"/>
            <a:lumOff val="60000"/>
          </a:schemeClr>
        </a:solidFill>
      </dgm:spPr>
      <dgm:t>
        <a:bodyPr/>
        <a:lstStyle/>
        <a:p>
          <a:r>
            <a:rPr lang="en-US" sz="1600" dirty="0">
              <a:solidFill>
                <a:schemeClr val="tx1"/>
              </a:solidFill>
            </a:rPr>
            <a:t>Planning sequential activities</a:t>
          </a:r>
        </a:p>
      </dgm:t>
    </dgm:pt>
    <dgm:pt modelId="{E67A1B59-78E1-4DE0-A0A3-0F799B68C693}" type="parTrans" cxnId="{EC53D880-B049-463D-8F45-F781FEC3B033}">
      <dgm:prSet/>
      <dgm:spPr>
        <a:scene3d>
          <a:camera prst="orthographicFront">
            <a:rot lat="0" lon="10800000" rev="0"/>
          </a:camera>
          <a:lightRig rig="threePt" dir="t"/>
        </a:scene3d>
      </dgm:spPr>
      <dgm:t>
        <a:bodyPr/>
        <a:lstStyle/>
        <a:p>
          <a:endParaRPr lang="en-US"/>
        </a:p>
      </dgm:t>
    </dgm:pt>
    <dgm:pt modelId="{48D76A8B-D6C3-4FD1-BBEC-A51A95F54520}" type="sibTrans" cxnId="{EC53D880-B049-463D-8F45-F781FEC3B033}">
      <dgm:prSet/>
      <dgm:spPr/>
      <dgm:t>
        <a:bodyPr/>
        <a:lstStyle/>
        <a:p>
          <a:endParaRPr lang="en-US"/>
        </a:p>
      </dgm:t>
    </dgm:pt>
    <dgm:pt modelId="{6947E6D7-949E-4DD8-A8B6-44C23F7B17AA}">
      <dgm:prSet phldrT="[Text]" custT="1"/>
      <dgm:spPr>
        <a:solidFill>
          <a:schemeClr val="accent1">
            <a:lumMod val="40000"/>
            <a:lumOff val="60000"/>
          </a:schemeClr>
        </a:solidFill>
      </dgm:spPr>
      <dgm:t>
        <a:bodyPr/>
        <a:lstStyle/>
        <a:p>
          <a:r>
            <a:rPr lang="en-US" sz="1600" dirty="0">
              <a:solidFill>
                <a:schemeClr val="tx1"/>
              </a:solidFill>
            </a:rPr>
            <a:t>Promoting associative and cooperative interactions</a:t>
          </a:r>
        </a:p>
      </dgm:t>
    </dgm:pt>
    <dgm:pt modelId="{9E51536D-5D58-4BCE-8F56-020597841046}" type="parTrans" cxnId="{A7D867DD-8823-436E-9DF8-03032577F0C6}">
      <dgm:prSet/>
      <dgm:spPr>
        <a:scene3d>
          <a:camera prst="orthographicFront">
            <a:rot lat="0" lon="10800000" rev="0"/>
          </a:camera>
          <a:lightRig rig="threePt" dir="t"/>
        </a:scene3d>
      </dgm:spPr>
      <dgm:t>
        <a:bodyPr/>
        <a:lstStyle/>
        <a:p>
          <a:endParaRPr lang="en-US"/>
        </a:p>
      </dgm:t>
    </dgm:pt>
    <dgm:pt modelId="{8B740757-3A37-46E9-BC78-B12750E58785}" type="sibTrans" cxnId="{A7D867DD-8823-436E-9DF8-03032577F0C6}">
      <dgm:prSet/>
      <dgm:spPr/>
      <dgm:t>
        <a:bodyPr/>
        <a:lstStyle/>
        <a:p>
          <a:endParaRPr lang="en-US"/>
        </a:p>
      </dgm:t>
    </dgm:pt>
    <dgm:pt modelId="{B20D27A7-B373-41EC-B874-B253E4809B59}">
      <dgm:prSet phldrT="[Text]" custT="1"/>
      <dgm:spPr>
        <a:solidFill>
          <a:schemeClr val="accent1">
            <a:lumMod val="40000"/>
            <a:lumOff val="60000"/>
          </a:schemeClr>
        </a:solidFill>
      </dgm:spPr>
      <dgm:t>
        <a:bodyPr/>
        <a:lstStyle/>
        <a:p>
          <a:r>
            <a:rPr lang="en-US" sz="1600" dirty="0">
              <a:solidFill>
                <a:schemeClr val="tx1"/>
              </a:solidFill>
            </a:rPr>
            <a:t>Providing opportunities for math</a:t>
          </a:r>
        </a:p>
      </dgm:t>
    </dgm:pt>
    <dgm:pt modelId="{45C4BFD4-AF73-42DB-87CE-106C3B096F9A}" type="parTrans" cxnId="{DC169D2E-2F64-4B47-9D2E-63EC93FA2EDB}">
      <dgm:prSet/>
      <dgm:spPr>
        <a:scene3d>
          <a:camera prst="orthographicFront">
            <a:rot lat="0" lon="10800000" rev="0"/>
          </a:camera>
          <a:lightRig rig="threePt" dir="t"/>
        </a:scene3d>
      </dgm:spPr>
      <dgm:t>
        <a:bodyPr/>
        <a:lstStyle/>
        <a:p>
          <a:endParaRPr lang="en-US"/>
        </a:p>
      </dgm:t>
    </dgm:pt>
    <dgm:pt modelId="{A401B252-6CB1-4EB1-B661-433EA70F1B9C}" type="sibTrans" cxnId="{DC169D2E-2F64-4B47-9D2E-63EC93FA2EDB}">
      <dgm:prSet/>
      <dgm:spPr/>
      <dgm:t>
        <a:bodyPr/>
        <a:lstStyle/>
        <a:p>
          <a:endParaRPr lang="en-US"/>
        </a:p>
      </dgm:t>
    </dgm:pt>
    <dgm:pt modelId="{5016E644-8D15-4DEA-A6AF-276EF3BCD98C}" type="pres">
      <dgm:prSet presAssocID="{66D78CBC-E909-47A4-B0F8-709D9BE8905E}" presName="Name0" presStyleCnt="0">
        <dgm:presLayoutVars>
          <dgm:chMax val="1"/>
          <dgm:dir/>
          <dgm:animLvl val="ctr"/>
          <dgm:resizeHandles val="exact"/>
        </dgm:presLayoutVars>
      </dgm:prSet>
      <dgm:spPr/>
    </dgm:pt>
    <dgm:pt modelId="{39C3175F-8F1E-4FCF-957F-D66A86158C06}" type="pres">
      <dgm:prSet presAssocID="{8F93C4C5-A014-4312-949B-65009896239B}" presName="centerShape" presStyleLbl="node0" presStyleIdx="0" presStyleCnt="1" custScaleX="153850" custScaleY="99099"/>
      <dgm:spPr/>
    </dgm:pt>
    <dgm:pt modelId="{A3B18E78-E668-40C4-AC3A-2BD6918C322B}" type="pres">
      <dgm:prSet presAssocID="{C63C5F34-F0D0-4B70-8E32-F1C8CBF6CB0A}" presName="parTrans" presStyleLbl="sibTrans2D1" presStyleIdx="0" presStyleCnt="7"/>
      <dgm:spPr/>
    </dgm:pt>
    <dgm:pt modelId="{24A24D6F-A3D7-4E93-9F91-81BBFDBA4C40}" type="pres">
      <dgm:prSet presAssocID="{C63C5F34-F0D0-4B70-8E32-F1C8CBF6CB0A}" presName="connectorText" presStyleLbl="sibTrans2D1" presStyleIdx="0" presStyleCnt="7"/>
      <dgm:spPr/>
    </dgm:pt>
    <dgm:pt modelId="{6BD9A9F3-C7F0-4A92-B66A-C8D62FCC72D4}" type="pres">
      <dgm:prSet presAssocID="{22E83D95-7D36-4ED3-B45B-DD45056366A1}" presName="node" presStyleLbl="node1" presStyleIdx="0" presStyleCnt="7" custScaleX="158950" custRadScaleRad="96109" custRadScaleInc="1947">
        <dgm:presLayoutVars>
          <dgm:bulletEnabled val="1"/>
        </dgm:presLayoutVars>
      </dgm:prSet>
      <dgm:spPr/>
    </dgm:pt>
    <dgm:pt modelId="{E00D8007-79E1-454D-A8B7-CB3461F009B2}" type="pres">
      <dgm:prSet presAssocID="{E25C8684-F7C3-4BAD-B597-725CCE426257}" presName="parTrans" presStyleLbl="sibTrans2D1" presStyleIdx="1" presStyleCnt="7"/>
      <dgm:spPr/>
    </dgm:pt>
    <dgm:pt modelId="{72376FC4-9378-4F58-8316-CBF2E81DE97A}" type="pres">
      <dgm:prSet presAssocID="{E25C8684-F7C3-4BAD-B597-725CCE426257}" presName="connectorText" presStyleLbl="sibTrans2D1" presStyleIdx="1" presStyleCnt="7"/>
      <dgm:spPr/>
    </dgm:pt>
    <dgm:pt modelId="{3D83FF5D-58A7-4A49-A70A-86FB788372A0}" type="pres">
      <dgm:prSet presAssocID="{A1D10619-4FD0-4715-AFF2-871E0B1710AE}" presName="node" presStyleLbl="node1" presStyleIdx="1" presStyleCnt="7" custScaleX="158950" custRadScaleRad="111445" custRadScaleInc="21278">
        <dgm:presLayoutVars>
          <dgm:bulletEnabled val="1"/>
        </dgm:presLayoutVars>
      </dgm:prSet>
      <dgm:spPr/>
    </dgm:pt>
    <dgm:pt modelId="{DA6DC3B0-E755-4ABE-9BFE-136B8688DC1A}" type="pres">
      <dgm:prSet presAssocID="{514BCEB7-4FC2-4D3F-A126-A788C0223F41}" presName="parTrans" presStyleLbl="sibTrans2D1" presStyleIdx="2" presStyleCnt="7"/>
      <dgm:spPr/>
    </dgm:pt>
    <dgm:pt modelId="{5FD992C3-DB16-49CD-A45F-A2F053F6F730}" type="pres">
      <dgm:prSet presAssocID="{514BCEB7-4FC2-4D3F-A126-A788C0223F41}" presName="connectorText" presStyleLbl="sibTrans2D1" presStyleIdx="2" presStyleCnt="7"/>
      <dgm:spPr/>
    </dgm:pt>
    <dgm:pt modelId="{31227989-D2B9-49EB-AABC-D4348408F31E}" type="pres">
      <dgm:prSet presAssocID="{1D7059E7-AE5A-4C8E-A3C2-23FE11F9DEE3}" presName="node" presStyleLbl="node1" presStyleIdx="2" presStyleCnt="7" custScaleX="158950" custRadScaleRad="123709" custRadScaleInc="-30975">
        <dgm:presLayoutVars>
          <dgm:bulletEnabled val="1"/>
        </dgm:presLayoutVars>
      </dgm:prSet>
      <dgm:spPr/>
    </dgm:pt>
    <dgm:pt modelId="{BB92D53A-FA97-4C2D-807C-C57864BD97CC}" type="pres">
      <dgm:prSet presAssocID="{98148BE5-6318-4B30-BE57-856BCF88C771}" presName="parTrans" presStyleLbl="sibTrans2D1" presStyleIdx="3" presStyleCnt="7"/>
      <dgm:spPr/>
    </dgm:pt>
    <dgm:pt modelId="{EAF67D1E-7E3F-4AA9-A218-49A6F6662E4C}" type="pres">
      <dgm:prSet presAssocID="{98148BE5-6318-4B30-BE57-856BCF88C771}" presName="connectorText" presStyleLbl="sibTrans2D1" presStyleIdx="3" presStyleCnt="7"/>
      <dgm:spPr/>
    </dgm:pt>
    <dgm:pt modelId="{9BA30CFE-34A7-4DFE-8ED6-ABC542139210}" type="pres">
      <dgm:prSet presAssocID="{40BEFAFB-F2FD-40C8-907A-F1D2F5C6EC74}" presName="node" presStyleLbl="node1" presStyleIdx="3" presStyleCnt="7" custScaleX="158950" custRadScaleRad="107410" custRadScaleInc="-62395">
        <dgm:presLayoutVars>
          <dgm:bulletEnabled val="1"/>
        </dgm:presLayoutVars>
      </dgm:prSet>
      <dgm:spPr/>
    </dgm:pt>
    <dgm:pt modelId="{9FD7C3F8-5847-45A7-AF65-094B451005DC}" type="pres">
      <dgm:prSet presAssocID="{E67A1B59-78E1-4DE0-A0A3-0F799B68C693}" presName="parTrans" presStyleLbl="sibTrans2D1" presStyleIdx="4" presStyleCnt="7"/>
      <dgm:spPr/>
    </dgm:pt>
    <dgm:pt modelId="{286DA889-35A7-4F97-9976-FBA9E99C4342}" type="pres">
      <dgm:prSet presAssocID="{E67A1B59-78E1-4DE0-A0A3-0F799B68C693}" presName="connectorText" presStyleLbl="sibTrans2D1" presStyleIdx="4" presStyleCnt="7"/>
      <dgm:spPr/>
    </dgm:pt>
    <dgm:pt modelId="{B709F1D4-C3F9-4287-B4A6-646424C23A87}" type="pres">
      <dgm:prSet presAssocID="{053E3375-24B4-4854-98F3-C524A7239160}" presName="node" presStyleLbl="node1" presStyleIdx="4" presStyleCnt="7" custScaleX="158950" custRadScaleRad="95937" custRadScaleInc="29763">
        <dgm:presLayoutVars>
          <dgm:bulletEnabled val="1"/>
        </dgm:presLayoutVars>
      </dgm:prSet>
      <dgm:spPr/>
    </dgm:pt>
    <dgm:pt modelId="{0FD92F1A-CC6E-452F-AD56-C8ECB9D5190B}" type="pres">
      <dgm:prSet presAssocID="{9E51536D-5D58-4BCE-8F56-020597841046}" presName="parTrans" presStyleLbl="sibTrans2D1" presStyleIdx="5" presStyleCnt="7"/>
      <dgm:spPr/>
    </dgm:pt>
    <dgm:pt modelId="{0E257330-8219-415B-9DDF-BAE55FED7F3D}" type="pres">
      <dgm:prSet presAssocID="{9E51536D-5D58-4BCE-8F56-020597841046}" presName="connectorText" presStyleLbl="sibTrans2D1" presStyleIdx="5" presStyleCnt="7"/>
      <dgm:spPr/>
    </dgm:pt>
    <dgm:pt modelId="{C03F4098-70B1-47D9-BE53-C66FD88BA292}" type="pres">
      <dgm:prSet presAssocID="{6947E6D7-949E-4DD8-A8B6-44C23F7B17AA}" presName="node" presStyleLbl="node1" presStyleIdx="5" presStyleCnt="7" custScaleX="158950" custRadScaleRad="123708" custRadScaleInc="30975">
        <dgm:presLayoutVars>
          <dgm:bulletEnabled val="1"/>
        </dgm:presLayoutVars>
      </dgm:prSet>
      <dgm:spPr/>
    </dgm:pt>
    <dgm:pt modelId="{F3E9BF01-0EF0-4CE8-B9BE-267EB48E84A9}" type="pres">
      <dgm:prSet presAssocID="{45C4BFD4-AF73-42DB-87CE-106C3B096F9A}" presName="parTrans" presStyleLbl="sibTrans2D1" presStyleIdx="6" presStyleCnt="7"/>
      <dgm:spPr/>
    </dgm:pt>
    <dgm:pt modelId="{7AA4085E-28D2-4381-A447-C579BDD2ECDC}" type="pres">
      <dgm:prSet presAssocID="{45C4BFD4-AF73-42DB-87CE-106C3B096F9A}" presName="connectorText" presStyleLbl="sibTrans2D1" presStyleIdx="6" presStyleCnt="7"/>
      <dgm:spPr/>
    </dgm:pt>
    <dgm:pt modelId="{AB60AA1F-72D5-477B-83BA-8898DF56C4FD}" type="pres">
      <dgm:prSet presAssocID="{B20D27A7-B373-41EC-B874-B253E4809B59}" presName="node" presStyleLbl="node1" presStyleIdx="6" presStyleCnt="7" custScaleX="158950" custRadScaleRad="113566" custRadScaleInc="-23981">
        <dgm:presLayoutVars>
          <dgm:bulletEnabled val="1"/>
        </dgm:presLayoutVars>
      </dgm:prSet>
      <dgm:spPr/>
    </dgm:pt>
  </dgm:ptLst>
  <dgm:cxnLst>
    <dgm:cxn modelId="{0FA0F20C-6691-4984-A7B3-EB9DACC23A64}" srcId="{8F93C4C5-A014-4312-949B-65009896239B}" destId="{22E83D95-7D36-4ED3-B45B-DD45056366A1}" srcOrd="0" destOrd="0" parTransId="{C63C5F34-F0D0-4B70-8E32-F1C8CBF6CB0A}" sibTransId="{ABD1372F-A363-4487-B636-0F402FA7CED5}"/>
    <dgm:cxn modelId="{4C32B60F-EADB-4F30-A5C8-44545F9F6C2E}" type="presOf" srcId="{45C4BFD4-AF73-42DB-87CE-106C3B096F9A}" destId="{7AA4085E-28D2-4381-A447-C579BDD2ECDC}" srcOrd="1" destOrd="0" presId="urn:microsoft.com/office/officeart/2005/8/layout/radial5"/>
    <dgm:cxn modelId="{584CCD1A-84B2-416C-AFBE-4E182C164242}" srcId="{8F93C4C5-A014-4312-949B-65009896239B}" destId="{1D7059E7-AE5A-4C8E-A3C2-23FE11F9DEE3}" srcOrd="2" destOrd="0" parTransId="{514BCEB7-4FC2-4D3F-A126-A788C0223F41}" sibTransId="{9D9E8CD2-CA25-42C9-92A7-E71A8AC938C9}"/>
    <dgm:cxn modelId="{DC296525-3102-46C3-98ED-1922930C0C92}" type="presOf" srcId="{514BCEB7-4FC2-4D3F-A126-A788C0223F41}" destId="{DA6DC3B0-E755-4ABE-9BFE-136B8688DC1A}" srcOrd="0" destOrd="0" presId="urn:microsoft.com/office/officeart/2005/8/layout/radial5"/>
    <dgm:cxn modelId="{3A392A26-8FDC-4627-A811-FED3D818E6DB}" type="presOf" srcId="{E25C8684-F7C3-4BAD-B597-725CCE426257}" destId="{E00D8007-79E1-454D-A8B7-CB3461F009B2}" srcOrd="0" destOrd="0" presId="urn:microsoft.com/office/officeart/2005/8/layout/radial5"/>
    <dgm:cxn modelId="{DC169D2E-2F64-4B47-9D2E-63EC93FA2EDB}" srcId="{8F93C4C5-A014-4312-949B-65009896239B}" destId="{B20D27A7-B373-41EC-B874-B253E4809B59}" srcOrd="6" destOrd="0" parTransId="{45C4BFD4-AF73-42DB-87CE-106C3B096F9A}" sibTransId="{A401B252-6CB1-4EB1-B661-433EA70F1B9C}"/>
    <dgm:cxn modelId="{E2526F32-C98B-4CA4-86C8-8526568EB80F}" type="presOf" srcId="{E25C8684-F7C3-4BAD-B597-725CCE426257}" destId="{72376FC4-9378-4F58-8316-CBF2E81DE97A}" srcOrd="1" destOrd="0" presId="urn:microsoft.com/office/officeart/2005/8/layout/radial5"/>
    <dgm:cxn modelId="{E9B1C534-01BA-47A7-8B44-3EDED3C98864}" type="presOf" srcId="{8F93C4C5-A014-4312-949B-65009896239B}" destId="{39C3175F-8F1E-4FCF-957F-D66A86158C06}" srcOrd="0" destOrd="0" presId="urn:microsoft.com/office/officeart/2005/8/layout/radial5"/>
    <dgm:cxn modelId="{4DD9533B-03AF-478A-9EC8-0DB9AE25A700}" type="presOf" srcId="{B20D27A7-B373-41EC-B874-B253E4809B59}" destId="{AB60AA1F-72D5-477B-83BA-8898DF56C4FD}" srcOrd="0" destOrd="0" presId="urn:microsoft.com/office/officeart/2005/8/layout/radial5"/>
    <dgm:cxn modelId="{E2F2D53B-07B2-4AA0-97C1-6B8C5FC2C9C0}" type="presOf" srcId="{98148BE5-6318-4B30-BE57-856BCF88C771}" destId="{EAF67D1E-7E3F-4AA9-A218-49A6F6662E4C}" srcOrd="1" destOrd="0" presId="urn:microsoft.com/office/officeart/2005/8/layout/radial5"/>
    <dgm:cxn modelId="{EBC32E65-1FDF-4CB1-A6F8-8DEE495FF43B}" type="presOf" srcId="{66D78CBC-E909-47A4-B0F8-709D9BE8905E}" destId="{5016E644-8D15-4DEA-A6AF-276EF3BCD98C}" srcOrd="0" destOrd="0" presId="urn:microsoft.com/office/officeart/2005/8/layout/radial5"/>
    <dgm:cxn modelId="{58645148-B841-4ABF-8C42-EE36D346AD61}" type="presOf" srcId="{98148BE5-6318-4B30-BE57-856BCF88C771}" destId="{BB92D53A-FA97-4C2D-807C-C57864BD97CC}" srcOrd="0" destOrd="0" presId="urn:microsoft.com/office/officeart/2005/8/layout/radial5"/>
    <dgm:cxn modelId="{FDC4FD73-7978-46EA-B875-717B5D33AF34}" type="presOf" srcId="{053E3375-24B4-4854-98F3-C524A7239160}" destId="{B709F1D4-C3F9-4287-B4A6-646424C23A87}" srcOrd="0" destOrd="0" presId="urn:microsoft.com/office/officeart/2005/8/layout/radial5"/>
    <dgm:cxn modelId="{A5C94D75-85A4-41DC-B32E-8E40CFD68B7B}" srcId="{8F93C4C5-A014-4312-949B-65009896239B}" destId="{40BEFAFB-F2FD-40C8-907A-F1D2F5C6EC74}" srcOrd="3" destOrd="0" parTransId="{98148BE5-6318-4B30-BE57-856BCF88C771}" sibTransId="{9F116232-BDEC-4084-9B4B-D4EAA5A9F379}"/>
    <dgm:cxn modelId="{22EA637C-EBF7-4A4B-8BC5-2A4B9464E9C3}" type="presOf" srcId="{E67A1B59-78E1-4DE0-A0A3-0F799B68C693}" destId="{286DA889-35A7-4F97-9976-FBA9E99C4342}" srcOrd="1" destOrd="0" presId="urn:microsoft.com/office/officeart/2005/8/layout/radial5"/>
    <dgm:cxn modelId="{EC53D880-B049-463D-8F45-F781FEC3B033}" srcId="{8F93C4C5-A014-4312-949B-65009896239B}" destId="{053E3375-24B4-4854-98F3-C524A7239160}" srcOrd="4" destOrd="0" parTransId="{E67A1B59-78E1-4DE0-A0A3-0F799B68C693}" sibTransId="{48D76A8B-D6C3-4FD1-BBEC-A51A95F54520}"/>
    <dgm:cxn modelId="{492E7287-D35A-41FB-98BD-76AF1F4917AE}" type="presOf" srcId="{9E51536D-5D58-4BCE-8F56-020597841046}" destId="{0FD92F1A-CC6E-452F-AD56-C8ECB9D5190B}" srcOrd="0" destOrd="0" presId="urn:microsoft.com/office/officeart/2005/8/layout/radial5"/>
    <dgm:cxn modelId="{D622A898-E85A-4574-8578-7CA707B0FA79}" type="presOf" srcId="{C63C5F34-F0D0-4B70-8E32-F1C8CBF6CB0A}" destId="{24A24D6F-A3D7-4E93-9F91-81BBFDBA4C40}" srcOrd="1" destOrd="0" presId="urn:microsoft.com/office/officeart/2005/8/layout/radial5"/>
    <dgm:cxn modelId="{1563B699-2589-421F-9E77-B340AAF81A66}" type="presOf" srcId="{514BCEB7-4FC2-4D3F-A126-A788C0223F41}" destId="{5FD992C3-DB16-49CD-A45F-A2F053F6F730}" srcOrd="1" destOrd="0" presId="urn:microsoft.com/office/officeart/2005/8/layout/radial5"/>
    <dgm:cxn modelId="{6B38659B-002C-41D8-B27E-CA8D4171A300}" type="presOf" srcId="{1D7059E7-AE5A-4C8E-A3C2-23FE11F9DEE3}" destId="{31227989-D2B9-49EB-AABC-D4348408F31E}" srcOrd="0" destOrd="0" presId="urn:microsoft.com/office/officeart/2005/8/layout/radial5"/>
    <dgm:cxn modelId="{0ECC4AA7-E6EB-4BB3-AD1F-826C21B4F260}" type="presOf" srcId="{9E51536D-5D58-4BCE-8F56-020597841046}" destId="{0E257330-8219-415B-9DDF-BAE55FED7F3D}" srcOrd="1" destOrd="0" presId="urn:microsoft.com/office/officeart/2005/8/layout/radial5"/>
    <dgm:cxn modelId="{7E77A9AD-D02A-4BF1-A276-F09C3494C9A7}" type="presOf" srcId="{A1D10619-4FD0-4715-AFF2-871E0B1710AE}" destId="{3D83FF5D-58A7-4A49-A70A-86FB788372A0}" srcOrd="0" destOrd="0" presId="urn:microsoft.com/office/officeart/2005/8/layout/radial5"/>
    <dgm:cxn modelId="{01967FB8-DF3D-40DE-9A7A-CAB1EE238365}" srcId="{8F93C4C5-A014-4312-949B-65009896239B}" destId="{A1D10619-4FD0-4715-AFF2-871E0B1710AE}" srcOrd="1" destOrd="0" parTransId="{E25C8684-F7C3-4BAD-B597-725CCE426257}" sibTransId="{3E2D2978-DB00-41B7-8B4F-793E610C6113}"/>
    <dgm:cxn modelId="{24CFF5C5-D2F1-48BA-84A3-9D35466B10CA}" type="presOf" srcId="{E67A1B59-78E1-4DE0-A0A3-0F799B68C693}" destId="{9FD7C3F8-5847-45A7-AF65-094B451005DC}" srcOrd="0" destOrd="0" presId="urn:microsoft.com/office/officeart/2005/8/layout/radial5"/>
    <dgm:cxn modelId="{845145D1-D862-4B27-85A8-5AE257151E9B}" type="presOf" srcId="{40BEFAFB-F2FD-40C8-907A-F1D2F5C6EC74}" destId="{9BA30CFE-34A7-4DFE-8ED6-ABC542139210}" srcOrd="0" destOrd="0" presId="urn:microsoft.com/office/officeart/2005/8/layout/radial5"/>
    <dgm:cxn modelId="{FBD46BD3-C7DD-4C57-A7BB-C35BAC885940}" type="presOf" srcId="{6947E6D7-949E-4DD8-A8B6-44C23F7B17AA}" destId="{C03F4098-70B1-47D9-BE53-C66FD88BA292}" srcOrd="0" destOrd="0" presId="urn:microsoft.com/office/officeart/2005/8/layout/radial5"/>
    <dgm:cxn modelId="{7F8BE7D5-A54E-4E33-ACDB-AA5AAE1BFAD0}" srcId="{66D78CBC-E909-47A4-B0F8-709D9BE8905E}" destId="{8F93C4C5-A014-4312-949B-65009896239B}" srcOrd="0" destOrd="0" parTransId="{FC23AAFF-68F7-4825-BF15-AF9309C4D4FD}" sibTransId="{EC5390C0-B5BC-4783-9487-956B55DFB005}"/>
    <dgm:cxn modelId="{A7D867DD-8823-436E-9DF8-03032577F0C6}" srcId="{8F93C4C5-A014-4312-949B-65009896239B}" destId="{6947E6D7-949E-4DD8-A8B6-44C23F7B17AA}" srcOrd="5" destOrd="0" parTransId="{9E51536D-5D58-4BCE-8F56-020597841046}" sibTransId="{8B740757-3A37-46E9-BC78-B12750E58785}"/>
    <dgm:cxn modelId="{69B411E0-BEB7-4D68-B2F5-DDA8EAD2D2A0}" type="presOf" srcId="{45C4BFD4-AF73-42DB-87CE-106C3B096F9A}" destId="{F3E9BF01-0EF0-4CE8-B9BE-267EB48E84A9}" srcOrd="0" destOrd="0" presId="urn:microsoft.com/office/officeart/2005/8/layout/radial5"/>
    <dgm:cxn modelId="{768BFFEB-E414-41B6-B8A6-6862364733D2}" type="presOf" srcId="{22E83D95-7D36-4ED3-B45B-DD45056366A1}" destId="{6BD9A9F3-C7F0-4A92-B66A-C8D62FCC72D4}" srcOrd="0" destOrd="0" presId="urn:microsoft.com/office/officeart/2005/8/layout/radial5"/>
    <dgm:cxn modelId="{C2B573F8-945C-429E-968A-B0FB16628F3C}" type="presOf" srcId="{C63C5F34-F0D0-4B70-8E32-F1C8CBF6CB0A}" destId="{A3B18E78-E668-40C4-AC3A-2BD6918C322B}" srcOrd="0" destOrd="0" presId="urn:microsoft.com/office/officeart/2005/8/layout/radial5"/>
    <dgm:cxn modelId="{F80E4E5E-CD4D-4FB2-8DE7-B916E9A33A58}" type="presParOf" srcId="{5016E644-8D15-4DEA-A6AF-276EF3BCD98C}" destId="{39C3175F-8F1E-4FCF-957F-D66A86158C06}" srcOrd="0" destOrd="0" presId="urn:microsoft.com/office/officeart/2005/8/layout/radial5"/>
    <dgm:cxn modelId="{FB1FCC59-ED55-4126-BC12-67C2A8D60B18}" type="presParOf" srcId="{5016E644-8D15-4DEA-A6AF-276EF3BCD98C}" destId="{A3B18E78-E668-40C4-AC3A-2BD6918C322B}" srcOrd="1" destOrd="0" presId="urn:microsoft.com/office/officeart/2005/8/layout/radial5"/>
    <dgm:cxn modelId="{36E06204-80E8-4C5D-AF0A-3EFEBD1B8BF3}" type="presParOf" srcId="{A3B18E78-E668-40C4-AC3A-2BD6918C322B}" destId="{24A24D6F-A3D7-4E93-9F91-81BBFDBA4C40}" srcOrd="0" destOrd="0" presId="urn:microsoft.com/office/officeart/2005/8/layout/radial5"/>
    <dgm:cxn modelId="{402B746A-318D-442F-A7CA-C8EDA52C58EF}" type="presParOf" srcId="{5016E644-8D15-4DEA-A6AF-276EF3BCD98C}" destId="{6BD9A9F3-C7F0-4A92-B66A-C8D62FCC72D4}" srcOrd="2" destOrd="0" presId="urn:microsoft.com/office/officeart/2005/8/layout/radial5"/>
    <dgm:cxn modelId="{0B5B2CF2-DDC6-41FC-9820-6B226817BE19}" type="presParOf" srcId="{5016E644-8D15-4DEA-A6AF-276EF3BCD98C}" destId="{E00D8007-79E1-454D-A8B7-CB3461F009B2}" srcOrd="3" destOrd="0" presId="urn:microsoft.com/office/officeart/2005/8/layout/radial5"/>
    <dgm:cxn modelId="{4D3ABAF1-2275-4671-952B-4E353DC5B05B}" type="presParOf" srcId="{E00D8007-79E1-454D-A8B7-CB3461F009B2}" destId="{72376FC4-9378-4F58-8316-CBF2E81DE97A}" srcOrd="0" destOrd="0" presId="urn:microsoft.com/office/officeart/2005/8/layout/radial5"/>
    <dgm:cxn modelId="{ED5D2571-CE2B-4A72-AACE-2A1DD9FBA5A0}" type="presParOf" srcId="{5016E644-8D15-4DEA-A6AF-276EF3BCD98C}" destId="{3D83FF5D-58A7-4A49-A70A-86FB788372A0}" srcOrd="4" destOrd="0" presId="urn:microsoft.com/office/officeart/2005/8/layout/radial5"/>
    <dgm:cxn modelId="{82B3AB7E-CF70-46DB-9830-634F52D3A3A8}" type="presParOf" srcId="{5016E644-8D15-4DEA-A6AF-276EF3BCD98C}" destId="{DA6DC3B0-E755-4ABE-9BFE-136B8688DC1A}" srcOrd="5" destOrd="0" presId="urn:microsoft.com/office/officeart/2005/8/layout/radial5"/>
    <dgm:cxn modelId="{BE5D967B-8080-47A6-8265-71A6FDED726C}" type="presParOf" srcId="{DA6DC3B0-E755-4ABE-9BFE-136B8688DC1A}" destId="{5FD992C3-DB16-49CD-A45F-A2F053F6F730}" srcOrd="0" destOrd="0" presId="urn:microsoft.com/office/officeart/2005/8/layout/radial5"/>
    <dgm:cxn modelId="{24236375-3C21-471D-AEF3-EF538B962BD7}" type="presParOf" srcId="{5016E644-8D15-4DEA-A6AF-276EF3BCD98C}" destId="{31227989-D2B9-49EB-AABC-D4348408F31E}" srcOrd="6" destOrd="0" presId="urn:microsoft.com/office/officeart/2005/8/layout/radial5"/>
    <dgm:cxn modelId="{EF40CD52-71C0-44F2-98DE-266E02FA1027}" type="presParOf" srcId="{5016E644-8D15-4DEA-A6AF-276EF3BCD98C}" destId="{BB92D53A-FA97-4C2D-807C-C57864BD97CC}" srcOrd="7" destOrd="0" presId="urn:microsoft.com/office/officeart/2005/8/layout/radial5"/>
    <dgm:cxn modelId="{AB3AB05E-BF13-44C1-820F-1FCFA3705CF6}" type="presParOf" srcId="{BB92D53A-FA97-4C2D-807C-C57864BD97CC}" destId="{EAF67D1E-7E3F-4AA9-A218-49A6F6662E4C}" srcOrd="0" destOrd="0" presId="urn:microsoft.com/office/officeart/2005/8/layout/radial5"/>
    <dgm:cxn modelId="{0FDBA3D6-0672-4D86-B208-03A242CEEAFE}" type="presParOf" srcId="{5016E644-8D15-4DEA-A6AF-276EF3BCD98C}" destId="{9BA30CFE-34A7-4DFE-8ED6-ABC542139210}" srcOrd="8" destOrd="0" presId="urn:microsoft.com/office/officeart/2005/8/layout/radial5"/>
    <dgm:cxn modelId="{78B7A933-96C6-48FF-8976-DF86D8B83FDC}" type="presParOf" srcId="{5016E644-8D15-4DEA-A6AF-276EF3BCD98C}" destId="{9FD7C3F8-5847-45A7-AF65-094B451005DC}" srcOrd="9" destOrd="0" presId="urn:microsoft.com/office/officeart/2005/8/layout/radial5"/>
    <dgm:cxn modelId="{72B7EB65-9897-491C-8ECC-457DBE367E81}" type="presParOf" srcId="{9FD7C3F8-5847-45A7-AF65-094B451005DC}" destId="{286DA889-35A7-4F97-9976-FBA9E99C4342}" srcOrd="0" destOrd="0" presId="urn:microsoft.com/office/officeart/2005/8/layout/radial5"/>
    <dgm:cxn modelId="{6AC7DE7C-2FC4-43F2-8A52-80F131DF13B1}" type="presParOf" srcId="{5016E644-8D15-4DEA-A6AF-276EF3BCD98C}" destId="{B709F1D4-C3F9-4287-B4A6-646424C23A87}" srcOrd="10" destOrd="0" presId="urn:microsoft.com/office/officeart/2005/8/layout/radial5"/>
    <dgm:cxn modelId="{9237A55A-1C53-49FE-957D-D80910408BFA}" type="presParOf" srcId="{5016E644-8D15-4DEA-A6AF-276EF3BCD98C}" destId="{0FD92F1A-CC6E-452F-AD56-C8ECB9D5190B}" srcOrd="11" destOrd="0" presId="urn:microsoft.com/office/officeart/2005/8/layout/radial5"/>
    <dgm:cxn modelId="{53844CF5-94E9-4D92-A72E-82F0FE1C9BAC}" type="presParOf" srcId="{0FD92F1A-CC6E-452F-AD56-C8ECB9D5190B}" destId="{0E257330-8219-415B-9DDF-BAE55FED7F3D}" srcOrd="0" destOrd="0" presId="urn:microsoft.com/office/officeart/2005/8/layout/radial5"/>
    <dgm:cxn modelId="{BD6D3C5E-52B1-4346-B9C8-6E6B81085F67}" type="presParOf" srcId="{5016E644-8D15-4DEA-A6AF-276EF3BCD98C}" destId="{C03F4098-70B1-47D9-BE53-C66FD88BA292}" srcOrd="12" destOrd="0" presId="urn:microsoft.com/office/officeart/2005/8/layout/radial5"/>
    <dgm:cxn modelId="{4A07AE94-814F-4BD4-AE87-7971AB8BF61D}" type="presParOf" srcId="{5016E644-8D15-4DEA-A6AF-276EF3BCD98C}" destId="{F3E9BF01-0EF0-4CE8-B9BE-267EB48E84A9}" srcOrd="13" destOrd="0" presId="urn:microsoft.com/office/officeart/2005/8/layout/radial5"/>
    <dgm:cxn modelId="{DA7B59CB-517E-42D3-8CB3-72FFC976AF48}" type="presParOf" srcId="{F3E9BF01-0EF0-4CE8-B9BE-267EB48E84A9}" destId="{7AA4085E-28D2-4381-A447-C579BDD2ECDC}" srcOrd="0" destOrd="0" presId="urn:microsoft.com/office/officeart/2005/8/layout/radial5"/>
    <dgm:cxn modelId="{8B442C73-7F4B-4A91-A722-802700E3E1B2}" type="presParOf" srcId="{5016E644-8D15-4DEA-A6AF-276EF3BCD98C}" destId="{AB60AA1F-72D5-477B-83BA-8898DF56C4FD}" srcOrd="14"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FEB51C-9B7F-4DBE-B9C8-F57EE55B8EB3}">
      <dsp:nvSpPr>
        <dsp:cNvPr id="0" name=""/>
        <dsp:cNvSpPr/>
      </dsp:nvSpPr>
      <dsp:spPr>
        <a:xfrm>
          <a:off x="8105689" y="819531"/>
          <a:ext cx="2171207" cy="217131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C3FDC3-B97F-435E-BD9E-641C44DFA133}">
      <dsp:nvSpPr>
        <dsp:cNvPr id="0" name=""/>
        <dsp:cNvSpPr/>
      </dsp:nvSpPr>
      <dsp:spPr>
        <a:xfrm>
          <a:off x="8178311" y="891921"/>
          <a:ext cx="2026895" cy="202653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Take academic risks</a:t>
          </a:r>
        </a:p>
      </dsp:txBody>
      <dsp:txXfrm>
        <a:off x="8467867" y="1181481"/>
        <a:ext cx="1447782" cy="1447419"/>
      </dsp:txXfrm>
    </dsp:sp>
    <dsp:sp modelId="{655DFDD8-1CD7-4052-920B-8A00367249FA}">
      <dsp:nvSpPr>
        <dsp:cNvPr id="0" name=""/>
        <dsp:cNvSpPr/>
      </dsp:nvSpPr>
      <dsp:spPr>
        <a:xfrm rot="2700000">
          <a:off x="5852531" y="819378"/>
          <a:ext cx="2171243" cy="2171243"/>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6B670-C727-4C39-9B53-BF39B3271503}">
      <dsp:nvSpPr>
        <dsp:cNvPr id="0" name=""/>
        <dsp:cNvSpPr/>
      </dsp:nvSpPr>
      <dsp:spPr>
        <a:xfrm>
          <a:off x="5934481" y="891921"/>
          <a:ext cx="2026895" cy="202653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Be more highly engaged in learning activities</a:t>
          </a:r>
        </a:p>
      </dsp:txBody>
      <dsp:txXfrm>
        <a:off x="6224037" y="1181481"/>
        <a:ext cx="1447782" cy="1447419"/>
      </dsp:txXfrm>
    </dsp:sp>
    <dsp:sp modelId="{E1007439-7229-4B08-A0B6-6DCB679CD5EB}">
      <dsp:nvSpPr>
        <dsp:cNvPr id="0" name=""/>
        <dsp:cNvSpPr/>
      </dsp:nvSpPr>
      <dsp:spPr>
        <a:xfrm rot="2700000">
          <a:off x="3618011" y="819378"/>
          <a:ext cx="2171243" cy="2171243"/>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D2453D-7889-44D2-954B-C7CD04CD7021}">
      <dsp:nvSpPr>
        <dsp:cNvPr id="0" name=""/>
        <dsp:cNvSpPr/>
      </dsp:nvSpPr>
      <dsp:spPr>
        <a:xfrm>
          <a:off x="3690651" y="891921"/>
          <a:ext cx="2026895" cy="202653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Interact more with teachers and peers</a:t>
          </a:r>
        </a:p>
      </dsp:txBody>
      <dsp:txXfrm>
        <a:off x="3980207" y="1181481"/>
        <a:ext cx="1447782" cy="1447419"/>
      </dsp:txXfrm>
    </dsp:sp>
    <dsp:sp modelId="{AB5586C2-2018-49BB-8FF5-D32276570913}">
      <dsp:nvSpPr>
        <dsp:cNvPr id="0" name=""/>
        <dsp:cNvSpPr/>
      </dsp:nvSpPr>
      <dsp:spPr>
        <a:xfrm rot="2700000">
          <a:off x="1374182" y="819378"/>
          <a:ext cx="2171243" cy="2171243"/>
        </a:xfrm>
        <a:prstGeom prst="teardrop">
          <a:avLst>
            <a:gd name="adj" fmla="val 1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139FB6-69F1-4F95-B59B-EBED91D20097}">
      <dsp:nvSpPr>
        <dsp:cNvPr id="0" name=""/>
        <dsp:cNvSpPr/>
      </dsp:nvSpPr>
      <dsp:spPr>
        <a:xfrm>
          <a:off x="1446821" y="891921"/>
          <a:ext cx="2026895" cy="2026539"/>
        </a:xfrm>
        <a:prstGeom prst="ellips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Feel valued and safe</a:t>
          </a:r>
        </a:p>
      </dsp:txBody>
      <dsp:txXfrm>
        <a:off x="1736378" y="1181481"/>
        <a:ext cx="1447782" cy="1447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B1D8B-0E2E-45D7-8B61-AAA01C469BE8}">
      <dsp:nvSpPr>
        <dsp:cNvPr id="0" name=""/>
        <dsp:cNvSpPr/>
      </dsp:nvSpPr>
      <dsp:spPr>
        <a:xfrm rot="16200000">
          <a:off x="447525" y="-447525"/>
          <a:ext cx="1906535" cy="2801585"/>
        </a:xfrm>
        <a:prstGeom prst="snip2DiagRect">
          <a:avLst/>
        </a:prstGeom>
        <a:solidFill>
          <a:schemeClr val="accent2">
            <a:lumMod val="40000"/>
            <a:lumOff val="60000"/>
          </a:schemeClr>
        </a:solidFill>
        <a:ln w="381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Text" lastClr="000000"/>
              </a:solidFill>
            </a:rPr>
            <a:t>Using behavior-approving language more frequently than redirecting</a:t>
          </a:r>
        </a:p>
      </dsp:txBody>
      <dsp:txXfrm rot="5400000">
        <a:off x="158881" y="158881"/>
        <a:ext cx="2483823" cy="1588773"/>
      </dsp:txXfrm>
    </dsp:sp>
    <dsp:sp modelId="{AB329FF6-ED64-43A5-AFE9-206B5357E62C}">
      <dsp:nvSpPr>
        <dsp:cNvPr id="0" name=""/>
        <dsp:cNvSpPr/>
      </dsp:nvSpPr>
      <dsp:spPr>
        <a:xfrm rot="16200000">
          <a:off x="3460307" y="-447525"/>
          <a:ext cx="1906535" cy="2801585"/>
        </a:xfrm>
        <a:prstGeom prst="snip2DiagRect">
          <a:avLst/>
        </a:prstGeom>
        <a:solidFill>
          <a:schemeClr val="accent3">
            <a:lumMod val="40000"/>
            <a:lumOff val="60000"/>
          </a:schemeClr>
        </a:solidFill>
        <a:ln w="38100" cap="flat" cmpd="sng" algn="ctr">
          <a:solidFill>
            <a:schemeClr val="accent3">
              <a:shade val="50000"/>
            </a:schemeClr>
          </a:solidFill>
          <a:prstDash val="solid"/>
          <a:miter lim="800000"/>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Text" lastClr="000000"/>
              </a:solidFill>
            </a:rPr>
            <a:t>Using praise focused on specific behaviors and/or emphasizing effort</a:t>
          </a:r>
        </a:p>
      </dsp:txBody>
      <dsp:txXfrm rot="5400000">
        <a:off x="3171663" y="158881"/>
        <a:ext cx="2483823" cy="1588773"/>
      </dsp:txXfrm>
    </dsp:sp>
    <dsp:sp modelId="{A6B0D9D6-CB8B-42E3-82CD-27EC406F0F0D}">
      <dsp:nvSpPr>
        <dsp:cNvPr id="0" name=""/>
        <dsp:cNvSpPr/>
      </dsp:nvSpPr>
      <dsp:spPr>
        <a:xfrm rot="16200000">
          <a:off x="6473089" y="-447525"/>
          <a:ext cx="1906535" cy="2801585"/>
        </a:xfrm>
        <a:prstGeom prst="snip2DiagRect">
          <a:avLst/>
        </a:prstGeom>
        <a:solidFill>
          <a:schemeClr val="accent4">
            <a:lumMod val="40000"/>
            <a:lumOff val="60000"/>
          </a:schemeClr>
        </a:solidFill>
        <a:ln w="38100" cap="flat" cmpd="sng" algn="ctr">
          <a:solidFill>
            <a:schemeClr val="accent4">
              <a:shade val="50000"/>
            </a:schemeClr>
          </a:solidFill>
          <a:prstDash val="solid"/>
          <a:miter lim="800000"/>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Text" lastClr="000000"/>
              </a:solidFill>
            </a:rPr>
            <a:t>Maintaining a pleasant affect and tone in interactions with children </a:t>
          </a:r>
        </a:p>
      </dsp:txBody>
      <dsp:txXfrm rot="5400000">
        <a:off x="6184445" y="158881"/>
        <a:ext cx="2483823" cy="15887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C3175F-8F1E-4FCF-957F-D66A86158C06}">
      <dsp:nvSpPr>
        <dsp:cNvPr id="0" name=""/>
        <dsp:cNvSpPr/>
      </dsp:nvSpPr>
      <dsp:spPr>
        <a:xfrm>
          <a:off x="2900904" y="1673854"/>
          <a:ext cx="1970590" cy="126931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High levels of Engagement</a:t>
          </a:r>
        </a:p>
      </dsp:txBody>
      <dsp:txXfrm>
        <a:off x="3189490" y="1859740"/>
        <a:ext cx="1393418" cy="897539"/>
      </dsp:txXfrm>
    </dsp:sp>
    <dsp:sp modelId="{A3B18E78-E668-40C4-AC3A-2BD6918C322B}">
      <dsp:nvSpPr>
        <dsp:cNvPr id="0" name=""/>
        <dsp:cNvSpPr/>
      </dsp:nvSpPr>
      <dsp:spPr>
        <a:xfrm rot="16230039">
          <a:off x="3774085" y="1237288"/>
          <a:ext cx="239145"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809643" y="1360256"/>
        <a:ext cx="167402" cy="261293"/>
      </dsp:txXfrm>
    </dsp:sp>
    <dsp:sp modelId="{6BD9A9F3-C7F0-4A92-B66A-C8D62FCC72D4}">
      <dsp:nvSpPr>
        <dsp:cNvPr id="0" name=""/>
        <dsp:cNvSpPr/>
      </dsp:nvSpPr>
      <dsp:spPr>
        <a:xfrm>
          <a:off x="2984563" y="69906"/>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Creating a positive climate</a:t>
          </a:r>
        </a:p>
      </dsp:txBody>
      <dsp:txXfrm>
        <a:off x="3252900" y="238725"/>
        <a:ext cx="1295648" cy="815128"/>
      </dsp:txXfrm>
    </dsp:sp>
    <dsp:sp modelId="{E00D8007-79E1-454D-A8B7-CB3461F009B2}">
      <dsp:nvSpPr>
        <dsp:cNvPr id="0" name=""/>
        <dsp:cNvSpPr/>
      </dsp:nvSpPr>
      <dsp:spPr>
        <a:xfrm rot="19614003">
          <a:off x="4626960" y="1548894"/>
          <a:ext cx="180940"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631364" y="1650814"/>
        <a:ext cx="126658" cy="261293"/>
      </dsp:txXfrm>
    </dsp:sp>
    <dsp:sp modelId="{3D83FF5D-58A7-4A49-A70A-86FB788372A0}">
      <dsp:nvSpPr>
        <dsp:cNvPr id="0" name=""/>
        <dsp:cNvSpPr/>
      </dsp:nvSpPr>
      <dsp:spPr>
        <a:xfrm>
          <a:off x="4584769" y="679499"/>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Reducing time in transitions</a:t>
          </a:r>
        </a:p>
      </dsp:txBody>
      <dsp:txXfrm>
        <a:off x="4853106" y="848318"/>
        <a:ext cx="1295648" cy="815128"/>
      </dsp:txXfrm>
    </dsp:sp>
    <dsp:sp modelId="{DA6DC3B0-E755-4ABE-9BFE-136B8688DC1A}">
      <dsp:nvSpPr>
        <dsp:cNvPr id="0" name=""/>
        <dsp:cNvSpPr/>
      </dsp:nvSpPr>
      <dsp:spPr>
        <a:xfrm rot="293529">
          <a:off x="4917086" y="2184632"/>
          <a:ext cx="131572"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917158" y="2270047"/>
        <a:ext cx="92100" cy="261293"/>
      </dsp:txXfrm>
    </dsp:sp>
    <dsp:sp modelId="{31227989-D2B9-49EB-AABC-D4348408F31E}">
      <dsp:nvSpPr>
        <dsp:cNvPr id="0" name=""/>
        <dsp:cNvSpPr/>
      </dsp:nvSpPr>
      <dsp:spPr>
        <a:xfrm>
          <a:off x="5101892" y="1914597"/>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Improving quality of instruction</a:t>
          </a:r>
        </a:p>
      </dsp:txBody>
      <dsp:txXfrm>
        <a:off x="5370229" y="2083416"/>
        <a:ext cx="1295648" cy="815128"/>
      </dsp:txXfrm>
    </dsp:sp>
    <dsp:sp modelId="{BB92D53A-FA97-4C2D-807C-C57864BD97CC}">
      <dsp:nvSpPr>
        <dsp:cNvPr id="0" name=""/>
        <dsp:cNvSpPr/>
      </dsp:nvSpPr>
      <dsp:spPr>
        <a:xfrm rot="2894477">
          <a:off x="4403295" y="2802483"/>
          <a:ext cx="236661"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415152" y="2863100"/>
        <a:ext cx="165663" cy="261293"/>
      </dsp:txXfrm>
    </dsp:sp>
    <dsp:sp modelId="{9BA30CFE-34A7-4DFE-8ED6-ABC542139210}">
      <dsp:nvSpPr>
        <dsp:cNvPr id="0" name=""/>
        <dsp:cNvSpPr/>
      </dsp:nvSpPr>
      <dsp:spPr>
        <a:xfrm>
          <a:off x="4207287" y="3117922"/>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Increasing teacher listening to children</a:t>
          </a:r>
        </a:p>
      </dsp:txBody>
      <dsp:txXfrm>
        <a:off x="4475624" y="3286741"/>
        <a:ext cx="1295648" cy="815128"/>
      </dsp:txXfrm>
    </dsp:sp>
    <dsp:sp modelId="{9FD7C3F8-5847-45A7-AF65-094B451005DC}">
      <dsp:nvSpPr>
        <dsp:cNvPr id="0" name=""/>
        <dsp:cNvSpPr/>
      </dsp:nvSpPr>
      <dsp:spPr>
        <a:xfrm rot="7402058">
          <a:off x="3330125" y="2805510"/>
          <a:ext cx="170733"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369821" y="2871220"/>
        <a:ext cx="119513" cy="261293"/>
      </dsp:txXfrm>
    </dsp:sp>
    <dsp:sp modelId="{B709F1D4-C3F9-4287-B4A6-646424C23A87}">
      <dsp:nvSpPr>
        <dsp:cNvPr id="0" name=""/>
        <dsp:cNvSpPr/>
      </dsp:nvSpPr>
      <dsp:spPr>
        <a:xfrm>
          <a:off x="2057403" y="3117913"/>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Planning sequential activities</a:t>
          </a:r>
        </a:p>
      </dsp:txBody>
      <dsp:txXfrm>
        <a:off x="2325740" y="3286732"/>
        <a:ext cx="1295648" cy="815128"/>
      </dsp:txXfrm>
    </dsp:sp>
    <dsp:sp modelId="{0FD92F1A-CC6E-452F-AD56-C8ECB9D5190B}">
      <dsp:nvSpPr>
        <dsp:cNvPr id="0" name=""/>
        <dsp:cNvSpPr/>
      </dsp:nvSpPr>
      <dsp:spPr>
        <a:xfrm rot="10506471">
          <a:off x="2723754" y="2184631"/>
          <a:ext cx="131563"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2763151" y="2270046"/>
        <a:ext cx="92094" cy="261293"/>
      </dsp:txXfrm>
    </dsp:sp>
    <dsp:sp modelId="{C03F4098-70B1-47D9-BE53-C66FD88BA292}">
      <dsp:nvSpPr>
        <dsp:cNvPr id="0" name=""/>
        <dsp:cNvSpPr/>
      </dsp:nvSpPr>
      <dsp:spPr>
        <a:xfrm>
          <a:off x="838201" y="1914595"/>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Promoting associative and cooperative interactions</a:t>
          </a:r>
        </a:p>
      </dsp:txBody>
      <dsp:txXfrm>
        <a:off x="1106538" y="2083414"/>
        <a:ext cx="1295648" cy="815128"/>
      </dsp:txXfrm>
    </dsp:sp>
    <dsp:sp modelId="{F3E9BF01-0EF0-4CE8-B9BE-267EB48E84A9}">
      <dsp:nvSpPr>
        <dsp:cNvPr id="0" name=""/>
        <dsp:cNvSpPr/>
      </dsp:nvSpPr>
      <dsp:spPr>
        <a:xfrm rot="12744293">
          <a:off x="2935459" y="1549375"/>
          <a:ext cx="195611" cy="435489"/>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10800000" rev="0"/>
          </a:camera>
          <a:lightRig rig="threePt" dir="t"/>
        </a:scene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2989573" y="1652197"/>
        <a:ext cx="136928" cy="261293"/>
      </dsp:txXfrm>
    </dsp:sp>
    <dsp:sp modelId="{AB60AA1F-72D5-477B-83BA-8898DF56C4FD}">
      <dsp:nvSpPr>
        <dsp:cNvPr id="0" name=""/>
        <dsp:cNvSpPr/>
      </dsp:nvSpPr>
      <dsp:spPr>
        <a:xfrm>
          <a:off x="1311684" y="679505"/>
          <a:ext cx="1832322" cy="1152766"/>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Providing opportunities for math</a:t>
          </a:r>
        </a:p>
      </dsp:txBody>
      <dsp:txXfrm>
        <a:off x="1580021" y="848324"/>
        <a:ext cx="1295648" cy="815128"/>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2/9/2021</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2/9/2021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2718185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324447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1544035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085115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3084155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386508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baseline="0"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650343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686394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Shape 91"/>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endParaRPr dirty="0"/>
          </a:p>
        </p:txBody>
      </p:sp>
    </p:spTree>
    <p:extLst>
      <p:ext uri="{BB962C8B-B14F-4D97-AF65-F5344CB8AC3E}">
        <p14:creationId xmlns:p14="http://schemas.microsoft.com/office/powerpoint/2010/main" val="2275909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7" name="Shape 97"/>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pPr algn="just"/>
            <a:r>
              <a:rPr lang="en-US" sz="1100" dirty="0"/>
              <a:t>A person's </a:t>
            </a:r>
            <a:r>
              <a:rPr lang="en-US" sz="1100" b="1" dirty="0"/>
              <a:t>affect</a:t>
            </a:r>
            <a:r>
              <a:rPr lang="en-US" sz="1100" dirty="0"/>
              <a:t> is the </a:t>
            </a:r>
            <a:r>
              <a:rPr lang="en-US" sz="1100" b="1" dirty="0"/>
              <a:t>expression</a:t>
            </a:r>
            <a:r>
              <a:rPr lang="en-US" sz="1100" dirty="0"/>
              <a:t> of emotion or feelings displayed to others through </a:t>
            </a:r>
            <a:r>
              <a:rPr lang="en-US" sz="1100" b="1" dirty="0"/>
              <a:t>facial expressions</a:t>
            </a:r>
            <a:r>
              <a:rPr lang="en-US" sz="1100" dirty="0"/>
              <a:t>, hand gestures, voice tone, and other emotional signs such as laughter or tears</a:t>
            </a:r>
            <a:endParaRPr dirty="0"/>
          </a:p>
        </p:txBody>
      </p:sp>
    </p:spTree>
    <p:extLst>
      <p:ext uri="{BB962C8B-B14F-4D97-AF65-F5344CB8AC3E}">
        <p14:creationId xmlns:p14="http://schemas.microsoft.com/office/powerpoint/2010/main" val="2353306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Shape 116"/>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7" name="Shape 117"/>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pPr algn="ctr">
              <a:lnSpc>
                <a:spcPct val="115000"/>
              </a:lnSpc>
              <a:buClr>
                <a:schemeClr val="dk1"/>
              </a:buClr>
            </a:pPr>
            <a:r>
              <a:rPr lang="en" sz="1100" b="1" dirty="0">
                <a:solidFill>
                  <a:schemeClr val="dk1"/>
                </a:solidFill>
              </a:rPr>
              <a:t>Non-verbal Examples of</a:t>
            </a:r>
            <a:r>
              <a:rPr lang="en-US" sz="1100" b="1" baseline="0" dirty="0">
                <a:solidFill>
                  <a:schemeClr val="dk1"/>
                </a:solidFill>
              </a:rPr>
              <a:t> </a:t>
            </a:r>
            <a:r>
              <a:rPr lang="en" sz="1100" b="1" dirty="0">
                <a:solidFill>
                  <a:schemeClr val="dk1"/>
                </a:solidFill>
              </a:rPr>
              <a:t>Behavior Redirection:</a:t>
            </a:r>
          </a:p>
          <a:p>
            <a:pPr algn="ctr">
              <a:lnSpc>
                <a:spcPct val="115000"/>
              </a:lnSpc>
              <a:buClr>
                <a:schemeClr val="dk1"/>
              </a:buClr>
            </a:pPr>
            <a:r>
              <a:rPr lang="en" sz="1100" dirty="0">
                <a:solidFill>
                  <a:schemeClr val="dk1"/>
                </a:solidFill>
              </a:rPr>
              <a:t> Grimacing, frowning, side-to-side head-shaking, gesturing</a:t>
            </a:r>
          </a:p>
          <a:p>
            <a:pPr algn="ctr">
              <a:lnSpc>
                <a:spcPct val="115000"/>
              </a:lnSpc>
              <a:buClr>
                <a:schemeClr val="dk1"/>
              </a:buClr>
            </a:pPr>
            <a:endParaRPr lang="en-US" sz="1100" b="1" dirty="0">
              <a:solidFill>
                <a:schemeClr val="dk1"/>
              </a:solidFill>
            </a:endParaRPr>
          </a:p>
          <a:p>
            <a:pPr algn="ctr">
              <a:lnSpc>
                <a:spcPct val="115000"/>
              </a:lnSpc>
              <a:buClr>
                <a:schemeClr val="dk1"/>
              </a:buClr>
            </a:pPr>
            <a:r>
              <a:rPr lang="en-US" sz="1100" b="1" dirty="0">
                <a:solidFill>
                  <a:schemeClr val="dk1"/>
                </a:solidFill>
              </a:rPr>
              <a:t>Verbal Examples of</a:t>
            </a:r>
            <a:r>
              <a:rPr lang="en-US" sz="1100" b="1" baseline="0" dirty="0">
                <a:solidFill>
                  <a:schemeClr val="dk1"/>
                </a:solidFill>
              </a:rPr>
              <a:t> </a:t>
            </a:r>
            <a:r>
              <a:rPr lang="en-US" sz="1100" b="1" dirty="0">
                <a:solidFill>
                  <a:schemeClr val="dk1"/>
                </a:solidFill>
              </a:rPr>
              <a:t>Behavior Redirection (most often directed to and singling out one child):</a:t>
            </a:r>
          </a:p>
          <a:p>
            <a:pPr algn="ctr">
              <a:lnSpc>
                <a:spcPct val="115000"/>
              </a:lnSpc>
              <a:buClr>
                <a:schemeClr val="dk1"/>
              </a:buClr>
            </a:pPr>
            <a:r>
              <a:rPr lang="en-US" sz="1100" dirty="0">
                <a:solidFill>
                  <a:schemeClr val="dk1"/>
                </a:solidFill>
              </a:rPr>
              <a:t> “</a:t>
            </a:r>
            <a:r>
              <a:rPr lang="en-US" sz="1100" dirty="0" err="1">
                <a:solidFill>
                  <a:schemeClr val="dk1"/>
                </a:solidFill>
              </a:rPr>
              <a:t>Criss</a:t>
            </a:r>
            <a:r>
              <a:rPr lang="en-US" sz="1100" dirty="0">
                <a:solidFill>
                  <a:schemeClr val="dk1"/>
                </a:solidFill>
              </a:rPr>
              <a:t>-cross applesauce, Jonathan.”</a:t>
            </a:r>
          </a:p>
          <a:p>
            <a:pPr algn="ctr">
              <a:lnSpc>
                <a:spcPct val="115000"/>
              </a:lnSpc>
            </a:pPr>
            <a:r>
              <a:rPr lang="en-US" sz="1100" dirty="0">
                <a:solidFill>
                  <a:schemeClr val="dk1"/>
                </a:solidFill>
              </a:rPr>
              <a:t>“Put a bubble in it, Janie.”</a:t>
            </a:r>
          </a:p>
          <a:p>
            <a:pPr algn="ctr">
              <a:lnSpc>
                <a:spcPct val="115000"/>
              </a:lnSpc>
              <a:buClr>
                <a:schemeClr val="dk1"/>
              </a:buClr>
            </a:pPr>
            <a:endParaRPr lang="en-US" sz="1100" dirty="0">
              <a:solidFill>
                <a:schemeClr val="dk1"/>
              </a:solidFill>
            </a:endParaRPr>
          </a:p>
          <a:p>
            <a:pPr defTabSz="864931">
              <a:defRPr/>
            </a:pPr>
            <a:endParaRPr lang="en-US" b="1" dirty="0">
              <a:solidFill>
                <a:schemeClr val="dk1"/>
              </a:solidFill>
            </a:endParaRPr>
          </a:p>
          <a:p>
            <a:pPr defTabSz="864931">
              <a:defRPr/>
            </a:pPr>
            <a:endParaRPr lang="en" sz="1100" b="1" dirty="0">
              <a:solidFill>
                <a:schemeClr val="dk1"/>
              </a:solidFill>
            </a:endParaRPr>
          </a:p>
          <a:p>
            <a:pPr defTabSz="864931">
              <a:defRPr/>
            </a:pPr>
            <a:endParaRPr lang="en-US" b="1" dirty="0">
              <a:solidFill>
                <a:schemeClr val="dk1"/>
              </a:solidFill>
            </a:endParaRPr>
          </a:p>
          <a:p>
            <a:endParaRPr dirty="0"/>
          </a:p>
        </p:txBody>
      </p:sp>
    </p:spTree>
    <p:extLst>
      <p:ext uri="{BB962C8B-B14F-4D97-AF65-F5344CB8AC3E}">
        <p14:creationId xmlns:p14="http://schemas.microsoft.com/office/powerpoint/2010/main" val="3312674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7" name="Shape 97"/>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pPr algn="just"/>
            <a:endParaRPr dirty="0"/>
          </a:p>
        </p:txBody>
      </p:sp>
    </p:spTree>
    <p:extLst>
      <p:ext uri="{BB962C8B-B14F-4D97-AF65-F5344CB8AC3E}">
        <p14:creationId xmlns:p14="http://schemas.microsoft.com/office/powerpoint/2010/main" val="956934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Shape 116"/>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7" name="Shape 117"/>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pPr defTabSz="864931">
              <a:defRPr/>
            </a:pPr>
            <a:r>
              <a:rPr lang="en-US" b="1" dirty="0">
                <a:solidFill>
                  <a:schemeClr val="dk1"/>
                </a:solidFill>
              </a:rPr>
              <a:t>All</a:t>
            </a:r>
            <a:r>
              <a:rPr lang="en-US" b="1" baseline="0" dirty="0">
                <a:solidFill>
                  <a:schemeClr val="dk1"/>
                </a:solidFill>
              </a:rPr>
              <a:t> of these comments have been heard and recorded verbatim in prekindergarten classrooms </a:t>
            </a:r>
            <a:r>
              <a:rPr lang="mr-IN" b="1" baseline="0" dirty="0">
                <a:solidFill>
                  <a:schemeClr val="dk1"/>
                </a:solidFill>
              </a:rPr>
              <a:t>–</a:t>
            </a:r>
            <a:r>
              <a:rPr lang="en-US" b="1" baseline="0" dirty="0">
                <a:solidFill>
                  <a:schemeClr val="dk1"/>
                </a:solidFill>
              </a:rPr>
              <a:t> with licensed teachers.</a:t>
            </a:r>
            <a:endParaRPr lang="en-US" b="1" dirty="0">
              <a:solidFill>
                <a:schemeClr val="dk1"/>
              </a:solidFill>
            </a:endParaRPr>
          </a:p>
          <a:p>
            <a:endParaRPr dirty="0"/>
          </a:p>
        </p:txBody>
      </p:sp>
    </p:spTree>
    <p:extLst>
      <p:ext uri="{BB962C8B-B14F-4D97-AF65-F5344CB8AC3E}">
        <p14:creationId xmlns:p14="http://schemas.microsoft.com/office/powerpoint/2010/main" val="2459198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311150" y="652463"/>
            <a:ext cx="5807075" cy="32670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1" name="Shape 131"/>
          <p:cNvSpPr txBox="1">
            <a:spLocks noGrp="1"/>
          </p:cNvSpPr>
          <p:nvPr>
            <p:ph type="body" idx="1"/>
          </p:nvPr>
        </p:nvSpPr>
        <p:spPr>
          <a:xfrm>
            <a:off x="642938" y="4136572"/>
            <a:ext cx="5143500" cy="3918857"/>
          </a:xfrm>
          <a:prstGeom prst="rect">
            <a:avLst/>
          </a:prstGeom>
        </p:spPr>
        <p:txBody>
          <a:bodyPr wrap="square" lIns="86479" tIns="86479" rIns="86479" bIns="86479" anchor="t" anchorCtr="0">
            <a:noAutofit/>
          </a:bodyPr>
          <a:lstStyle/>
          <a:p>
            <a:endParaRPr dirty="0"/>
          </a:p>
        </p:txBody>
      </p:sp>
    </p:spTree>
    <p:extLst>
      <p:ext uri="{BB962C8B-B14F-4D97-AF65-F5344CB8AC3E}">
        <p14:creationId xmlns:p14="http://schemas.microsoft.com/office/powerpoint/2010/main" val="42297255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data collection considerations should align with the theory of change.</a:t>
            </a:r>
          </a:p>
        </p:txBody>
      </p:sp>
      <p:sp>
        <p:nvSpPr>
          <p:cNvPr id="4" name="Slide Number Placeholder 3"/>
          <p:cNvSpPr>
            <a:spLocks noGrp="1"/>
          </p:cNvSpPr>
          <p:nvPr>
            <p:ph type="sldNum" sz="quarter" idx="5"/>
          </p:nvPr>
        </p:nvSpPr>
        <p:spPr/>
        <p:txBody>
          <a:bodyPr/>
          <a:lstStyle/>
          <a:p>
            <a:fld id="{93D432A1-B43F-474F-8713-D001A571467A}" type="slidenum">
              <a:rPr lang="en-US" smtClean="0"/>
              <a:t>17</a:t>
            </a:fld>
            <a:endParaRPr lang="en-US" dirty="0"/>
          </a:p>
        </p:txBody>
      </p:sp>
    </p:spTree>
    <p:extLst>
      <p:ext uri="{BB962C8B-B14F-4D97-AF65-F5344CB8AC3E}">
        <p14:creationId xmlns:p14="http://schemas.microsoft.com/office/powerpoint/2010/main" val="41585675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18</a:t>
            </a:fld>
            <a:endParaRPr lang="en-US" dirty="0"/>
          </a:p>
        </p:txBody>
      </p:sp>
    </p:spTree>
    <p:extLst>
      <p:ext uri="{BB962C8B-B14F-4D97-AF65-F5344CB8AC3E}">
        <p14:creationId xmlns:p14="http://schemas.microsoft.com/office/powerpoint/2010/main" val="31100365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20</a:t>
            </a:fld>
            <a:endParaRPr lang="en-US" dirty="0"/>
          </a:p>
        </p:txBody>
      </p:sp>
    </p:spTree>
    <p:extLst>
      <p:ext uri="{BB962C8B-B14F-4D97-AF65-F5344CB8AC3E}">
        <p14:creationId xmlns:p14="http://schemas.microsoft.com/office/powerpoint/2010/main" val="2198823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21</a:t>
            </a:fld>
            <a:endParaRPr lang="en-US"/>
          </a:p>
        </p:txBody>
      </p:sp>
    </p:spTree>
    <p:extLst>
      <p:ext uri="{BB962C8B-B14F-4D97-AF65-F5344CB8AC3E}">
        <p14:creationId xmlns:p14="http://schemas.microsoft.com/office/powerpoint/2010/main" val="33011150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64931">
              <a:defRPr/>
            </a:pPr>
            <a:r>
              <a:rPr lang="en-US" sz="1100" dirty="0"/>
              <a:t>While some Basic Skill instruction is necessary in preschool, research shows that young minds also thrive when they have opportunities to think more deeply.  The key to moving beyond basic skill instruction is to help children make inferences. </a:t>
            </a:r>
          </a:p>
          <a:p>
            <a:pPr defTabSz="864931">
              <a:defRPr/>
            </a:pPr>
            <a:endParaRPr lang="en-US" sz="1100" dirty="0"/>
          </a:p>
        </p:txBody>
      </p:sp>
      <p:sp>
        <p:nvSpPr>
          <p:cNvPr id="4" name="Slide Number Placeholder 3"/>
          <p:cNvSpPr>
            <a:spLocks noGrp="1"/>
          </p:cNvSpPr>
          <p:nvPr>
            <p:ph type="sldNum" sz="quarter" idx="10"/>
          </p:nvPr>
        </p:nvSpPr>
        <p:spPr/>
        <p:txBody>
          <a:bodyPr/>
          <a:lstStyle/>
          <a:p>
            <a:fld id="{3C7879AE-5229-4B73-9461-5106DCBCAFD5}" type="slidenum">
              <a:rPr lang="en-US" smtClean="0"/>
              <a:t>22</a:t>
            </a:fld>
            <a:endParaRPr lang="en-US"/>
          </a:p>
        </p:txBody>
      </p:sp>
    </p:spTree>
    <p:extLst>
      <p:ext uri="{BB962C8B-B14F-4D97-AF65-F5344CB8AC3E}">
        <p14:creationId xmlns:p14="http://schemas.microsoft.com/office/powerpoint/2010/main" val="28641662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23</a:t>
            </a:fld>
            <a:endParaRPr lang="en-US" dirty="0"/>
          </a:p>
        </p:txBody>
      </p:sp>
    </p:spTree>
    <p:extLst>
      <p:ext uri="{BB962C8B-B14F-4D97-AF65-F5344CB8AC3E}">
        <p14:creationId xmlns:p14="http://schemas.microsoft.com/office/powerpoint/2010/main" val="18701453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analysis should correspond to the methodology employed in the study. </a:t>
            </a:r>
          </a:p>
        </p:txBody>
      </p:sp>
      <p:sp>
        <p:nvSpPr>
          <p:cNvPr id="4" name="Slide Number Placeholder 3"/>
          <p:cNvSpPr>
            <a:spLocks noGrp="1"/>
          </p:cNvSpPr>
          <p:nvPr>
            <p:ph type="sldNum" sz="quarter" idx="5"/>
          </p:nvPr>
        </p:nvSpPr>
        <p:spPr/>
        <p:txBody>
          <a:bodyPr/>
          <a:lstStyle/>
          <a:p>
            <a:fld id="{93D432A1-B43F-474F-8713-D001A571467A}" type="slidenum">
              <a:rPr lang="en-US" smtClean="0"/>
              <a:t>24</a:t>
            </a:fld>
            <a:endParaRPr lang="en-US" dirty="0"/>
          </a:p>
        </p:txBody>
      </p:sp>
    </p:spTree>
    <p:extLst>
      <p:ext uri="{BB962C8B-B14F-4D97-AF65-F5344CB8AC3E}">
        <p14:creationId xmlns:p14="http://schemas.microsoft.com/office/powerpoint/2010/main" val="215991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a:p>
        </p:txBody>
      </p:sp>
      <p:sp>
        <p:nvSpPr>
          <p:cNvPr id="4" name="Slide Number Placeholder 3"/>
          <p:cNvSpPr>
            <a:spLocks noGrp="1"/>
          </p:cNvSpPr>
          <p:nvPr>
            <p:ph type="sldNum" sz="quarter" idx="10"/>
          </p:nvPr>
        </p:nvSpPr>
        <p:spPr/>
        <p:txBody>
          <a:bodyPr/>
          <a:lstStyle/>
          <a:p>
            <a:fld id="{3C7879AE-5229-4B73-9461-5106DCBCAFD5}" type="slidenum">
              <a:rPr lang="en-US" smtClean="0"/>
              <a:t>25</a:t>
            </a:fld>
            <a:endParaRPr lang="en-US"/>
          </a:p>
        </p:txBody>
      </p:sp>
    </p:spTree>
    <p:extLst>
      <p:ext uri="{BB962C8B-B14F-4D97-AF65-F5344CB8AC3E}">
        <p14:creationId xmlns:p14="http://schemas.microsoft.com/office/powerpoint/2010/main" val="619479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26</a:t>
            </a:fld>
            <a:endParaRPr lang="en-US"/>
          </a:p>
        </p:txBody>
      </p:sp>
    </p:spTree>
    <p:extLst>
      <p:ext uri="{BB962C8B-B14F-4D97-AF65-F5344CB8AC3E}">
        <p14:creationId xmlns:p14="http://schemas.microsoft.com/office/powerpoint/2010/main" val="1567168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Cooperative</a:t>
            </a:r>
            <a:r>
              <a:rPr lang="en-US" baseline="0" dirty="0"/>
              <a:t> Learning in the </a:t>
            </a:r>
            <a:r>
              <a:rPr lang="en-US" baseline="0" dirty="0" err="1"/>
              <a:t>Parten</a:t>
            </a:r>
            <a:r>
              <a:rPr lang="en-US" baseline="0" dirty="0"/>
              <a:t> sense is not the same as “cooperation.”  Children may cooperate with each other and share, such as sharing a cookie together but that is different from formal cooperative learning.</a:t>
            </a:r>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27</a:t>
            </a:fld>
            <a:endParaRPr lang="en-US"/>
          </a:p>
        </p:txBody>
      </p:sp>
    </p:spTree>
    <p:extLst>
      <p:ext uri="{BB962C8B-B14F-4D97-AF65-F5344CB8AC3E}">
        <p14:creationId xmlns:p14="http://schemas.microsoft.com/office/powerpoint/2010/main" val="3868400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28</a:t>
            </a:fld>
            <a:endParaRPr lang="en-US"/>
          </a:p>
        </p:txBody>
      </p:sp>
    </p:spTree>
    <p:extLst>
      <p:ext uri="{BB962C8B-B14F-4D97-AF65-F5344CB8AC3E}">
        <p14:creationId xmlns:p14="http://schemas.microsoft.com/office/powerpoint/2010/main" val="9699720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29</a:t>
            </a:fld>
            <a:endParaRPr lang="en-US"/>
          </a:p>
        </p:txBody>
      </p:sp>
    </p:spTree>
    <p:extLst>
      <p:ext uri="{BB962C8B-B14F-4D97-AF65-F5344CB8AC3E}">
        <p14:creationId xmlns:p14="http://schemas.microsoft.com/office/powerpoint/2010/main" val="1291063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D432A1-B43F-474F-8713-D001A571467A}" type="slidenum">
              <a:rPr lang="en-US" smtClean="0"/>
              <a:t>31</a:t>
            </a:fld>
            <a:endParaRPr lang="en-US" dirty="0"/>
          </a:p>
        </p:txBody>
      </p:sp>
    </p:spTree>
    <p:extLst>
      <p:ext uri="{BB962C8B-B14F-4D97-AF65-F5344CB8AC3E}">
        <p14:creationId xmlns:p14="http://schemas.microsoft.com/office/powerpoint/2010/main" val="17080880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32</a:t>
            </a:fld>
            <a:endParaRPr lang="en-US"/>
          </a:p>
        </p:txBody>
      </p:sp>
    </p:spTree>
    <p:extLst>
      <p:ext uri="{BB962C8B-B14F-4D97-AF65-F5344CB8AC3E}">
        <p14:creationId xmlns:p14="http://schemas.microsoft.com/office/powerpoint/2010/main" val="8888386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C7879AE-5229-4B73-9461-5106DCBCAFD5}" type="slidenum">
              <a:rPr lang="en-US" smtClean="0"/>
              <a:t>33</a:t>
            </a:fld>
            <a:endParaRPr lang="en-US"/>
          </a:p>
        </p:txBody>
      </p:sp>
    </p:spTree>
    <p:extLst>
      <p:ext uri="{BB962C8B-B14F-4D97-AF65-F5344CB8AC3E}">
        <p14:creationId xmlns:p14="http://schemas.microsoft.com/office/powerpoint/2010/main" val="691344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34</a:t>
            </a:fld>
            <a:endParaRPr lang="en-US"/>
          </a:p>
        </p:txBody>
      </p:sp>
    </p:spTree>
    <p:extLst>
      <p:ext uri="{BB962C8B-B14F-4D97-AF65-F5344CB8AC3E}">
        <p14:creationId xmlns:p14="http://schemas.microsoft.com/office/powerpoint/2010/main" val="18888419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7879AE-5229-4B73-9461-5106DCBCAFD5}" type="slidenum">
              <a:rPr lang="en-US" smtClean="0"/>
              <a:t>35</a:t>
            </a:fld>
            <a:endParaRPr lang="en-US"/>
          </a:p>
        </p:txBody>
      </p:sp>
    </p:spTree>
    <p:extLst>
      <p:ext uri="{BB962C8B-B14F-4D97-AF65-F5344CB8AC3E}">
        <p14:creationId xmlns:p14="http://schemas.microsoft.com/office/powerpoint/2010/main" val="16919378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36</a:t>
            </a:fld>
            <a:endParaRPr lang="en-US" dirty="0"/>
          </a:p>
        </p:txBody>
      </p:sp>
    </p:spTree>
    <p:extLst>
      <p:ext uri="{BB962C8B-B14F-4D97-AF65-F5344CB8AC3E}">
        <p14:creationId xmlns:p14="http://schemas.microsoft.com/office/powerpoint/2010/main" val="34031792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D432A1-B43F-474F-8713-D001A571467A}" type="slidenum">
              <a:rPr lang="en-US" smtClean="0"/>
              <a:t>37</a:t>
            </a:fld>
            <a:endParaRPr lang="en-US" dirty="0"/>
          </a:p>
        </p:txBody>
      </p:sp>
    </p:spTree>
    <p:extLst>
      <p:ext uri="{BB962C8B-B14F-4D97-AF65-F5344CB8AC3E}">
        <p14:creationId xmlns:p14="http://schemas.microsoft.com/office/powerpoint/2010/main" val="22075066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39</a:t>
            </a:fld>
            <a:endParaRPr lang="en-US" dirty="0"/>
          </a:p>
        </p:txBody>
      </p:sp>
    </p:spTree>
    <p:extLst>
      <p:ext uri="{BB962C8B-B14F-4D97-AF65-F5344CB8AC3E}">
        <p14:creationId xmlns:p14="http://schemas.microsoft.com/office/powerpoint/2010/main" val="32758695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752600"/>
            <a:ext cx="9144000" cy="2057399"/>
          </a:xfrm>
        </p:spPr>
        <p:txBody>
          <a:bodyPr anchor="b">
            <a:normAutofit/>
          </a:bodyPr>
          <a:lstStyle>
            <a:lvl1pPr algn="ctr">
              <a:defRPr sz="4400">
                <a:solidFill>
                  <a:schemeClr val="bg1"/>
                </a:solidFill>
                <a:latin typeface="Futura Std Book" panose="020B0502020204020303"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40386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pic>
        <p:nvPicPr>
          <p:cNvPr id="5" name="Picture 4">
            <a:extLst>
              <a:ext uri="{FF2B5EF4-FFF2-40B4-BE49-F238E27FC236}">
                <a16:creationId xmlns:a16="http://schemas.microsoft.com/office/drawing/2014/main" id="{5DC8EE5C-F963-458A-A9C5-86732B605F8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8" name="Footer Placeholder 4">
            <a:extLst>
              <a:ext uri="{FF2B5EF4-FFF2-40B4-BE49-F238E27FC236}">
                <a16:creationId xmlns:a16="http://schemas.microsoft.com/office/drawing/2014/main" id="{64C2E617-3BA9-48FD-9DA4-BEE63B53FFA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chor="ctr" anchorCtr="0">
            <a:normAutofit/>
          </a:bodyPr>
          <a:lstStyle>
            <a:lvl1pPr marL="0" indent="0" algn="ctr">
              <a:buNone/>
              <a:defRPr sz="26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4D5F76DC-15D8-4C16-AE21-B46C61B2BC0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Std Book" panose="020B05020202040203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05886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694E570C-C238-45A0-83AE-249E2358C16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
        <p:nvSpPr>
          <p:cNvPr id="15" name="TextBox 14">
            <a:extLst>
              <a:ext uri="{FF2B5EF4-FFF2-40B4-BE49-F238E27FC236}">
                <a16:creationId xmlns:a16="http://schemas.microsoft.com/office/drawing/2014/main" id="{491FEF6E-6728-4246-9B7F-9AA99E9F6694}"/>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sp>
        <p:nvSpPr>
          <p:cNvPr id="16" name="Rectangle 15">
            <a:extLst>
              <a:ext uri="{FF2B5EF4-FFF2-40B4-BE49-F238E27FC236}">
                <a16:creationId xmlns:a16="http://schemas.microsoft.com/office/drawing/2014/main" id="{8CDEEA0E-87F0-4617-BEED-F45AE0538056}"/>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D997BB66-716E-4D3D-9495-BD1006C9DAD1}"/>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9" name="Footer Placeholder 4">
            <a:extLst>
              <a:ext uri="{FF2B5EF4-FFF2-40B4-BE49-F238E27FC236}">
                <a16:creationId xmlns:a16="http://schemas.microsoft.com/office/drawing/2014/main" id="{81DDFD53-4788-4765-ADEA-7F64D0441597}"/>
              </a:ext>
            </a:extLst>
          </p:cNvPr>
          <p:cNvSpPr>
            <a:spLocks noGrp="1"/>
          </p:cNvSpPr>
          <p:nvPr>
            <p:ph type="ftr" sz="quarter" idx="10"/>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5" name="Footer Placeholder 4">
            <a:extLst>
              <a:ext uri="{FF2B5EF4-FFF2-40B4-BE49-F238E27FC236}">
                <a16:creationId xmlns:a16="http://schemas.microsoft.com/office/drawing/2014/main" id="{2172105B-A3D3-4245-8ED0-B7AA8D96EEE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4" name="Footer Placeholder 4">
            <a:extLst>
              <a:ext uri="{FF2B5EF4-FFF2-40B4-BE49-F238E27FC236}">
                <a16:creationId xmlns:a16="http://schemas.microsoft.com/office/drawing/2014/main" id="{05EBC14F-5189-490A-9376-6CB90E8A7323}"/>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015782A1-3DC5-40FF-9151-04FCA111770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2E134803-723A-45C9-90E1-CF535A9279F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6" name="Footer Placeholder 4">
            <a:extLst>
              <a:ext uri="{FF2B5EF4-FFF2-40B4-BE49-F238E27FC236}">
                <a16:creationId xmlns:a16="http://schemas.microsoft.com/office/drawing/2014/main" id="{3D3D3902-2039-42D4-8FF2-C51365B8028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6" name="Footer Placeholder 4">
            <a:extLst>
              <a:ext uri="{FF2B5EF4-FFF2-40B4-BE49-F238E27FC236}">
                <a16:creationId xmlns:a16="http://schemas.microsoft.com/office/drawing/2014/main" id="{EAFCAC06-12A5-4E5B-A14F-CFE8C16FF06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a:extLst>
              <a:ext uri="{FF2B5EF4-FFF2-40B4-BE49-F238E27FC236}">
                <a16:creationId xmlns:a16="http://schemas.microsoft.com/office/drawing/2014/main" id="{18883E40-48AE-47D7-A5B6-BA94261A665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doi.org/10.1111/mono.12425"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jpeg"/><Relationship Id="rId4" Type="http://schemas.openxmlformats.org/officeDocument/2006/relationships/hyperlink" Target="https://monographmatters.srcd.or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my.vanderbilt.edu/mnpspartnership/" TargetMode="External"/><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hyperlink" Target="https://doi.org/10.1016/j.ecresq.2020.07.001" TargetMode="External"/><Relationship Id="rId2" Type="http://schemas.openxmlformats.org/officeDocument/2006/relationships/hyperlink" Target="https://doi.org/10.1016/j.ecresq.2020.11.004" TargetMode="External"/><Relationship Id="rId1" Type="http://schemas.openxmlformats.org/officeDocument/2006/relationships/slideLayout" Target="../slideLayouts/slideLayout2.xml"/><Relationship Id="rId6" Type="http://schemas.openxmlformats.org/officeDocument/2006/relationships/hyperlink" Target="https://doi.org/10.1037/h0074524" TargetMode="External"/><Relationship Id="rId5" Type="http://schemas.openxmlformats.org/officeDocument/2006/relationships/hyperlink" Target="http://dx.doi.org/10.1037/dev0000021" TargetMode="External"/><Relationship Id="rId4" Type="http://schemas.openxmlformats.org/officeDocument/2006/relationships/hyperlink" Target="http://doi.org/10.1111/cdev.12906"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mailto:Kimberly.Nesbitt@unh.edu"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hyperlink" Target="https://monographmatters.srcd.org/" TargetMode="External"/><Relationship Id="rId4" Type="http://schemas.openxmlformats.org/officeDocument/2006/relationships/hyperlink" Target="https://doi.org/10.1111/mono.124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2"/>
          </p:nvPr>
        </p:nvSpPr>
        <p:spPr>
          <a:xfrm>
            <a:off x="5410200" y="1760957"/>
            <a:ext cx="6324600" cy="4318883"/>
          </a:xfrm>
        </p:spPr>
        <p:txBody>
          <a:bodyPr/>
          <a:lstStyle/>
          <a:p>
            <a:pPr>
              <a:spcBef>
                <a:spcPts val="0"/>
              </a:spcBef>
            </a:pPr>
            <a:r>
              <a:rPr lang="en-US" dirty="0">
                <a:cs typeface="Futura Medium" panose="020B0602020204020303" pitchFamily="34" charset="-79"/>
              </a:rPr>
              <a:t>This PowerPoint is a companion teaching and research resource of issue 86(1) of the </a:t>
            </a:r>
            <a:r>
              <a:rPr lang="en-US" i="1" dirty="0">
                <a:cs typeface="Futura Medium" panose="020B0602020204020303" pitchFamily="34" charset="-79"/>
              </a:rPr>
              <a:t>Monographs of the Society for Research in Child Development</a:t>
            </a:r>
            <a:r>
              <a:rPr lang="en-US" dirty="0">
                <a:cs typeface="Futura Medium" panose="020B0602020204020303" pitchFamily="34" charset="-79"/>
              </a:rPr>
              <a:t>.</a:t>
            </a:r>
          </a:p>
          <a:p>
            <a:pPr algn="ctr">
              <a:spcBef>
                <a:spcPts val="0"/>
              </a:spcBef>
            </a:pPr>
            <a:endParaRPr lang="en-US" dirty="0">
              <a:cs typeface="Futura Medium" panose="020B0602020204020303" pitchFamily="34" charset="-79"/>
            </a:endParaRPr>
          </a:p>
          <a:p>
            <a:pPr algn="ctr">
              <a:spcBef>
                <a:spcPts val="0"/>
              </a:spcBef>
            </a:pPr>
            <a:r>
              <a:rPr lang="en-US" dirty="0">
                <a:cs typeface="Futura Medium" panose="020B0602020204020303" pitchFamily="34" charset="-79"/>
              </a:rPr>
              <a:t>For this issue, visit</a:t>
            </a:r>
          </a:p>
          <a:p>
            <a:pPr>
              <a:spcBef>
                <a:spcPts val="0"/>
              </a:spcBef>
            </a:pPr>
            <a:r>
              <a:rPr lang="en-US" dirty="0">
                <a:hlinkClick r:id="rId3"/>
              </a:rPr>
              <a:t>https://doi.org/10.1111/mono.12425</a:t>
            </a:r>
            <a:endParaRPr lang="en-US" dirty="0"/>
          </a:p>
          <a:p>
            <a:pPr>
              <a:spcBef>
                <a:spcPts val="0"/>
              </a:spcBef>
            </a:pPr>
            <a:endParaRPr lang="en-US" dirty="0">
              <a:cs typeface="Futura Medium" panose="020B0602020204020303" pitchFamily="34" charset="-79"/>
            </a:endParaRPr>
          </a:p>
          <a:p>
            <a:pPr algn="ctr"/>
            <a:r>
              <a:rPr lang="en-US" dirty="0">
                <a:cs typeface="Futura Medium" panose="020B0602020204020303" pitchFamily="34" charset="-79"/>
              </a:rPr>
              <a:t>For videos, commentaries, and</a:t>
            </a:r>
            <a:br>
              <a:rPr lang="en-US" dirty="0">
                <a:cs typeface="Futura Medium" panose="020B0602020204020303" pitchFamily="34" charset="-79"/>
              </a:rPr>
            </a:br>
            <a:r>
              <a:rPr lang="en-US" dirty="0">
                <a:cs typeface="Futura Medium" panose="020B0602020204020303" pitchFamily="34" charset="-79"/>
              </a:rPr>
              <a:t>teaching materials, visit </a:t>
            </a:r>
            <a:br>
              <a:rPr lang="en-US" dirty="0">
                <a:cs typeface="Futura Medium" panose="020B0602020204020303" pitchFamily="34" charset="-79"/>
              </a:rPr>
            </a:br>
            <a:r>
              <a:rPr lang="en-US" dirty="0">
                <a:cs typeface="Futura Medium" panose="020B0602020204020303" pitchFamily="34" charset="-79"/>
                <a:hlinkClick r:id="rId4"/>
              </a:rPr>
              <a:t>monographmatters.srcd.org</a:t>
            </a:r>
            <a:endParaRPr lang="en-US" dirty="0">
              <a:cs typeface="Futura Medium" panose="020B0602020204020303" pitchFamily="34" charset="-79"/>
            </a:endParaRPr>
          </a:p>
        </p:txBody>
      </p:sp>
      <p:sp>
        <p:nvSpPr>
          <p:cNvPr id="4" name="Footer Placeholder 3">
            <a:extLst>
              <a:ext uri="{FF2B5EF4-FFF2-40B4-BE49-F238E27FC236}">
                <a16:creationId xmlns:a16="http://schemas.microsoft.com/office/drawing/2014/main" id="{7AD52CE2-92B2-4E1A-A4BA-055676459891}"/>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6" name="Picture Placeholder 5" descr="Graphical user interface, text&#10;&#10;Description automatically generated">
            <a:extLst>
              <a:ext uri="{FF2B5EF4-FFF2-40B4-BE49-F238E27FC236}">
                <a16:creationId xmlns:a16="http://schemas.microsoft.com/office/drawing/2014/main" id="{C1381D68-6BBA-4E53-B07A-90A298767BF2}"/>
              </a:ext>
            </a:extLst>
          </p:cNvPr>
          <p:cNvPicPr>
            <a:picLocks noGrp="1" noChangeAspect="1"/>
          </p:cNvPicPr>
          <p:nvPr>
            <p:ph type="pic" idx="1"/>
          </p:nvPr>
        </p:nvPicPr>
        <p:blipFill rotWithShape="1">
          <a:blip r:embed="rId5" cstate="screen">
            <a:extLst>
              <a:ext uri="{28A0092B-C50C-407E-A947-70E740481C1C}">
                <a14:useLocalDpi xmlns:a14="http://schemas.microsoft.com/office/drawing/2010/main"/>
              </a:ext>
            </a:extLst>
          </a:blip>
          <a:srcRect/>
          <a:stretch/>
        </p:blipFill>
        <p:spPr>
          <a:xfrm>
            <a:off x="914400" y="1645920"/>
            <a:ext cx="3108960" cy="4480560"/>
          </a:xfrm>
          <a:ln>
            <a:solidFill>
              <a:schemeClr val="bg2">
                <a:lumMod val="90000"/>
              </a:schemeClr>
            </a:solidFill>
          </a:ln>
        </p:spPr>
      </p:pic>
    </p:spTree>
    <p:extLst>
      <p:ext uri="{BB962C8B-B14F-4D97-AF65-F5344CB8AC3E}">
        <p14:creationId xmlns:p14="http://schemas.microsoft.com/office/powerpoint/2010/main" val="3941775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990600" y="1524000"/>
            <a:ext cx="10210800" cy="2057399"/>
          </a:xfrm>
        </p:spPr>
        <p:txBody>
          <a:bodyPr/>
          <a:lstStyle/>
          <a:p>
            <a:r>
              <a:rPr lang="en-US" dirty="0">
                <a:latin typeface="Futura Medium" panose="020B0602020204020303" pitchFamily="34" charset="-79"/>
                <a:cs typeface="Futura Medium" panose="020B0602020204020303" pitchFamily="34" charset="-79"/>
              </a:rPr>
              <a:t>Practices that Improve the </a:t>
            </a:r>
            <a:br>
              <a:rPr lang="en-US" dirty="0">
                <a:latin typeface="Futura Medium" panose="020B0602020204020303" pitchFamily="34" charset="-79"/>
                <a:cs typeface="Futura Medium" panose="020B0602020204020303" pitchFamily="34" charset="-79"/>
              </a:rPr>
            </a:br>
            <a:r>
              <a:rPr lang="en-US" dirty="0">
                <a:latin typeface="Futura Medium" panose="020B0602020204020303" pitchFamily="34" charset="-79"/>
                <a:cs typeface="Futura Medium" panose="020B0602020204020303" pitchFamily="34" charset="-79"/>
              </a:rPr>
              <a:t>Quality of Early Childhood Classrooms</a:t>
            </a:r>
            <a:endParaRPr lang="en-US" b="0" dirty="0">
              <a:latin typeface="Futura Medium" panose="020B0602020204020303" pitchFamily="34" charset="-79"/>
              <a:cs typeface="Futura Medium" panose="020B0602020204020303" pitchFamily="34" charset="-79"/>
            </a:endParaRPr>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1524000" y="4038600"/>
            <a:ext cx="9671538" cy="1371600"/>
          </a:xfrm>
        </p:spPr>
        <p:txBody>
          <a:bodyPr vert="horz" lIns="91440" tIns="45720" rIns="91440" bIns="45720" rtlCol="0" anchor="t">
            <a:normAutofit/>
          </a:bodyPr>
          <a:lstStyle/>
          <a:p>
            <a:r>
              <a:rPr lang="en-US" dirty="0">
                <a:latin typeface="Futura Medium" panose="020B0602020204020303" pitchFamily="34" charset="-79"/>
                <a:cs typeface="Futura Medium"/>
              </a:rPr>
              <a:t>Dale C. Farran &amp; Kimberly T. Nesbitt </a:t>
            </a:r>
            <a:endParaRPr lang="en-US" dirty="0">
              <a:latin typeface="Futura Medium" panose="020B0602020204020303" pitchFamily="34" charset="-79"/>
              <a:cs typeface="Futura Medium" panose="020B0602020204020303" pitchFamily="34" charset="-79"/>
            </a:endParaRPr>
          </a:p>
          <a:p>
            <a:r>
              <a:rPr lang="en-US" dirty="0">
                <a:latin typeface="Futura Medium" panose="020B0602020204020303" pitchFamily="34" charset="-79"/>
                <a:cs typeface="Futura Medium"/>
              </a:rPr>
              <a:t>Adapted in part from materials developed by Alana </a:t>
            </a:r>
            <a:r>
              <a:rPr lang="en-US" dirty="0" err="1">
                <a:latin typeface="Futura Medium" panose="020B0602020204020303" pitchFamily="34" charset="-79"/>
                <a:cs typeface="Futura Medium"/>
              </a:rPr>
              <a:t>Tunstel</a:t>
            </a:r>
            <a:endParaRPr lang="en-US" dirty="0">
              <a:latin typeface="Futura Medium" panose="020B0602020204020303" pitchFamily="34" charset="-79"/>
              <a:cs typeface="Futura Medium"/>
            </a:endParaRPr>
          </a:p>
          <a:p>
            <a:endParaRPr lang="en-US" dirty="0">
              <a:latin typeface="Futura Medium" panose="020B0602020204020303" pitchFamily="34" charset="-79"/>
              <a:cs typeface="Futura Medium" panose="020B0602020204020303" pitchFamily="34" charset="-79"/>
            </a:endParaRPr>
          </a:p>
          <a:p>
            <a:endParaRPr lang="en-US" dirty="0">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2597163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Topics</a:t>
            </a:r>
          </a:p>
        </p:txBody>
      </p:sp>
      <p:sp>
        <p:nvSpPr>
          <p:cNvPr id="3" name="Content Placeholder 2"/>
          <p:cNvSpPr>
            <a:spLocks noGrp="1"/>
          </p:cNvSpPr>
          <p:nvPr>
            <p:ph idx="1"/>
          </p:nvPr>
        </p:nvSpPr>
        <p:spPr>
          <a:xfrm>
            <a:off x="838200" y="2362200"/>
            <a:ext cx="10515600" cy="3962400"/>
          </a:xfrm>
        </p:spPr>
        <p:txBody>
          <a:bodyPr>
            <a:normAutofit/>
          </a:bodyPr>
          <a:lstStyle/>
          <a:p>
            <a:pPr marL="571500" indent="-571500">
              <a:lnSpc>
                <a:spcPct val="100000"/>
              </a:lnSpc>
              <a:spcBef>
                <a:spcPts val="600"/>
              </a:spcBef>
              <a:buFont typeface="+mj-lt"/>
              <a:buAutoNum type="romanUcPeriod"/>
            </a:pPr>
            <a:r>
              <a:rPr lang="en-US" b="0" dirty="0"/>
              <a:t>Terminology and Research Design</a:t>
            </a:r>
          </a:p>
          <a:p>
            <a:pPr marL="571500" indent="-571500">
              <a:lnSpc>
                <a:spcPct val="100000"/>
              </a:lnSpc>
              <a:spcBef>
                <a:spcPts val="600"/>
              </a:spcBef>
              <a:buFont typeface="+mj-lt"/>
              <a:buAutoNum type="romanUcPeriod"/>
            </a:pPr>
            <a:r>
              <a:rPr lang="en-US" b="0" dirty="0"/>
              <a:t>Positive Classroom Climate </a:t>
            </a:r>
          </a:p>
          <a:p>
            <a:pPr marL="571500" indent="-571500">
              <a:lnSpc>
                <a:spcPct val="100000"/>
              </a:lnSpc>
              <a:spcBef>
                <a:spcPts val="600"/>
              </a:spcBef>
              <a:buFont typeface="+mj-lt"/>
              <a:buAutoNum type="romanUcPeriod"/>
            </a:pPr>
            <a:r>
              <a:rPr lang="en-US" b="0" dirty="0"/>
              <a:t>Teachers’ Quality of Instruction</a:t>
            </a:r>
          </a:p>
          <a:p>
            <a:pPr marL="571500" indent="-571500">
              <a:lnSpc>
                <a:spcPct val="100000"/>
              </a:lnSpc>
              <a:spcBef>
                <a:spcPts val="600"/>
              </a:spcBef>
              <a:buFont typeface="+mj-lt"/>
              <a:buAutoNum type="romanUcPeriod"/>
            </a:pPr>
            <a:r>
              <a:rPr lang="en-US" b="0" dirty="0"/>
              <a:t>Associative and Cooperative Interactions among Children</a:t>
            </a:r>
          </a:p>
          <a:p>
            <a:pPr marL="571500" indent="-571500">
              <a:lnSpc>
                <a:spcPct val="100000"/>
              </a:lnSpc>
              <a:spcBef>
                <a:spcPts val="600"/>
              </a:spcBef>
              <a:buFont typeface="+mj-lt"/>
              <a:buAutoNum type="romanUcPeriod"/>
            </a:pPr>
            <a:r>
              <a:rPr lang="en-US" b="0" dirty="0"/>
              <a:t>Children’s Engagement</a:t>
            </a:r>
          </a:p>
          <a:p>
            <a:endParaRPr lang="en-US" b="0" dirty="0"/>
          </a:p>
        </p:txBody>
      </p:sp>
      <p:sp>
        <p:nvSpPr>
          <p:cNvPr id="4" name="Footer Placeholder 3"/>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022190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22C33-54DF-4132-9ADA-40B2903175A7}"/>
              </a:ext>
            </a:extLst>
          </p:cNvPr>
          <p:cNvSpPr>
            <a:spLocks noGrp="1"/>
          </p:cNvSpPr>
          <p:nvPr>
            <p:ph type="title"/>
          </p:nvPr>
        </p:nvSpPr>
        <p:spPr/>
        <p:txBody>
          <a:bodyPr anchor="ctr"/>
          <a:lstStyle/>
          <a:p>
            <a:r>
              <a:rPr lang="en-US" dirty="0">
                <a:latin typeface="Futura Medium" panose="020B0602020204020303" pitchFamily="34" charset="-79"/>
                <a:cs typeface="Futura Medium"/>
              </a:rPr>
              <a:t>I. Terminology and Research Design</a:t>
            </a:r>
          </a:p>
        </p:txBody>
      </p:sp>
      <p:sp>
        <p:nvSpPr>
          <p:cNvPr id="3" name="TextBox 2">
            <a:extLst>
              <a:ext uri="{FF2B5EF4-FFF2-40B4-BE49-F238E27FC236}">
                <a16:creationId xmlns:a16="http://schemas.microsoft.com/office/drawing/2014/main" id="{245455D4-9030-724B-842E-1AF964D17902}"/>
              </a:ext>
            </a:extLst>
          </p:cNvPr>
          <p:cNvSpPr txBox="1"/>
          <p:nvPr/>
        </p:nvSpPr>
        <p:spPr>
          <a:xfrm>
            <a:off x="4996543" y="281940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294031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09799"/>
            <a:ext cx="11049000" cy="4476489"/>
          </a:xfrm>
        </p:spPr>
        <p:txBody>
          <a:bodyPr anchor="ctr">
            <a:normAutofit fontScale="77500" lnSpcReduction="20000"/>
          </a:bodyPr>
          <a:lstStyle/>
          <a:p>
            <a:pPr marL="457200" indent="-457200">
              <a:lnSpc>
                <a:spcPct val="110000"/>
              </a:lnSpc>
              <a:buFont typeface="Arial"/>
              <a:buChar char="•"/>
            </a:pPr>
            <a:r>
              <a:rPr lang="en-US" b="0" dirty="0"/>
              <a:t>The terms “High Quality” are routinely used in all legislation funding prekindergarten programs</a:t>
            </a:r>
          </a:p>
          <a:p>
            <a:pPr marL="457200" indent="-457200">
              <a:lnSpc>
                <a:spcPct val="110000"/>
              </a:lnSpc>
              <a:buFont typeface="Arial"/>
              <a:buChar char="•"/>
            </a:pPr>
            <a:r>
              <a:rPr lang="en-US" b="0" dirty="0"/>
              <a:t>Prekindergarten programs should improve both short- and long-term child outcomes</a:t>
            </a:r>
          </a:p>
          <a:p>
            <a:pPr marL="457200" indent="-457200">
              <a:lnSpc>
                <a:spcPct val="110000"/>
              </a:lnSpc>
              <a:buFont typeface="Arial"/>
              <a:buChar char="•"/>
            </a:pPr>
            <a:r>
              <a:rPr lang="en-US" b="0" dirty="0"/>
              <a:t>Advocates often talk about only supporting “high quality” programs</a:t>
            </a:r>
          </a:p>
          <a:p>
            <a:pPr marL="457200" indent="-457200">
              <a:lnSpc>
                <a:spcPct val="110000"/>
              </a:lnSpc>
              <a:buFont typeface="Arial"/>
              <a:buChar char="•"/>
            </a:pPr>
            <a:r>
              <a:rPr lang="en-US" b="0" dirty="0"/>
              <a:t>The definition of high quality, however, is vague</a:t>
            </a:r>
          </a:p>
          <a:p>
            <a:pPr marL="457200" indent="-457200">
              <a:lnSpc>
                <a:spcPct val="110000"/>
              </a:lnSpc>
              <a:buFont typeface="Arial"/>
              <a:buChar char="•"/>
            </a:pPr>
            <a:r>
              <a:rPr lang="en-US" b="0" dirty="0"/>
              <a:t>Most definitions use structural features that are easy to regulate</a:t>
            </a:r>
            <a:endParaRPr lang="en-US" b="0" dirty="0">
              <a:cs typeface="Calibri"/>
            </a:endParaRPr>
          </a:p>
          <a:p>
            <a:pPr lvl="1">
              <a:lnSpc>
                <a:spcPct val="110000"/>
              </a:lnSpc>
            </a:pPr>
            <a:r>
              <a:rPr lang="en-US" dirty="0"/>
              <a:t>Group size</a:t>
            </a:r>
          </a:p>
          <a:p>
            <a:pPr lvl="1">
              <a:lnSpc>
                <a:spcPct val="110000"/>
              </a:lnSpc>
            </a:pPr>
            <a:r>
              <a:rPr lang="en-US" dirty="0"/>
              <a:t>Teacher child ratio</a:t>
            </a:r>
          </a:p>
          <a:p>
            <a:pPr lvl="1">
              <a:lnSpc>
                <a:spcPct val="110000"/>
              </a:lnSpc>
            </a:pPr>
            <a:r>
              <a:rPr lang="en-US" dirty="0"/>
              <a:t>Licensed teacher</a:t>
            </a:r>
          </a:p>
          <a:p>
            <a:pPr marL="457200" indent="-457200">
              <a:lnSpc>
                <a:spcPct val="110000"/>
              </a:lnSpc>
              <a:buFont typeface="Arial"/>
              <a:buChar char="•"/>
            </a:pPr>
            <a:r>
              <a:rPr lang="en-US" b="0" dirty="0"/>
              <a:t>Recently many have proposed the use of a highly scripted, intentional, and academically focused curriculum to improve quality and outcomes for children</a:t>
            </a:r>
          </a:p>
        </p:txBody>
      </p:sp>
      <p:sp>
        <p:nvSpPr>
          <p:cNvPr id="4" name="Title 1">
            <a:extLst>
              <a:ext uri="{FF2B5EF4-FFF2-40B4-BE49-F238E27FC236}">
                <a16:creationId xmlns:a16="http://schemas.microsoft.com/office/drawing/2014/main" id="{75D0CDF3-DCF2-8444-A596-9C5CF97FB62C}"/>
              </a:ext>
            </a:extLst>
          </p:cNvPr>
          <p:cNvSpPr>
            <a:spLocks noGrp="1"/>
          </p:cNvSpPr>
          <p:nvPr>
            <p:ph type="title"/>
          </p:nvPr>
        </p:nvSpPr>
        <p:spPr>
          <a:xfrm>
            <a:off x="609600" y="1520587"/>
            <a:ext cx="10972800" cy="762000"/>
          </a:xfrm>
        </p:spPr>
        <p:txBody>
          <a:bodyPr/>
          <a:lstStyle/>
          <a:p>
            <a:r>
              <a:rPr lang="en-US" dirty="0"/>
              <a:t>Terminology</a:t>
            </a:r>
          </a:p>
        </p:txBody>
      </p:sp>
    </p:spTree>
    <p:extLst>
      <p:ext uri="{BB962C8B-B14F-4D97-AF65-F5344CB8AC3E}">
        <p14:creationId xmlns:p14="http://schemas.microsoft.com/office/powerpoint/2010/main" val="1105274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latin typeface="Futura Medium" panose="020B0602020204020303" pitchFamily="34" charset="-79"/>
                <a:cs typeface="Futura Medium" panose="020B0602020204020303" pitchFamily="34" charset="-79"/>
              </a:rPr>
              <a:t>Tools of the Mind  </a:t>
            </a:r>
            <a:r>
              <a:rPr lang="en-US" dirty="0">
                <a:latin typeface="Futura Medium" panose="020B0602020204020303" pitchFamily="34" charset="-79"/>
                <a:cs typeface="Futura Medium" panose="020B0602020204020303" pitchFamily="34" charset="-79"/>
              </a:rPr>
              <a:t>Prekindergarten Curriculum</a:t>
            </a:r>
            <a:endParaRPr lang="en-US" i="1" dirty="0">
              <a:latin typeface="Futura Medium" panose="020B0602020204020303" pitchFamily="34" charset="-79"/>
              <a:cs typeface="Futura Medium" panose="020B0602020204020303" pitchFamily="34" charset="-79"/>
            </a:endParaRPr>
          </a:p>
        </p:txBody>
      </p:sp>
      <p:sp>
        <p:nvSpPr>
          <p:cNvPr id="3" name="Content Placeholder 2"/>
          <p:cNvSpPr>
            <a:spLocks noGrp="1"/>
          </p:cNvSpPr>
          <p:nvPr>
            <p:ph idx="1"/>
          </p:nvPr>
        </p:nvSpPr>
        <p:spPr>
          <a:xfrm>
            <a:off x="823415" y="2462019"/>
            <a:ext cx="10515600" cy="3801314"/>
          </a:xfrm>
        </p:spPr>
        <p:txBody>
          <a:bodyPr vert="horz" lIns="91440" tIns="45720" rIns="91440" bIns="45720" rtlCol="0" anchor="t">
            <a:normAutofit/>
          </a:bodyPr>
          <a:lstStyle/>
          <a:p>
            <a:pPr marL="457200" indent="-457200">
              <a:buFont typeface="Arial"/>
              <a:buChar char="•"/>
            </a:pPr>
            <a:r>
              <a:rPr lang="en-US" dirty="0">
                <a:solidFill>
                  <a:srgbClr val="0068AE"/>
                </a:solidFill>
              </a:rPr>
              <a:t>Highly scripted </a:t>
            </a:r>
          </a:p>
          <a:p>
            <a:pPr marL="1143000" lvl="1" indent="-457200">
              <a:buFont typeface="Arial"/>
              <a:buChar char="•"/>
            </a:pPr>
            <a:r>
              <a:rPr lang="en-US" b="0" dirty="0"/>
              <a:t>63 activities to use during the academic year</a:t>
            </a:r>
          </a:p>
          <a:p>
            <a:pPr marL="1143000" lvl="1" indent="-457200">
              <a:buFont typeface="Arial"/>
              <a:buChar char="•"/>
            </a:pPr>
            <a:r>
              <a:rPr lang="en-US" dirty="0"/>
              <a:t>Each activity has between 5 and 13 steps</a:t>
            </a:r>
          </a:p>
          <a:p>
            <a:pPr marL="1143000" lvl="1" indent="-457200">
              <a:buFont typeface="Arial"/>
              <a:buChar char="•"/>
            </a:pPr>
            <a:r>
              <a:rPr lang="en-US" dirty="0"/>
              <a:t>Implementation steps</a:t>
            </a:r>
            <a:r>
              <a:rPr lang="en-US" b="0" dirty="0"/>
              <a:t> change across the year</a:t>
            </a:r>
            <a:endParaRPr lang="en-US" b="0" dirty="0">
              <a:cs typeface="Calibri"/>
            </a:endParaRPr>
          </a:p>
          <a:p>
            <a:pPr marL="457200" indent="-457200">
              <a:buFont typeface="Arial"/>
              <a:buChar char="•"/>
            </a:pPr>
            <a:r>
              <a:rPr lang="en-US" dirty="0">
                <a:solidFill>
                  <a:srgbClr val="0068AE"/>
                </a:solidFill>
              </a:rPr>
              <a:t>Intentional</a:t>
            </a:r>
          </a:p>
          <a:p>
            <a:pPr marL="1143000" lvl="1" indent="-457200">
              <a:buFont typeface="Arial"/>
              <a:buChar char="•"/>
            </a:pPr>
            <a:r>
              <a:rPr lang="en-US" dirty="0">
                <a:solidFill>
                  <a:srgbClr val="000000"/>
                </a:solidFill>
              </a:rPr>
              <a:t>Focus on development of self-regulation and executive function skills</a:t>
            </a:r>
          </a:p>
          <a:p>
            <a:pPr marL="1143000" lvl="1" indent="-457200">
              <a:buFont typeface="Arial"/>
              <a:buChar char="•"/>
            </a:pPr>
            <a:r>
              <a:rPr lang="en-US" dirty="0">
                <a:solidFill>
                  <a:srgbClr val="000000"/>
                </a:solidFill>
              </a:rPr>
              <a:t>These skills help children learn </a:t>
            </a:r>
            <a:r>
              <a:rPr lang="en-US" b="1" dirty="0">
                <a:solidFill>
                  <a:srgbClr val="000000"/>
                </a:solidFill>
              </a:rPr>
              <a:t>literacy, math, science and social studies</a:t>
            </a:r>
          </a:p>
          <a:p>
            <a:pPr marL="457200" indent="-457200">
              <a:buFont typeface="Arial"/>
              <a:buChar char="•"/>
            </a:pPr>
            <a:r>
              <a:rPr lang="en-US" b="1" dirty="0">
                <a:solidFill>
                  <a:srgbClr val="0068AE"/>
                </a:solidFill>
              </a:rPr>
              <a:t>Requires teacher training and support</a:t>
            </a:r>
          </a:p>
        </p:txBody>
      </p:sp>
    </p:spTree>
    <p:extLst>
      <p:ext uri="{BB962C8B-B14F-4D97-AF65-F5344CB8AC3E}">
        <p14:creationId xmlns:p14="http://schemas.microsoft.com/office/powerpoint/2010/main" val="3372232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Futura Medium" panose="020B0602020204020303" pitchFamily="34" charset="-79"/>
                <a:cs typeface="Futura Medium"/>
              </a:rPr>
              <a:t>Randomized Controlled Trial Evaluation of </a:t>
            </a:r>
            <a:r>
              <a:rPr lang="en-US" i="1" dirty="0">
                <a:latin typeface="Futura Medium" panose="020B0602020204020303" pitchFamily="34" charset="-79"/>
                <a:cs typeface="Futura Medium"/>
              </a:rPr>
              <a:t>Tools</a:t>
            </a:r>
            <a:endParaRPr lang="en-US" dirty="0">
              <a:latin typeface="Futura Medium" panose="020B0602020204020303" pitchFamily="34" charset="-79"/>
              <a:cs typeface="Futura Medium"/>
            </a:endParaRPr>
          </a:p>
        </p:txBody>
      </p:sp>
      <p:sp>
        <p:nvSpPr>
          <p:cNvPr id="3" name="Content Placeholder 2"/>
          <p:cNvSpPr>
            <a:spLocks noGrp="1"/>
          </p:cNvSpPr>
          <p:nvPr>
            <p:ph idx="1"/>
          </p:nvPr>
        </p:nvSpPr>
        <p:spPr>
          <a:xfrm>
            <a:off x="647700" y="2362200"/>
            <a:ext cx="10896600" cy="3801314"/>
          </a:xfrm>
        </p:spPr>
        <p:txBody>
          <a:bodyPr vert="horz" lIns="91440" tIns="45720" rIns="91440" bIns="45720" rtlCol="0" anchor="t">
            <a:normAutofit fontScale="92500" lnSpcReduction="20000"/>
          </a:bodyPr>
          <a:lstStyle/>
          <a:p>
            <a:pPr marL="457200" indent="-457200">
              <a:buFont typeface="Arial"/>
              <a:buChar char="•"/>
            </a:pPr>
            <a:r>
              <a:rPr lang="en-US" b="0" dirty="0"/>
              <a:t>The Monograph reports evaluation methods and results in detail</a:t>
            </a:r>
          </a:p>
          <a:p>
            <a:pPr marL="457200" indent="-457200">
              <a:buFont typeface="Arial"/>
              <a:buChar char="•"/>
            </a:pPr>
            <a:r>
              <a:rPr lang="en-US" b="0" dirty="0"/>
              <a:t>Quick summary</a:t>
            </a:r>
          </a:p>
          <a:p>
            <a:pPr marL="1143000" lvl="1" indent="-457200">
              <a:lnSpc>
                <a:spcPct val="100000"/>
              </a:lnSpc>
              <a:spcBef>
                <a:spcPts val="1200"/>
              </a:spcBef>
              <a:buFont typeface="Arial"/>
              <a:buChar char="•"/>
            </a:pPr>
            <a:r>
              <a:rPr lang="en-US" sz="2800" dirty="0"/>
              <a:t>No positive effects for implementing the curriculum at the end of prekindergarten year or into kindergarten and first grade</a:t>
            </a:r>
          </a:p>
          <a:p>
            <a:pPr marL="1143000" lvl="1" indent="-457200">
              <a:lnSpc>
                <a:spcPct val="100000"/>
              </a:lnSpc>
              <a:spcBef>
                <a:spcPts val="1200"/>
              </a:spcBef>
              <a:buFont typeface="Arial"/>
              <a:buChar char="•"/>
            </a:pPr>
            <a:r>
              <a:rPr lang="en-US" sz="2800" b="0" dirty="0"/>
              <a:t>Classroom practices curriculum developers thought would distinguish </a:t>
            </a:r>
            <a:r>
              <a:rPr lang="en-US" sz="2800" b="0" i="1" dirty="0"/>
              <a:t>Tools </a:t>
            </a:r>
            <a:r>
              <a:rPr lang="en-US" sz="2800" b="0" dirty="0"/>
              <a:t>were not different in classrooms with and without the curriculum</a:t>
            </a:r>
          </a:p>
          <a:p>
            <a:pPr marL="1143000" lvl="1" indent="-457200">
              <a:lnSpc>
                <a:spcPct val="100000"/>
              </a:lnSpc>
              <a:spcBef>
                <a:spcPts val="1200"/>
              </a:spcBef>
              <a:buFont typeface="Arial"/>
              <a:buChar char="•"/>
            </a:pPr>
            <a:r>
              <a:rPr lang="en-US" sz="2800" dirty="0"/>
              <a:t>Those classroom practices were predictive of children’s gains</a:t>
            </a:r>
          </a:p>
          <a:p>
            <a:pPr marL="1143000" lvl="1" indent="-457200">
              <a:lnSpc>
                <a:spcPct val="100000"/>
              </a:lnSpc>
              <a:spcBef>
                <a:spcPts val="1200"/>
              </a:spcBef>
              <a:buFont typeface="Arial"/>
              <a:buChar char="•"/>
            </a:pPr>
            <a:r>
              <a:rPr lang="en-US" sz="2800" b="0" dirty="0"/>
              <a:t>Classroom interactions predicted gains </a:t>
            </a:r>
            <a:r>
              <a:rPr lang="en-US" sz="2800" dirty="0"/>
              <a:t>in this and other studies </a:t>
            </a:r>
            <a:r>
              <a:rPr lang="en-US" sz="2800" b="0" dirty="0"/>
              <a:t>independent of curriculum used</a:t>
            </a:r>
            <a:r>
              <a:rPr lang="en-US" sz="2800" dirty="0"/>
              <a:t> </a:t>
            </a:r>
            <a:endParaRPr lang="en-US" sz="2800" b="0">
              <a:cs typeface="Calibri"/>
            </a:endParaRPr>
          </a:p>
        </p:txBody>
      </p:sp>
      <p:sp>
        <p:nvSpPr>
          <p:cNvPr id="4" name="Footer Placeholder 3"/>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599378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0587"/>
            <a:ext cx="10972800" cy="762000"/>
          </a:xfrm>
        </p:spPr>
        <p:txBody>
          <a:bodyPr/>
          <a:lstStyle/>
          <a:p>
            <a:r>
              <a:rPr lang="en-US" dirty="0">
                <a:latin typeface="Futura Medium" panose="020B0602020204020303" pitchFamily="34" charset="-79"/>
                <a:cs typeface="Futura Medium" panose="020B0602020204020303" pitchFamily="34" charset="-79"/>
              </a:rPr>
              <a:t>Behavioral Counts: Alternative to Ratings</a:t>
            </a:r>
          </a:p>
        </p:txBody>
      </p:sp>
      <p:sp>
        <p:nvSpPr>
          <p:cNvPr id="3" name="Content Placeholder 2"/>
          <p:cNvSpPr>
            <a:spLocks noGrp="1"/>
          </p:cNvSpPr>
          <p:nvPr>
            <p:ph idx="1"/>
          </p:nvPr>
        </p:nvSpPr>
        <p:spPr>
          <a:xfrm>
            <a:off x="609600" y="2057400"/>
            <a:ext cx="10972800" cy="4297364"/>
          </a:xfrm>
        </p:spPr>
        <p:txBody>
          <a:bodyPr anchor="ctr">
            <a:normAutofit fontScale="92500"/>
          </a:bodyPr>
          <a:lstStyle/>
          <a:p>
            <a:pPr marL="228600" indent="-228600">
              <a:lnSpc>
                <a:spcPct val="100000"/>
              </a:lnSpc>
              <a:buFont typeface="Arial"/>
              <a:buChar char="•"/>
            </a:pPr>
            <a:r>
              <a:rPr lang="en-US" b="0" dirty="0"/>
              <a:t>Data in </a:t>
            </a:r>
            <a:r>
              <a:rPr lang="en-US" b="0" i="1" dirty="0"/>
              <a:t>Tools </a:t>
            </a:r>
            <a:r>
              <a:rPr lang="en-US" b="0" dirty="0"/>
              <a:t>and comparison classrooms collected using: </a:t>
            </a:r>
          </a:p>
          <a:p>
            <a:pPr marL="1028700" lvl="1" indent="-342900">
              <a:lnSpc>
                <a:spcPct val="100000"/>
              </a:lnSpc>
              <a:buFont typeface="Arial"/>
              <a:buChar char="•"/>
            </a:pPr>
            <a:r>
              <a:rPr lang="en-US" dirty="0"/>
              <a:t>Day-long observations conducted three times across the school year</a:t>
            </a:r>
          </a:p>
          <a:p>
            <a:pPr marL="1028700" lvl="1" indent="-342900">
              <a:lnSpc>
                <a:spcPct val="100000"/>
              </a:lnSpc>
              <a:buFont typeface="Arial"/>
              <a:buChar char="•"/>
            </a:pPr>
            <a:r>
              <a:rPr lang="en-US" dirty="0"/>
              <a:t>Snap-shot approach</a:t>
            </a:r>
          </a:p>
          <a:p>
            <a:pPr marL="1028700" lvl="1" indent="-342900">
              <a:lnSpc>
                <a:spcPct val="100000"/>
              </a:lnSpc>
              <a:buFont typeface="Arial"/>
              <a:buChar char="•"/>
            </a:pPr>
            <a:r>
              <a:rPr lang="en-US" b="1" dirty="0"/>
              <a:t>Each</a:t>
            </a:r>
            <a:r>
              <a:rPr lang="en-US" b="0" dirty="0"/>
              <a:t> child, teacher, and assistant observed 20-24 times across the day</a:t>
            </a:r>
          </a:p>
          <a:p>
            <a:pPr marL="228600" indent="-228600">
              <a:lnSpc>
                <a:spcPct val="100000"/>
              </a:lnSpc>
              <a:spcBef>
                <a:spcPts val="1800"/>
              </a:spcBef>
              <a:buFont typeface="Arial"/>
              <a:buChar char="•"/>
            </a:pPr>
            <a:r>
              <a:rPr lang="en-US" b="0" i="1" dirty="0"/>
              <a:t>Child Observation in Preschool (COP) &amp; Teacher Observation in Preschool (TOP)</a:t>
            </a:r>
          </a:p>
          <a:p>
            <a:pPr marL="1028700" lvl="1" indent="-342900">
              <a:lnSpc>
                <a:spcPct val="100000"/>
              </a:lnSpc>
              <a:spcBef>
                <a:spcPts val="1200"/>
              </a:spcBef>
              <a:buFont typeface="Arial"/>
              <a:buChar char="•"/>
            </a:pPr>
            <a:r>
              <a:rPr lang="en-US" dirty="0"/>
              <a:t>Matrix system in which codes are independent and can be combined for analyses</a:t>
            </a:r>
          </a:p>
          <a:p>
            <a:pPr marL="1028700" lvl="1" indent="-342900">
              <a:lnSpc>
                <a:spcPct val="100000"/>
              </a:lnSpc>
              <a:spcBef>
                <a:spcPts val="1200"/>
              </a:spcBef>
              <a:buFont typeface="Arial"/>
              <a:buChar char="•"/>
            </a:pPr>
            <a:r>
              <a:rPr lang="en-US" dirty="0"/>
              <a:t>Child behaviors focus on social interactions and engagement, teacher behaviors focus on climate and instructional quality (full list of behaviors provided in Monograph) </a:t>
            </a:r>
            <a:endParaRPr lang="en-US" dirty="0">
              <a:cs typeface="Calibri"/>
            </a:endParaRPr>
          </a:p>
        </p:txBody>
      </p:sp>
    </p:spTree>
    <p:extLst>
      <p:ext uri="{BB962C8B-B14F-4D97-AF65-F5344CB8AC3E}">
        <p14:creationId xmlns:p14="http://schemas.microsoft.com/office/powerpoint/2010/main" val="4052704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p:txBody>
          <a:bodyPr anchor="ctr"/>
          <a:lstStyle/>
          <a:p>
            <a:r>
              <a:rPr lang="en-US" dirty="0">
                <a:latin typeface="Futura Medium" panose="020B0602020204020303" pitchFamily="34" charset="-79"/>
                <a:cs typeface="Futura Medium" panose="020B0602020204020303" pitchFamily="34" charset="-79"/>
              </a:rPr>
              <a:t>II. Positive Classroom Climate</a:t>
            </a:r>
          </a:p>
        </p:txBody>
      </p:sp>
    </p:spTree>
    <p:extLst>
      <p:ext uri="{BB962C8B-B14F-4D97-AF65-F5344CB8AC3E}">
        <p14:creationId xmlns:p14="http://schemas.microsoft.com/office/powerpoint/2010/main" val="178694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4" name="Shape 94"/>
          <p:cNvSpPr txBox="1">
            <a:spLocks noGrp="1"/>
          </p:cNvSpPr>
          <p:nvPr>
            <p:ph idx="1"/>
          </p:nvPr>
        </p:nvSpPr>
        <p:spPr>
          <a:xfrm>
            <a:off x="769499" y="1902046"/>
            <a:ext cx="10653003" cy="3889153"/>
          </a:xfrm>
          <a:prstGeom prst="rect">
            <a:avLst/>
          </a:prstGeom>
        </p:spPr>
        <p:txBody>
          <a:bodyPr vert="horz" wrap="square" lIns="91425" tIns="91425" rIns="91425" bIns="91425" rtlCol="0" anchor="t" anchorCtr="0">
            <a:noAutofit/>
          </a:bodyPr>
          <a:lstStyle/>
          <a:p>
            <a:pPr marL="0" indent="0" algn="ctr">
              <a:buNone/>
            </a:pPr>
            <a:endParaRPr lang="en-US" dirty="0"/>
          </a:p>
          <a:p>
            <a:pPr marL="0" indent="0" algn="ctr">
              <a:buNone/>
            </a:pPr>
            <a:r>
              <a:rPr lang="en" dirty="0"/>
              <a:t>Children who are emotionally supported in their classrooms will </a:t>
            </a:r>
            <a:br>
              <a:rPr lang="en" dirty="0"/>
            </a:br>
            <a:endParaRPr lang="en" b="1" dirty="0">
              <a:solidFill>
                <a:srgbClr val="31849B"/>
              </a:solidFill>
            </a:endParaRPr>
          </a:p>
          <a:p>
            <a:pPr marL="0" indent="0" algn="ctr">
              <a:buNone/>
            </a:pPr>
            <a:endParaRPr lang="en" sz="1600" b="1" dirty="0">
              <a:solidFill>
                <a:srgbClr val="31849B"/>
              </a:solidFill>
            </a:endParaRPr>
          </a:p>
          <a:p>
            <a:pPr marL="0" indent="0" algn="ctr">
              <a:buNone/>
            </a:pPr>
            <a:endParaRPr lang="en" sz="1600" dirty="0"/>
          </a:p>
          <a:p>
            <a:pPr marL="0" indent="0" algn="ctr">
              <a:buNone/>
            </a:pPr>
            <a:endParaRPr lang="en" sz="1600" dirty="0"/>
          </a:p>
        </p:txBody>
      </p:sp>
      <p:sp>
        <p:nvSpPr>
          <p:cNvPr id="93" name="Shape 93"/>
          <p:cNvSpPr txBox="1">
            <a:spLocks noGrp="1"/>
          </p:cNvSpPr>
          <p:nvPr>
            <p:ph type="title"/>
          </p:nvPr>
        </p:nvSpPr>
        <p:spPr>
          <a:xfrm>
            <a:off x="795933" y="1371600"/>
            <a:ext cx="10317480" cy="762000"/>
          </a:xfrm>
          <a:prstGeom prst="rect">
            <a:avLst/>
          </a:prstGeom>
        </p:spPr>
        <p:txBody>
          <a:bodyPr vert="horz" wrap="square" lIns="91425" tIns="91425" rIns="91425" bIns="91425" rtlCol="0" anchor="b" anchorCtr="0">
            <a:noAutofit/>
          </a:bodyPr>
          <a:lstStyle/>
          <a:p>
            <a:pPr algn="ctr">
              <a:lnSpc>
                <a:spcPct val="115000"/>
              </a:lnSpc>
              <a:buClr>
                <a:schemeClr val="dk1"/>
              </a:buClr>
              <a:buSzPct val="45833"/>
            </a:pPr>
            <a:r>
              <a:rPr lang="en" sz="3200" dirty="0">
                <a:latin typeface="Futura Medium" panose="020B0602020204020303" pitchFamily="34" charset="-79"/>
                <a:cs typeface="Futura Medium" panose="020B0602020204020303" pitchFamily="34" charset="-79"/>
              </a:rPr>
              <a:t>Why Classroom Emotional Climate</a:t>
            </a:r>
            <a:r>
              <a:rPr lang="en" sz="2500" dirty="0">
                <a:latin typeface="Futura Medium" panose="020B0602020204020303" pitchFamily="34" charset="-79"/>
                <a:cs typeface="Futura Medium" panose="020B0602020204020303" pitchFamily="34" charset="-79"/>
              </a:rPr>
              <a:t> </a:t>
            </a:r>
            <a:r>
              <a:rPr lang="en" sz="3200" dirty="0">
                <a:latin typeface="Futura Medium" panose="020B0602020204020303" pitchFamily="34" charset="-79"/>
                <a:cs typeface="Futura Medium" panose="020B0602020204020303" pitchFamily="34" charset="-79"/>
              </a:rPr>
              <a:t>Matters</a:t>
            </a:r>
          </a:p>
        </p:txBody>
      </p:sp>
      <p:graphicFrame>
        <p:nvGraphicFramePr>
          <p:cNvPr id="2" name="Diagram 1">
            <a:extLst>
              <a:ext uri="{FF2B5EF4-FFF2-40B4-BE49-F238E27FC236}">
                <a16:creationId xmlns:a16="http://schemas.microsoft.com/office/drawing/2014/main" id="{ED1FA779-DACA-4794-B382-5717B60D11BA}"/>
              </a:ext>
            </a:extLst>
          </p:cNvPr>
          <p:cNvGraphicFramePr/>
          <p:nvPr>
            <p:extLst>
              <p:ext uri="{D42A27DB-BD31-4B8C-83A1-F6EECF244321}">
                <p14:modId xmlns:p14="http://schemas.microsoft.com/office/powerpoint/2010/main" val="1967636327"/>
              </p:ext>
            </p:extLst>
          </p:nvPr>
        </p:nvGraphicFramePr>
        <p:xfrm>
          <a:off x="495300" y="2947541"/>
          <a:ext cx="11201400"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734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0" name="Shape 100"/>
          <p:cNvSpPr txBox="1">
            <a:spLocks noGrp="1"/>
          </p:cNvSpPr>
          <p:nvPr>
            <p:ph idx="1"/>
          </p:nvPr>
        </p:nvSpPr>
        <p:spPr>
          <a:xfrm>
            <a:off x="1098875" y="1836964"/>
            <a:ext cx="10439399" cy="4419600"/>
          </a:xfrm>
          <a:prstGeom prst="rect">
            <a:avLst/>
          </a:prstGeom>
        </p:spPr>
        <p:txBody>
          <a:bodyPr vert="horz" wrap="square" lIns="91425" tIns="91425" rIns="91425" bIns="91425" rtlCol="0" anchor="t" anchorCtr="0">
            <a:noAutofit/>
          </a:bodyPr>
          <a:lstStyle/>
          <a:p>
            <a:pPr>
              <a:spcAft>
                <a:spcPts val="0"/>
              </a:spcAft>
              <a:buNone/>
            </a:pPr>
            <a:r>
              <a:rPr lang="en" b="0" dirty="0">
                <a:solidFill>
                  <a:schemeClr val="tx1"/>
                </a:solidFill>
              </a:rPr>
              <a:t>Positive classrooms </a:t>
            </a:r>
            <a:r>
              <a:rPr lang="en-US" b="0" dirty="0">
                <a:solidFill>
                  <a:schemeClr val="tx1"/>
                </a:solidFill>
              </a:rPr>
              <a:t>have </a:t>
            </a:r>
            <a:r>
              <a:rPr lang="en" b="0" dirty="0">
                <a:solidFill>
                  <a:schemeClr val="tx1"/>
                </a:solidFill>
              </a:rPr>
              <a:t>responsive teachers who manage behavior and attention challenges, as well as social and emotional needs for individual children. </a:t>
            </a:r>
          </a:p>
          <a:p>
            <a:pPr algn="ctr">
              <a:spcAft>
                <a:spcPts val="0"/>
              </a:spcAft>
              <a:buNone/>
            </a:pPr>
            <a:endParaRPr lang="en" sz="800" b="0" dirty="0">
              <a:solidFill>
                <a:schemeClr val="tx1"/>
              </a:solidFill>
            </a:endParaRPr>
          </a:p>
          <a:p>
            <a:pPr>
              <a:spcAft>
                <a:spcPts val="0"/>
              </a:spcAft>
              <a:buNone/>
            </a:pPr>
            <a:r>
              <a:rPr lang="en" b="0" dirty="0">
                <a:solidFill>
                  <a:schemeClr val="tx1"/>
                </a:solidFill>
              </a:rPr>
              <a:t>Key aspects of responsive teaching includ</a:t>
            </a:r>
            <a:r>
              <a:rPr lang="en-US" b="0" dirty="0">
                <a:solidFill>
                  <a:schemeClr val="tx1"/>
                </a:solidFill>
              </a:rPr>
              <a:t>e</a:t>
            </a:r>
            <a:r>
              <a:rPr lang="en" b="0" dirty="0">
                <a:solidFill>
                  <a:schemeClr val="tx1"/>
                </a:solidFill>
              </a:rPr>
              <a:t>: </a:t>
            </a:r>
            <a:endParaRPr sz="1600" dirty="0">
              <a:solidFill>
                <a:schemeClr val="tx1"/>
              </a:solidFill>
            </a:endParaRPr>
          </a:p>
          <a:p>
            <a:pPr algn="just">
              <a:spcAft>
                <a:spcPts val="0"/>
              </a:spcAft>
              <a:buNone/>
            </a:pPr>
            <a:br>
              <a:rPr lang="en" sz="1400" b="1" dirty="0">
                <a:solidFill>
                  <a:schemeClr val="tx1"/>
                </a:solidFill>
              </a:rPr>
            </a:br>
            <a:endParaRPr lang="en" sz="1400" b="1" dirty="0">
              <a:solidFill>
                <a:schemeClr val="tx1"/>
              </a:solidFill>
            </a:endParaRPr>
          </a:p>
          <a:p>
            <a:pPr algn="just">
              <a:spcAft>
                <a:spcPts val="0"/>
              </a:spcAft>
              <a:buClr>
                <a:schemeClr val="dk1"/>
              </a:buClr>
              <a:buSzPct val="91666"/>
              <a:buNone/>
            </a:pPr>
            <a:endParaRPr sz="1200" dirty="0">
              <a:solidFill>
                <a:schemeClr val="tx1"/>
              </a:solidFill>
            </a:endParaRPr>
          </a:p>
          <a:p>
            <a:pPr>
              <a:buNone/>
            </a:pPr>
            <a:endParaRPr dirty="0">
              <a:solidFill>
                <a:schemeClr val="tx1"/>
              </a:solidFill>
            </a:endParaRPr>
          </a:p>
        </p:txBody>
      </p:sp>
      <p:graphicFrame>
        <p:nvGraphicFramePr>
          <p:cNvPr id="2" name="Diagram 1"/>
          <p:cNvGraphicFramePr/>
          <p:nvPr>
            <p:extLst>
              <p:ext uri="{D42A27DB-BD31-4B8C-83A1-F6EECF244321}">
                <p14:modId xmlns:p14="http://schemas.microsoft.com/office/powerpoint/2010/main" val="1783775325"/>
              </p:ext>
            </p:extLst>
          </p:nvPr>
        </p:nvGraphicFramePr>
        <p:xfrm>
          <a:off x="1904999" y="4070827"/>
          <a:ext cx="8827150" cy="1906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5A4F3653-BE1E-4F7C-A294-14D84F977DBD}"/>
              </a:ext>
            </a:extLst>
          </p:cNvPr>
          <p:cNvSpPr>
            <a:spLocks noGrp="1"/>
          </p:cNvSpPr>
          <p:nvPr>
            <p:ph type="ftr" sz="quarter" idx="3"/>
          </p:nvPr>
        </p:nvSpPr>
        <p:spPr>
          <a:xfrm>
            <a:off x="762000" y="6439353"/>
            <a:ext cx="10668000" cy="350838"/>
          </a:xfrm>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416789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724734" y="1524000"/>
            <a:ext cx="10653003" cy="609600"/>
          </a:xfrm>
          <a:prstGeom prst="rect">
            <a:avLst/>
          </a:prstGeom>
        </p:spPr>
        <p:txBody>
          <a:bodyPr vert="horz" wrap="square" lIns="91425" tIns="91425" rIns="91425" bIns="91425" rtlCol="0" anchor="b" anchorCtr="0">
            <a:noAutofit/>
          </a:bodyPr>
          <a:lstStyle/>
          <a:p>
            <a:pPr algn="ctr"/>
            <a:r>
              <a:rPr lang="en-US" sz="3200" dirty="0">
                <a:latin typeface="Futura Medium" panose="020B0602020204020303" pitchFamily="34" charset="-79"/>
                <a:cs typeface="Futura Medium" panose="020B0602020204020303" pitchFamily="34" charset="-79"/>
              </a:rPr>
              <a:t>Disapproving Behaviors and Redirections</a:t>
            </a:r>
            <a:endParaRPr lang="en" sz="3200" dirty="0">
              <a:latin typeface="Futura Medium" panose="020B0602020204020303" pitchFamily="34" charset="-79"/>
              <a:cs typeface="Futura Medium" panose="020B0602020204020303" pitchFamily="34" charset="-79"/>
            </a:endParaRPr>
          </a:p>
        </p:txBody>
      </p:sp>
      <p:sp>
        <p:nvSpPr>
          <p:cNvPr id="120" name="Shape 120"/>
          <p:cNvSpPr txBox="1">
            <a:spLocks noGrp="1"/>
          </p:cNvSpPr>
          <p:nvPr>
            <p:ph idx="1"/>
          </p:nvPr>
        </p:nvSpPr>
        <p:spPr>
          <a:xfrm>
            <a:off x="533400" y="2209800"/>
            <a:ext cx="11353800" cy="4419600"/>
          </a:xfrm>
          <a:prstGeom prst="rect">
            <a:avLst/>
          </a:prstGeom>
        </p:spPr>
        <p:txBody>
          <a:bodyPr vert="horz" wrap="square" lIns="91425" tIns="91425" rIns="91425" bIns="91425" rtlCol="0" anchor="t" anchorCtr="0">
            <a:noAutofit/>
          </a:bodyPr>
          <a:lstStyle/>
          <a:p>
            <a:pPr>
              <a:buClr>
                <a:schemeClr val="dk1"/>
              </a:buClr>
              <a:buSzPct val="78571"/>
              <a:buNone/>
            </a:pPr>
            <a:r>
              <a:rPr lang="en-US" sz="2400" dirty="0">
                <a:solidFill>
                  <a:schemeClr val="dk1"/>
                </a:solidFill>
              </a:rPr>
              <a:t>T</a:t>
            </a:r>
            <a:r>
              <a:rPr lang="en" sz="2400" dirty="0">
                <a:solidFill>
                  <a:schemeClr val="dk1"/>
                </a:solidFill>
              </a:rPr>
              <a:t>he </a:t>
            </a:r>
            <a:r>
              <a:rPr lang="en-US" sz="2400" dirty="0">
                <a:solidFill>
                  <a:schemeClr val="dk1"/>
                </a:solidFill>
              </a:rPr>
              <a:t>intent is to </a:t>
            </a:r>
            <a:r>
              <a:rPr lang="en-US" sz="2400" i="1" dirty="0">
                <a:solidFill>
                  <a:schemeClr val="dk1"/>
                </a:solidFill>
              </a:rPr>
              <a:t>change the child’s behavior. </a:t>
            </a:r>
            <a:r>
              <a:rPr lang="en-US" sz="2400" dirty="0">
                <a:solidFill>
                  <a:schemeClr val="dk1"/>
                </a:solidFill>
              </a:rPr>
              <a:t>They say to the child: </a:t>
            </a:r>
            <a:r>
              <a:rPr lang="en" sz="2400" dirty="0">
                <a:solidFill>
                  <a:schemeClr val="accent1"/>
                </a:solidFill>
              </a:rPr>
              <a:t>“</a:t>
            </a:r>
            <a:r>
              <a:rPr lang="en-US" sz="2400" dirty="0">
                <a:solidFill>
                  <a:schemeClr val="accent1"/>
                </a:solidFill>
              </a:rPr>
              <a:t>I want you to do something </a:t>
            </a:r>
            <a:r>
              <a:rPr lang="en-US" sz="2400" i="1" dirty="0">
                <a:solidFill>
                  <a:schemeClr val="accent1"/>
                </a:solidFill>
              </a:rPr>
              <a:t>different</a:t>
            </a:r>
            <a:r>
              <a:rPr lang="en-US" sz="2400" dirty="0">
                <a:solidFill>
                  <a:schemeClr val="accent1"/>
                </a:solidFill>
              </a:rPr>
              <a:t> from what you are doing.</a:t>
            </a:r>
            <a:r>
              <a:rPr lang="en" dirty="0">
                <a:solidFill>
                  <a:schemeClr val="accent1"/>
                </a:solidFill>
              </a:rPr>
              <a:t>” </a:t>
            </a:r>
            <a:endParaRPr lang="en-US" dirty="0">
              <a:solidFill>
                <a:schemeClr val="accent1"/>
              </a:solidFill>
            </a:endParaRPr>
          </a:p>
          <a:p>
            <a:pPr algn="ctr">
              <a:lnSpc>
                <a:spcPct val="100000"/>
              </a:lnSpc>
              <a:spcBef>
                <a:spcPts val="1800"/>
              </a:spcBef>
              <a:buClr>
                <a:schemeClr val="dk1"/>
              </a:buClr>
              <a:buSzPct val="78571"/>
              <a:buNone/>
            </a:pPr>
            <a:r>
              <a:rPr lang="en" sz="2400" dirty="0">
                <a:solidFill>
                  <a:srgbClr val="0068AE"/>
                </a:solidFill>
              </a:rPr>
              <a:t>The goal is </a:t>
            </a:r>
            <a:r>
              <a:rPr lang="en" sz="2400" b="1" dirty="0">
                <a:solidFill>
                  <a:srgbClr val="0068AE"/>
                </a:solidFill>
              </a:rPr>
              <a:t>not</a:t>
            </a:r>
            <a:r>
              <a:rPr lang="en" sz="2400" dirty="0">
                <a:solidFill>
                  <a:srgbClr val="0068AE"/>
                </a:solidFill>
              </a:rPr>
              <a:t> to eliminate redirections, but for children to receive comparatively more positive, affirming messages about their behaviors.</a:t>
            </a:r>
            <a:endParaRPr lang="en" sz="2400" dirty="0">
              <a:solidFill>
                <a:srgbClr val="0068AE"/>
              </a:solidFill>
              <a:cs typeface="Calibri"/>
            </a:endParaRPr>
          </a:p>
          <a:p>
            <a:r>
              <a:rPr lang="en" sz="2400" dirty="0">
                <a:solidFill>
                  <a:schemeClr val="tx1"/>
                </a:solidFill>
              </a:rPr>
              <a:t>Examples</a:t>
            </a:r>
          </a:p>
          <a:p>
            <a:pPr lvl="1"/>
            <a:r>
              <a:rPr lang="en-US" dirty="0">
                <a:solidFill>
                  <a:schemeClr val="tx1"/>
                </a:solidFill>
              </a:rPr>
              <a:t>Disapproving facial expressions, verbal comments, tone of voice, physical contact</a:t>
            </a:r>
          </a:p>
          <a:p>
            <a:pPr lvl="1"/>
            <a:r>
              <a:rPr lang="en-US" dirty="0">
                <a:solidFill>
                  <a:schemeClr val="tx1"/>
                </a:solidFill>
              </a:rPr>
              <a:t>Statements do </a:t>
            </a:r>
            <a:r>
              <a:rPr lang="en-US" u="sng" dirty="0">
                <a:solidFill>
                  <a:schemeClr val="tx1"/>
                </a:solidFill>
              </a:rPr>
              <a:t>not</a:t>
            </a:r>
            <a:r>
              <a:rPr lang="en-US" dirty="0">
                <a:solidFill>
                  <a:schemeClr val="tx1"/>
                </a:solidFill>
              </a:rPr>
              <a:t> have to be negative in tone to be a </a:t>
            </a:r>
            <a:r>
              <a:rPr lang="en-US" dirty="0"/>
              <a:t>disapproving</a:t>
            </a:r>
            <a:endParaRPr lang="en-US" dirty="0">
              <a:solidFill>
                <a:schemeClr val="tx1"/>
              </a:solidFill>
            </a:endParaRPr>
          </a:p>
          <a:p>
            <a:pPr marL="0" indent="0">
              <a:buNone/>
            </a:pPr>
            <a:endParaRPr lang="en" sz="2000" dirty="0">
              <a:solidFill>
                <a:srgbClr val="FF0000"/>
              </a:solidFill>
            </a:endParaRPr>
          </a:p>
        </p:txBody>
      </p:sp>
      <p:sp>
        <p:nvSpPr>
          <p:cNvPr id="5" name="Rectangular Callout 4"/>
          <p:cNvSpPr/>
          <p:nvPr/>
        </p:nvSpPr>
        <p:spPr>
          <a:xfrm rot="20691175">
            <a:off x="482275" y="5595349"/>
            <a:ext cx="2591754" cy="725576"/>
          </a:xfrm>
          <a:prstGeom prst="wedgeRectCallout">
            <a:avLst>
              <a:gd name="adj1" fmla="val 30060"/>
              <a:gd name="adj2" fmla="val 95416"/>
            </a:avLst>
          </a:prstGeom>
          <a:solidFill>
            <a:schemeClr val="accent1">
              <a:lumMod val="60000"/>
              <a:lumOff val="40000"/>
              <a:alpha val="50000"/>
            </a:schemeClr>
          </a:solidFill>
        </p:spPr>
        <p:txBody>
          <a:bodyPr wrap="square" lIns="45720" rIns="45720" anchor="ctr">
            <a:spAutoFit/>
          </a:bodyPr>
          <a:lstStyle/>
          <a:p>
            <a:pPr algn="ctr">
              <a:lnSpc>
                <a:spcPct val="115000"/>
              </a:lnSpc>
            </a:pPr>
            <a:r>
              <a:rPr lang="en-US" dirty="0">
                <a:solidFill>
                  <a:schemeClr val="dk1"/>
                </a:solidFill>
              </a:rPr>
              <a:t>“I said stay in your space, Jonathan.”</a:t>
            </a:r>
          </a:p>
        </p:txBody>
      </p:sp>
      <p:sp>
        <p:nvSpPr>
          <p:cNvPr id="6" name="Oval Callout 5"/>
          <p:cNvSpPr/>
          <p:nvPr/>
        </p:nvSpPr>
        <p:spPr>
          <a:xfrm>
            <a:off x="3947502" y="5269343"/>
            <a:ext cx="3804651" cy="1015980"/>
          </a:xfrm>
          <a:prstGeom prst="wedgeEllipseCallout">
            <a:avLst>
              <a:gd name="adj1" fmla="val -9978"/>
              <a:gd name="adj2" fmla="val 81367"/>
            </a:avLst>
          </a:prstGeom>
          <a:solidFill>
            <a:schemeClr val="accent3">
              <a:lumMod val="40000"/>
              <a:lumOff val="60000"/>
              <a:alpha val="50000"/>
            </a:schemeClr>
          </a:solidFill>
        </p:spPr>
        <p:txBody>
          <a:bodyPr wrap="square" lIns="45720" rIns="45720">
            <a:spAutoFit/>
          </a:bodyPr>
          <a:lstStyle/>
          <a:p>
            <a:pPr algn="ctr">
              <a:lnSpc>
                <a:spcPct val="115000"/>
              </a:lnSpc>
            </a:pPr>
            <a:r>
              <a:rPr lang="en-US" dirty="0">
                <a:solidFill>
                  <a:schemeClr val="dk1"/>
                </a:solidFill>
              </a:rPr>
              <a:t>“Remember, keep your hands to yourself, Suzy.”</a:t>
            </a:r>
          </a:p>
        </p:txBody>
      </p:sp>
      <p:sp>
        <p:nvSpPr>
          <p:cNvPr id="7" name="Rounded Rectangular Callout 6"/>
          <p:cNvSpPr/>
          <p:nvPr/>
        </p:nvSpPr>
        <p:spPr>
          <a:xfrm rot="301445">
            <a:off x="8603707" y="5421748"/>
            <a:ext cx="3423469" cy="786315"/>
          </a:xfrm>
          <a:prstGeom prst="wedgeRoundRectCallout">
            <a:avLst>
              <a:gd name="adj1" fmla="val -46103"/>
              <a:gd name="adj2" fmla="val 103483"/>
              <a:gd name="adj3" fmla="val 16667"/>
            </a:avLst>
          </a:prstGeom>
          <a:solidFill>
            <a:schemeClr val="bg2">
              <a:lumMod val="50000"/>
              <a:alpha val="50000"/>
            </a:schemeClr>
          </a:solidFill>
        </p:spPr>
        <p:txBody>
          <a:bodyPr wrap="square" lIns="45720" rIns="45720">
            <a:spAutoFit/>
          </a:bodyPr>
          <a:lstStyle/>
          <a:p>
            <a:pPr algn="ctr">
              <a:lnSpc>
                <a:spcPct val="115000"/>
              </a:lnSpc>
              <a:buClr>
                <a:schemeClr val="dk1"/>
              </a:buClr>
            </a:pPr>
            <a:r>
              <a:rPr lang="en-US" dirty="0">
                <a:solidFill>
                  <a:schemeClr val="dk1"/>
                </a:solidFill>
              </a:rPr>
              <a:t>“Are you making a good choice, DeShawn?”</a:t>
            </a:r>
          </a:p>
        </p:txBody>
      </p:sp>
    </p:spTree>
    <p:extLst>
      <p:ext uri="{BB962C8B-B14F-4D97-AF65-F5344CB8AC3E}">
        <p14:creationId xmlns:p14="http://schemas.microsoft.com/office/powerpoint/2010/main" val="1984529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3" name="Title 2">
            <a:extLst>
              <a:ext uri="{FF2B5EF4-FFF2-40B4-BE49-F238E27FC236}">
                <a16:creationId xmlns:a16="http://schemas.microsoft.com/office/drawing/2014/main" id="{9C47647D-219B-4D16-836D-1AE6D12C4469}"/>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Setting Expectations</a:t>
            </a:r>
          </a:p>
        </p:txBody>
      </p:sp>
      <p:sp>
        <p:nvSpPr>
          <p:cNvPr id="100" name="Shape 100"/>
          <p:cNvSpPr txBox="1">
            <a:spLocks noGrp="1"/>
          </p:cNvSpPr>
          <p:nvPr>
            <p:ph idx="1"/>
          </p:nvPr>
        </p:nvSpPr>
        <p:spPr>
          <a:prstGeom prst="rect">
            <a:avLst/>
          </a:prstGeom>
        </p:spPr>
        <p:txBody>
          <a:bodyPr vert="horz" wrap="square" lIns="91425" tIns="91425" rIns="91425" bIns="91425" rtlCol="0" anchor="t" anchorCtr="0">
            <a:noAutofit/>
          </a:bodyPr>
          <a:lstStyle/>
          <a:p>
            <a:r>
              <a:rPr lang="en-US" b="0" dirty="0"/>
              <a:t>Initial instructions are </a:t>
            </a:r>
            <a:r>
              <a:rPr lang="en-US" b="0" i="1" dirty="0"/>
              <a:t>not</a:t>
            </a:r>
            <a:r>
              <a:rPr lang="en-US" b="0" dirty="0"/>
              <a:t> disapprovals or redirections. </a:t>
            </a:r>
            <a:r>
              <a:rPr lang="en-US" dirty="0"/>
              <a:t>Disapprovals and redirections are </a:t>
            </a:r>
            <a:r>
              <a:rPr lang="en-US" i="1" dirty="0"/>
              <a:t>reactive</a:t>
            </a:r>
            <a:r>
              <a:rPr lang="en-US" dirty="0"/>
              <a:t> to behavior that has already occurred. </a:t>
            </a:r>
          </a:p>
          <a:p>
            <a:pPr>
              <a:lnSpc>
                <a:spcPct val="100000"/>
              </a:lnSpc>
              <a:spcBef>
                <a:spcPts val="1800"/>
              </a:spcBef>
            </a:pPr>
            <a:r>
              <a:rPr lang="en-US" dirty="0"/>
              <a:t>Setting expectations up front can limit redirections. For example:</a:t>
            </a:r>
          </a:p>
          <a:p>
            <a:pPr lvl="1">
              <a:lnSpc>
                <a:spcPct val="100000"/>
              </a:lnSpc>
            </a:pPr>
            <a:r>
              <a:rPr lang="en-US" dirty="0"/>
              <a:t>“When we all </a:t>
            </a:r>
            <a:r>
              <a:rPr lang="en-US" b="1" i="1" u="sng" dirty="0"/>
              <a:t>walk</a:t>
            </a:r>
            <a:r>
              <a:rPr lang="en-US" dirty="0"/>
              <a:t> down the hall, we are using safe bodies. Who can tell me another way we can have safe bodies?”</a:t>
            </a:r>
          </a:p>
          <a:p>
            <a:pPr lvl="1">
              <a:lnSpc>
                <a:spcPct val="100000"/>
              </a:lnSpc>
            </a:pPr>
            <a:r>
              <a:rPr lang="en-US" dirty="0"/>
              <a:t>“We have center cards that show you how many friends can be in each center. Use the center cards to help you make your center choice.”</a:t>
            </a:r>
          </a:p>
          <a:p>
            <a:pPr algn="just">
              <a:spcAft>
                <a:spcPts val="0"/>
              </a:spcAft>
              <a:buNone/>
            </a:pPr>
            <a:br>
              <a:rPr lang="en" sz="1400" b="1" dirty="0">
                <a:solidFill>
                  <a:schemeClr val="tx1"/>
                </a:solidFill>
              </a:rPr>
            </a:br>
            <a:endParaRPr lang="en" sz="1400" b="1" dirty="0">
              <a:solidFill>
                <a:schemeClr val="tx1"/>
              </a:solidFill>
            </a:endParaRPr>
          </a:p>
          <a:p>
            <a:pPr algn="just">
              <a:spcAft>
                <a:spcPts val="0"/>
              </a:spcAft>
              <a:buClr>
                <a:schemeClr val="dk1"/>
              </a:buClr>
              <a:buSzPct val="91666"/>
              <a:buNone/>
            </a:pPr>
            <a:endParaRPr sz="1200" dirty="0">
              <a:solidFill>
                <a:schemeClr val="tx1"/>
              </a:solidFill>
            </a:endParaRPr>
          </a:p>
          <a:p>
            <a:pPr>
              <a:buNone/>
            </a:pPr>
            <a:endParaRPr dirty="0">
              <a:solidFill>
                <a:schemeClr val="tx1"/>
              </a:solidFill>
            </a:endParaRPr>
          </a:p>
        </p:txBody>
      </p:sp>
    </p:spTree>
    <p:extLst>
      <p:ext uri="{BB962C8B-B14F-4D97-AF65-F5344CB8AC3E}">
        <p14:creationId xmlns:p14="http://schemas.microsoft.com/office/powerpoint/2010/main" val="3158104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774147" y="1447800"/>
            <a:ext cx="10653003" cy="786065"/>
          </a:xfrm>
          <a:prstGeom prst="rect">
            <a:avLst/>
          </a:prstGeom>
        </p:spPr>
        <p:txBody>
          <a:bodyPr vert="horz" wrap="square" lIns="91425" tIns="91425" rIns="91425" bIns="91425" rtlCol="0" anchor="b" anchorCtr="0">
            <a:noAutofit/>
          </a:bodyPr>
          <a:lstStyle/>
          <a:p>
            <a:r>
              <a:rPr lang="en" sz="3200" dirty="0">
                <a:latin typeface="Futura Medium" panose="020B0602020204020303" pitchFamily="34" charset="-79"/>
                <a:cs typeface="Futura Medium" panose="020B0602020204020303" pitchFamily="34" charset="-79"/>
              </a:rPr>
              <a:t>Threats, Sarcasm, Derogatory Comments </a:t>
            </a:r>
          </a:p>
        </p:txBody>
      </p:sp>
      <p:sp>
        <p:nvSpPr>
          <p:cNvPr id="120" name="Shape 120"/>
          <p:cNvSpPr txBox="1">
            <a:spLocks noGrp="1"/>
          </p:cNvSpPr>
          <p:nvPr>
            <p:ph idx="1"/>
          </p:nvPr>
        </p:nvSpPr>
        <p:spPr>
          <a:xfrm>
            <a:off x="885562" y="2514600"/>
            <a:ext cx="10512750" cy="4196908"/>
          </a:xfrm>
          <a:prstGeom prst="rect">
            <a:avLst/>
          </a:prstGeom>
        </p:spPr>
        <p:txBody>
          <a:bodyPr vert="horz" wrap="square" lIns="91425" tIns="91425" rIns="91425" bIns="91425" rtlCol="0" anchor="t" anchorCtr="0">
            <a:noAutofit/>
          </a:bodyPr>
          <a:lstStyle/>
          <a:p>
            <a:pPr marL="0" lvl="0" indent="0" defTabSz="914400">
              <a:spcBef>
                <a:spcPts val="0"/>
              </a:spcBef>
              <a:spcAft>
                <a:spcPts val="0"/>
              </a:spcAft>
              <a:buClrTx/>
              <a:buSzTx/>
              <a:buNone/>
              <a:defRPr/>
            </a:pPr>
            <a:r>
              <a:rPr lang="en" dirty="0">
                <a:solidFill>
                  <a:schemeClr val="dk1"/>
                </a:solidFill>
              </a:rPr>
              <a:t>Threats and sarcasm </a:t>
            </a:r>
            <a:r>
              <a:rPr lang="en-US" b="0" dirty="0">
                <a:solidFill>
                  <a:schemeClr val="dk1"/>
                </a:solidFill>
              </a:rPr>
              <a:t>are inappropriate forms of redirection. These are </a:t>
            </a:r>
            <a:r>
              <a:rPr lang="en" b="0" dirty="0">
                <a:solidFill>
                  <a:schemeClr val="dk1"/>
                </a:solidFill>
              </a:rPr>
              <a:t>disrespectful and potentially damaging to children. </a:t>
            </a:r>
          </a:p>
          <a:p>
            <a:pPr marL="914400"/>
            <a:r>
              <a:rPr lang="en-US" sz="2000" b="0" dirty="0"/>
              <a:t>“You must not want to go to the playground today, Keisha!”</a:t>
            </a:r>
          </a:p>
          <a:p>
            <a:pPr marL="914400"/>
            <a:r>
              <a:rPr lang="en-US" sz="2000" b="0" dirty="0"/>
              <a:t>“If you’re not bleeding or on fire, then I don’t want to hear from you.”</a:t>
            </a:r>
          </a:p>
          <a:p>
            <a:pPr marL="914400"/>
            <a:r>
              <a:rPr lang="en-US" sz="2000" b="0" dirty="0"/>
              <a:t>“I just </a:t>
            </a:r>
            <a:r>
              <a:rPr lang="en-US" sz="2000" b="0" i="1" dirty="0"/>
              <a:t>love</a:t>
            </a:r>
            <a:r>
              <a:rPr lang="en-US" sz="2000" b="0" dirty="0"/>
              <a:t> repeating myself.”</a:t>
            </a:r>
          </a:p>
          <a:p>
            <a:pPr marL="914400"/>
            <a:r>
              <a:rPr lang="en-US" sz="2000" b="0" dirty="0"/>
              <a:t>Eye Rolling </a:t>
            </a:r>
          </a:p>
          <a:p>
            <a:pPr marL="0" indent="0">
              <a:buNone/>
            </a:pPr>
            <a:r>
              <a:rPr lang="en" dirty="0">
                <a:solidFill>
                  <a:schemeClr val="dk1"/>
                </a:solidFill>
              </a:rPr>
              <a:t>Derogatory comments </a:t>
            </a:r>
            <a:r>
              <a:rPr lang="en" b="0" dirty="0">
                <a:solidFill>
                  <a:schemeClr val="dk1"/>
                </a:solidFill>
              </a:rPr>
              <a:t>made to other adults within earshot of children</a:t>
            </a:r>
          </a:p>
          <a:p>
            <a:pPr marL="914400"/>
            <a:r>
              <a:rPr lang="en-US" sz="2000" b="0" dirty="0"/>
              <a:t>“She’s crying because her mom babies her too much.”</a:t>
            </a:r>
          </a:p>
          <a:p>
            <a:pPr marL="914400"/>
            <a:r>
              <a:rPr lang="en-US" sz="2000" b="0" dirty="0"/>
              <a:t>“Well you know he isn’t getting a positive example at home.”</a:t>
            </a:r>
          </a:p>
          <a:p>
            <a:pPr marL="0" indent="0">
              <a:buNone/>
            </a:pPr>
            <a:endParaRPr lang="en" dirty="0">
              <a:solidFill>
                <a:schemeClr val="dk1"/>
              </a:solidFill>
            </a:endParaRPr>
          </a:p>
          <a:p>
            <a:pPr marL="0" indent="0">
              <a:buNone/>
            </a:pPr>
            <a:endParaRPr lang="en-US" dirty="0"/>
          </a:p>
          <a:p>
            <a:pPr marL="0" lvl="0" indent="0" defTabSz="914400">
              <a:spcBef>
                <a:spcPts val="0"/>
              </a:spcBef>
              <a:spcAft>
                <a:spcPts val="0"/>
              </a:spcAft>
              <a:buClrTx/>
              <a:buSzTx/>
              <a:buNone/>
              <a:defRPr/>
            </a:pPr>
            <a:endParaRPr lang="en" sz="2000" b="1" dirty="0">
              <a:solidFill>
                <a:schemeClr val="dk1"/>
              </a:solidFill>
            </a:endParaRPr>
          </a:p>
        </p:txBody>
      </p:sp>
    </p:spTree>
    <p:extLst>
      <p:ext uri="{BB962C8B-B14F-4D97-AF65-F5344CB8AC3E}">
        <p14:creationId xmlns:p14="http://schemas.microsoft.com/office/powerpoint/2010/main" val="2645908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a:xfrm>
            <a:off x="813180" y="1371600"/>
            <a:ext cx="10515600" cy="762000"/>
          </a:xfrm>
          <a:prstGeom prst="rect">
            <a:avLst/>
          </a:prstGeom>
        </p:spPr>
        <p:txBody>
          <a:bodyPr vert="horz" wrap="square" lIns="91425" tIns="91425" rIns="91425" bIns="91425" rtlCol="0" anchor="b" anchorCtr="0">
            <a:noAutofit/>
          </a:bodyPr>
          <a:lstStyle/>
          <a:p>
            <a:pPr algn="ctr">
              <a:lnSpc>
                <a:spcPct val="115000"/>
              </a:lnSpc>
              <a:buClr>
                <a:schemeClr val="dk1"/>
              </a:buClr>
              <a:buSzPct val="45833"/>
            </a:pPr>
            <a:r>
              <a:rPr lang="en" sz="3200" dirty="0">
                <a:latin typeface="Futura Medium" panose="020B0602020204020303" pitchFamily="34" charset="-79"/>
                <a:cs typeface="Futura Medium" panose="020B0602020204020303" pitchFamily="34" charset="-79"/>
              </a:rPr>
              <a:t>Indicators Of Teacher Affect/Emotional Tone</a:t>
            </a:r>
          </a:p>
        </p:txBody>
      </p:sp>
      <p:graphicFrame>
        <p:nvGraphicFramePr>
          <p:cNvPr id="134" name="Shape 134"/>
          <p:cNvGraphicFramePr/>
          <p:nvPr>
            <p:extLst>
              <p:ext uri="{D42A27DB-BD31-4B8C-83A1-F6EECF244321}">
                <p14:modId xmlns:p14="http://schemas.microsoft.com/office/powerpoint/2010/main" val="460774440"/>
              </p:ext>
            </p:extLst>
          </p:nvPr>
        </p:nvGraphicFramePr>
        <p:xfrm>
          <a:off x="628632" y="2194245"/>
          <a:ext cx="7950493" cy="4425737"/>
        </p:xfrm>
        <a:graphic>
          <a:graphicData uri="http://schemas.openxmlformats.org/drawingml/2006/table">
            <a:tbl>
              <a:tblPr>
                <a:noFill/>
              </a:tblPr>
              <a:tblGrid>
                <a:gridCol w="1839772">
                  <a:extLst>
                    <a:ext uri="{9D8B030D-6E8A-4147-A177-3AD203B41FA5}">
                      <a16:colId xmlns:a16="http://schemas.microsoft.com/office/drawing/2014/main" val="20000"/>
                    </a:ext>
                  </a:extLst>
                </a:gridCol>
                <a:gridCol w="1356015">
                  <a:extLst>
                    <a:ext uri="{9D8B030D-6E8A-4147-A177-3AD203B41FA5}">
                      <a16:colId xmlns:a16="http://schemas.microsoft.com/office/drawing/2014/main" val="20001"/>
                    </a:ext>
                  </a:extLst>
                </a:gridCol>
                <a:gridCol w="4754706">
                  <a:extLst>
                    <a:ext uri="{9D8B030D-6E8A-4147-A177-3AD203B41FA5}">
                      <a16:colId xmlns:a16="http://schemas.microsoft.com/office/drawing/2014/main" val="20002"/>
                    </a:ext>
                  </a:extLst>
                </a:gridCol>
              </a:tblGrid>
              <a:tr h="709072">
                <a:tc rowSpan="2">
                  <a:txBody>
                    <a:bodyPr/>
                    <a:lstStyle/>
                    <a:p>
                      <a:pPr marL="76200" marR="76200" lvl="0" indent="0" algn="ctr" rtl="0">
                        <a:lnSpc>
                          <a:spcPct val="115000"/>
                        </a:lnSpc>
                        <a:spcBef>
                          <a:spcPts val="0"/>
                        </a:spcBef>
                        <a:buNone/>
                      </a:pPr>
                      <a:r>
                        <a:rPr lang="en" sz="2000" b="1" dirty="0"/>
                        <a:t>POSITIVE</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76923C"/>
                    </a:solidFill>
                  </a:tcPr>
                </a:tc>
                <a:tc>
                  <a:txBody>
                    <a:bodyPr/>
                    <a:lstStyle/>
                    <a:p>
                      <a:pPr lvl="0" algn="ctr" rtl="0">
                        <a:lnSpc>
                          <a:spcPct val="115000"/>
                        </a:lnSpc>
                        <a:spcBef>
                          <a:spcPts val="0"/>
                        </a:spcBef>
                        <a:buNone/>
                      </a:pPr>
                      <a:r>
                        <a:rPr lang="en" sz="1800" b="1" dirty="0"/>
                        <a:t>Vibrant</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C2D69B"/>
                    </a:solidFill>
                  </a:tcPr>
                </a:tc>
                <a:tc>
                  <a:txBody>
                    <a:bodyPr/>
                    <a:lstStyle/>
                    <a:p>
                      <a:pPr lvl="0" rtl="0">
                        <a:lnSpc>
                          <a:spcPct val="115000"/>
                        </a:lnSpc>
                        <a:spcBef>
                          <a:spcPts val="0"/>
                        </a:spcBef>
                        <a:buNone/>
                      </a:pPr>
                      <a:r>
                        <a:rPr lang="en" sz="1800" dirty="0"/>
                        <a:t>Strong positive interaction – genuine excitement for teaching</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C2D69B"/>
                    </a:solidFill>
                  </a:tcPr>
                </a:tc>
                <a:extLst>
                  <a:ext uri="{0D108BD9-81ED-4DB2-BD59-A6C34878D82A}">
                    <a16:rowId xmlns:a16="http://schemas.microsoft.com/office/drawing/2014/main" val="10000"/>
                  </a:ext>
                </a:extLst>
              </a:tr>
              <a:tr h="709072">
                <a:tc vMerge="1">
                  <a:txBody>
                    <a:bodyPr/>
                    <a:lstStyle/>
                    <a:p>
                      <a:endParaRPr lang="en-US"/>
                    </a:p>
                  </a:txBody>
                  <a:tcPr/>
                </a:tc>
                <a:tc>
                  <a:txBody>
                    <a:bodyPr/>
                    <a:lstStyle/>
                    <a:p>
                      <a:pPr lvl="0" algn="ctr" rtl="0">
                        <a:lnSpc>
                          <a:spcPct val="115000"/>
                        </a:lnSpc>
                        <a:spcBef>
                          <a:spcPts val="0"/>
                        </a:spcBef>
                        <a:buNone/>
                      </a:pPr>
                      <a:r>
                        <a:rPr lang="en" sz="1800" b="1" dirty="0"/>
                        <a:t>Pleasant</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EAF1DD"/>
                    </a:solidFill>
                  </a:tcPr>
                </a:tc>
                <a:tc>
                  <a:txBody>
                    <a:bodyPr/>
                    <a:lstStyle/>
                    <a:p>
                      <a:pPr lvl="0" rtl="0">
                        <a:lnSpc>
                          <a:spcPct val="115000"/>
                        </a:lnSpc>
                        <a:spcBef>
                          <a:spcPts val="0"/>
                        </a:spcBef>
                        <a:buNone/>
                      </a:pPr>
                      <a:r>
                        <a:rPr lang="en" sz="1800" dirty="0"/>
                        <a:t>Shows positive interest – smiling, eye contact, eyebrows raised, leaning forward</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EAF1DD"/>
                    </a:solidFill>
                  </a:tcPr>
                </a:tc>
                <a:extLst>
                  <a:ext uri="{0D108BD9-81ED-4DB2-BD59-A6C34878D82A}">
                    <a16:rowId xmlns:a16="http://schemas.microsoft.com/office/drawing/2014/main" val="10001"/>
                  </a:ext>
                </a:extLst>
              </a:tr>
              <a:tr h="537201">
                <a:tc>
                  <a:txBody>
                    <a:bodyPr/>
                    <a:lstStyle/>
                    <a:p>
                      <a:pPr lvl="0" algn="ctr" rtl="0">
                        <a:lnSpc>
                          <a:spcPct val="115000"/>
                        </a:lnSpc>
                        <a:spcBef>
                          <a:spcPts val="0"/>
                        </a:spcBef>
                        <a:buNone/>
                      </a:pPr>
                      <a:r>
                        <a:rPr lang="en" sz="1400" b="1"/>
                        <a:t> </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FFFCC"/>
                    </a:solidFill>
                  </a:tcPr>
                </a:tc>
                <a:tc>
                  <a:txBody>
                    <a:bodyPr/>
                    <a:lstStyle/>
                    <a:p>
                      <a:pPr lvl="0" algn="ctr" rtl="0">
                        <a:lnSpc>
                          <a:spcPct val="115000"/>
                        </a:lnSpc>
                        <a:spcBef>
                          <a:spcPts val="0"/>
                        </a:spcBef>
                        <a:buNone/>
                      </a:pPr>
                      <a:r>
                        <a:rPr lang="en" sz="1800" b="1" dirty="0"/>
                        <a:t>Neutral</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FFFCC"/>
                    </a:solidFill>
                  </a:tcPr>
                </a:tc>
                <a:tc>
                  <a:txBody>
                    <a:bodyPr/>
                    <a:lstStyle/>
                    <a:p>
                      <a:pPr lvl="0" rtl="0">
                        <a:lnSpc>
                          <a:spcPct val="115000"/>
                        </a:lnSpc>
                        <a:spcBef>
                          <a:spcPts val="0"/>
                        </a:spcBef>
                        <a:buNone/>
                      </a:pPr>
                      <a:r>
                        <a:rPr lang="en" sz="1800" dirty="0"/>
                        <a:t>Shows no facial expression – neutral affect, “resting face”</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FFFCC"/>
                    </a:solidFill>
                  </a:tcPr>
                </a:tc>
                <a:extLst>
                  <a:ext uri="{0D108BD9-81ED-4DB2-BD59-A6C34878D82A}">
                    <a16:rowId xmlns:a16="http://schemas.microsoft.com/office/drawing/2014/main" val="10002"/>
                  </a:ext>
                </a:extLst>
              </a:tr>
              <a:tr h="709072">
                <a:tc rowSpan="2">
                  <a:txBody>
                    <a:bodyPr/>
                    <a:lstStyle/>
                    <a:p>
                      <a:pPr marL="76200" marR="76200" lvl="0" indent="0" algn="ctr" rtl="0">
                        <a:lnSpc>
                          <a:spcPct val="115000"/>
                        </a:lnSpc>
                        <a:spcBef>
                          <a:spcPts val="0"/>
                        </a:spcBef>
                        <a:buNone/>
                      </a:pPr>
                      <a:r>
                        <a:rPr lang="en" sz="2000" b="1" dirty="0"/>
                        <a:t>NEGATIVE</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E36C0A"/>
                    </a:solidFill>
                  </a:tcPr>
                </a:tc>
                <a:tc>
                  <a:txBody>
                    <a:bodyPr/>
                    <a:lstStyle/>
                    <a:p>
                      <a:pPr lvl="0" algn="ctr" rtl="0">
                        <a:lnSpc>
                          <a:spcPct val="115000"/>
                        </a:lnSpc>
                        <a:spcBef>
                          <a:spcPts val="0"/>
                        </a:spcBef>
                        <a:buNone/>
                      </a:pPr>
                      <a:r>
                        <a:rPr lang="en" sz="1800" b="1" dirty="0"/>
                        <a:t>Negative</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DE9D9"/>
                    </a:solidFill>
                  </a:tcPr>
                </a:tc>
                <a:tc>
                  <a:txBody>
                    <a:bodyPr/>
                    <a:lstStyle/>
                    <a:p>
                      <a:pPr lvl="0" rtl="0">
                        <a:lnSpc>
                          <a:spcPct val="115000"/>
                        </a:lnSpc>
                        <a:spcBef>
                          <a:spcPts val="0"/>
                        </a:spcBef>
                        <a:buNone/>
                      </a:pPr>
                      <a:r>
                        <a:rPr lang="en" sz="1800" dirty="0"/>
                        <a:t>Negative affect — frowning, headshaking, negative gestures, eye rolling, sighing; may use mild threats</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10003"/>
                  </a:ext>
                </a:extLst>
              </a:tr>
              <a:tr h="794610">
                <a:tc vMerge="1">
                  <a:txBody>
                    <a:bodyPr/>
                    <a:lstStyle/>
                    <a:p>
                      <a:endParaRPr lang="en-US"/>
                    </a:p>
                  </a:txBody>
                  <a:tcPr/>
                </a:tc>
                <a:tc>
                  <a:txBody>
                    <a:bodyPr/>
                    <a:lstStyle/>
                    <a:p>
                      <a:pPr lvl="0" algn="ctr" rtl="0">
                        <a:lnSpc>
                          <a:spcPct val="115000"/>
                        </a:lnSpc>
                        <a:spcBef>
                          <a:spcPts val="0"/>
                        </a:spcBef>
                        <a:buNone/>
                      </a:pPr>
                      <a:r>
                        <a:rPr lang="en" sz="1800" b="1" dirty="0"/>
                        <a:t>Extreme Negative</a:t>
                      </a:r>
                    </a:p>
                    <a:p>
                      <a:pPr lvl="0" algn="ctr" rtl="0">
                        <a:lnSpc>
                          <a:spcPct val="115000"/>
                        </a:lnSpc>
                        <a:spcBef>
                          <a:spcPts val="0"/>
                        </a:spcBef>
                        <a:buNone/>
                      </a:pPr>
                      <a:r>
                        <a:rPr lang="en" sz="700" dirty="0"/>
                        <a:t> </a:t>
                      </a:r>
                    </a:p>
                  </a:txBody>
                  <a:tcPr marL="91433" marR="91433" marT="91425" marB="91425" anchor="ctr">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BD4B4"/>
                    </a:solidFill>
                  </a:tcPr>
                </a:tc>
                <a:tc>
                  <a:txBody>
                    <a:bodyPr/>
                    <a:lstStyle/>
                    <a:p>
                      <a:pPr lvl="0" rtl="0">
                        <a:lnSpc>
                          <a:spcPct val="115000"/>
                        </a:lnSpc>
                        <a:spcBef>
                          <a:spcPts val="0"/>
                        </a:spcBef>
                        <a:buNone/>
                      </a:pPr>
                      <a:r>
                        <a:rPr lang="en" sz="1800" dirty="0"/>
                        <a:t>Strongly negative affect – sarcasm, yelling, insults; physically dragging/pulling child</a:t>
                      </a:r>
                    </a:p>
                  </a:txBody>
                  <a:tcPr marL="91433" marR="91433" marT="91425" marB="91425">
                    <a:lnL w="38100" cap="flat" cmpd="sng">
                      <a:solidFill>
                        <a:srgbClr val="FFFFFF"/>
                      </a:solidFill>
                      <a:prstDash val="solid"/>
                      <a:round/>
                      <a:headEnd type="none" w="med" len="med"/>
                      <a:tailEnd type="none" w="med" len="med"/>
                    </a:lnL>
                    <a:lnR w="38100" cap="flat" cmpd="sng">
                      <a:solidFill>
                        <a:srgbClr val="FFFFFF"/>
                      </a:solidFill>
                      <a:prstDash val="solid"/>
                      <a:round/>
                      <a:headEnd type="none" w="med" len="med"/>
                      <a:tailEnd type="none" w="med" len="med"/>
                    </a:lnR>
                    <a:lnT w="38100" cap="flat" cmpd="sng">
                      <a:solidFill>
                        <a:srgbClr val="FFFFFF"/>
                      </a:solidFill>
                      <a:prstDash val="solid"/>
                      <a:round/>
                      <a:headEnd type="none" w="med" len="med"/>
                      <a:tailEnd type="none" w="med" len="med"/>
                    </a:lnT>
                    <a:lnB w="38100" cap="flat" cmpd="sng">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10004"/>
                  </a:ext>
                </a:extLst>
              </a:tr>
            </a:tbl>
          </a:graphicData>
        </a:graphic>
      </p:graphicFrame>
      <p:sp>
        <p:nvSpPr>
          <p:cNvPr id="3" name="TextBox 2">
            <a:extLst>
              <a:ext uri="{FF2B5EF4-FFF2-40B4-BE49-F238E27FC236}">
                <a16:creationId xmlns:a16="http://schemas.microsoft.com/office/drawing/2014/main" id="{B7B1F7F3-A84B-4DE4-BC0B-CE3261324B85}"/>
              </a:ext>
            </a:extLst>
          </p:cNvPr>
          <p:cNvSpPr txBox="1"/>
          <p:nvPr/>
        </p:nvSpPr>
        <p:spPr>
          <a:xfrm>
            <a:off x="8839200" y="2222319"/>
            <a:ext cx="2819400" cy="4093428"/>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US" sz="2000" dirty="0"/>
              <a:t>Most of the time teachers display a flat/neutral affect</a:t>
            </a:r>
          </a:p>
          <a:p>
            <a:pPr marL="285750" indent="-285750">
              <a:spcBef>
                <a:spcPts val="1200"/>
              </a:spcBef>
              <a:buFont typeface="Arial" panose="020B0604020202020204" pitchFamily="34" charset="0"/>
              <a:buChar char="•"/>
            </a:pPr>
            <a:r>
              <a:rPr lang="en-US" sz="2000" dirty="0"/>
              <a:t>Vibrant excitement almost never observed</a:t>
            </a:r>
          </a:p>
          <a:p>
            <a:pPr marL="285750" indent="-285750">
              <a:spcBef>
                <a:spcPts val="1200"/>
              </a:spcBef>
              <a:buFont typeface="Arial" panose="020B0604020202020204" pitchFamily="34" charset="0"/>
              <a:buChar char="•"/>
            </a:pPr>
            <a:r>
              <a:rPr lang="en-US" sz="2000" dirty="0"/>
              <a:t>Children in classrooms where teachers have more positive affect make more gains academically and in self regulation</a:t>
            </a:r>
          </a:p>
        </p:txBody>
      </p:sp>
    </p:spTree>
    <p:extLst>
      <p:ext uri="{BB962C8B-B14F-4D97-AF65-F5344CB8AC3E}">
        <p14:creationId xmlns:p14="http://schemas.microsoft.com/office/powerpoint/2010/main" val="3067271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C6A59-272C-418F-8565-29E6907F5B74}"/>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Discussion Questions</a:t>
            </a:r>
          </a:p>
        </p:txBody>
      </p:sp>
      <p:sp>
        <p:nvSpPr>
          <p:cNvPr id="3" name="Content Placeholder 2"/>
          <p:cNvSpPr>
            <a:spLocks noGrp="1"/>
          </p:cNvSpPr>
          <p:nvPr>
            <p:ph idx="1"/>
          </p:nvPr>
        </p:nvSpPr>
        <p:spPr>
          <a:xfrm>
            <a:off x="838200" y="2438400"/>
            <a:ext cx="10515600" cy="3725114"/>
          </a:xfrm>
        </p:spPr>
        <p:txBody>
          <a:bodyPr>
            <a:normAutofit/>
          </a:bodyPr>
          <a:lstStyle/>
          <a:p>
            <a:pPr marL="514350" indent="-514350">
              <a:lnSpc>
                <a:spcPct val="100000"/>
              </a:lnSpc>
              <a:spcBef>
                <a:spcPts val="1800"/>
              </a:spcBef>
              <a:buFont typeface="+mj-lt"/>
              <a:buAutoNum type="arabicPeriod"/>
            </a:pPr>
            <a:r>
              <a:rPr lang="en-US" sz="3200" b="0" dirty="0"/>
              <a:t>What strategies can teachers use to create a more positive climate in their classrooms?</a:t>
            </a:r>
          </a:p>
          <a:p>
            <a:pPr marL="514350" indent="-514350">
              <a:lnSpc>
                <a:spcPct val="100000"/>
              </a:lnSpc>
              <a:spcBef>
                <a:spcPts val="1800"/>
              </a:spcBef>
              <a:buFont typeface="+mj-lt"/>
              <a:buAutoNum type="arabicPeriod"/>
            </a:pPr>
            <a:r>
              <a:rPr lang="en-US" sz="3200" b="0" dirty="0"/>
              <a:t>What supports do teachers need to maintain a positive classroom climate?</a:t>
            </a:r>
          </a:p>
        </p:txBody>
      </p:sp>
    </p:spTree>
    <p:extLst>
      <p:ext uri="{BB962C8B-B14F-4D97-AF65-F5344CB8AC3E}">
        <p14:creationId xmlns:p14="http://schemas.microsoft.com/office/powerpoint/2010/main" val="3966050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p:txBody>
          <a:bodyPr anchor="ctr"/>
          <a:lstStyle/>
          <a:p>
            <a:r>
              <a:rPr lang="en-US" dirty="0">
                <a:latin typeface="Futura Medium" panose="020B0602020204020303" pitchFamily="34" charset="-79"/>
                <a:cs typeface="Futura Medium" panose="020B0602020204020303" pitchFamily="34" charset="-79"/>
              </a:rPr>
              <a:t>III. Teachers’ Quality of Instruction</a:t>
            </a:r>
          </a:p>
        </p:txBody>
      </p:sp>
    </p:spTree>
    <p:extLst>
      <p:ext uri="{BB962C8B-B14F-4D97-AF65-F5344CB8AC3E}">
        <p14:creationId xmlns:p14="http://schemas.microsoft.com/office/powerpoint/2010/main" val="416439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i="1" dirty="0">
                <a:latin typeface="Futura Medium" panose="020B0602020204020303" pitchFamily="34" charset="-79"/>
                <a:cs typeface="Futura Medium" panose="020B0602020204020303" pitchFamily="34" charset="-79"/>
              </a:rPr>
              <a:t>Quality </a:t>
            </a:r>
            <a:r>
              <a:rPr lang="en-US" sz="3200" dirty="0">
                <a:latin typeface="Futura Medium" panose="020B0602020204020303" pitchFamily="34" charset="-79"/>
                <a:cs typeface="Futura Medium" panose="020B0602020204020303" pitchFamily="34" charset="-79"/>
              </a:rPr>
              <a:t>of Instruction</a:t>
            </a:r>
          </a:p>
        </p:txBody>
      </p:sp>
      <p:sp>
        <p:nvSpPr>
          <p:cNvPr id="3" name="Content Placeholder 2"/>
          <p:cNvSpPr>
            <a:spLocks noGrp="1"/>
          </p:cNvSpPr>
          <p:nvPr>
            <p:ph idx="1"/>
          </p:nvPr>
        </p:nvSpPr>
        <p:spPr>
          <a:xfrm>
            <a:off x="838200" y="2362200"/>
            <a:ext cx="10515600" cy="4114800"/>
          </a:xfrm>
        </p:spPr>
        <p:txBody>
          <a:bodyPr>
            <a:normAutofit lnSpcReduction="10000"/>
          </a:bodyPr>
          <a:lstStyle/>
          <a:p>
            <a:pPr marL="457200" indent="-457200">
              <a:buFont typeface="Arial"/>
              <a:buChar char="•"/>
            </a:pPr>
            <a:r>
              <a:rPr lang="en-US" b="0" dirty="0"/>
              <a:t>Most questions in pre-k classrooms are known-answer, right-wrong types focused on concrete learning not discovery.</a:t>
            </a:r>
          </a:p>
          <a:p>
            <a:pPr marL="457200" indent="-457200">
              <a:spcBef>
                <a:spcPts val="1800"/>
              </a:spcBef>
              <a:buFont typeface="Arial"/>
              <a:buChar char="•"/>
            </a:pPr>
            <a:r>
              <a:rPr lang="en-US" b="0" dirty="0"/>
              <a:t>Didactic instruction leads to immediate gains in “fragile” skills that then are learned by everyone almost immediately in kindergarten.</a:t>
            </a:r>
          </a:p>
          <a:p>
            <a:pPr marL="457200" indent="-457200">
              <a:spcBef>
                <a:spcPts val="1800"/>
              </a:spcBef>
              <a:buFont typeface="Arial"/>
              <a:buChar char="•"/>
            </a:pPr>
            <a:r>
              <a:rPr lang="en-US" b="0" dirty="0"/>
              <a:t>Open-ended (inferential) questions happen seldom in prekindergarten classrooms.</a:t>
            </a:r>
          </a:p>
          <a:p>
            <a:pPr marL="457200" indent="-457200">
              <a:spcBef>
                <a:spcPts val="1800"/>
              </a:spcBef>
              <a:buFont typeface="Arial"/>
              <a:buChar char="•"/>
            </a:pPr>
            <a:r>
              <a:rPr lang="en-US" b="0" dirty="0"/>
              <a:t>Inferential learning requires a different instructional approach than whole group, the most common type of instruction observed in prekindergarten classrooms.</a:t>
            </a:r>
          </a:p>
          <a:p>
            <a:endParaRPr lang="en-US" dirty="0"/>
          </a:p>
        </p:txBody>
      </p:sp>
    </p:spTree>
    <p:extLst>
      <p:ext uri="{BB962C8B-B14F-4D97-AF65-F5344CB8AC3E}">
        <p14:creationId xmlns:p14="http://schemas.microsoft.com/office/powerpoint/2010/main" val="3933617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helby County Sight Word and Nursery Rhyme Schedule 15-16.pdf"/>
          <p:cNvPicPr>
            <a:picLocks noChangeAspect="1"/>
          </p:cNvPicPr>
          <p:nvPr/>
        </p:nvPicPr>
        <p:blipFill rotWithShape="1">
          <a:blip r:embed="rId2" cstate="screen">
            <a:extLst>
              <a:ext uri="{28A0092B-C50C-407E-A947-70E740481C1C}">
                <a14:useLocalDpi xmlns:a14="http://schemas.microsoft.com/office/drawing/2010/main"/>
              </a:ext>
            </a:extLst>
          </a:blip>
          <a:srcRect l="3036" t="10086" r="73" b="13804"/>
          <a:stretch/>
        </p:blipFill>
        <p:spPr>
          <a:xfrm>
            <a:off x="1719125" y="2286000"/>
            <a:ext cx="9007526" cy="4158254"/>
          </a:xfrm>
          <a:prstGeom prst="rect">
            <a:avLst/>
          </a:prstGeom>
        </p:spPr>
      </p:pic>
      <p:sp>
        <p:nvSpPr>
          <p:cNvPr id="3" name="TextBox 2"/>
          <p:cNvSpPr txBox="1"/>
          <p:nvPr/>
        </p:nvSpPr>
        <p:spPr>
          <a:xfrm>
            <a:off x="0" y="1600200"/>
            <a:ext cx="12192000" cy="584775"/>
          </a:xfrm>
          <a:prstGeom prst="rect">
            <a:avLst/>
          </a:prstGeom>
          <a:noFill/>
          <a:ln w="28575" cmpd="sng">
            <a:noFill/>
          </a:ln>
        </p:spPr>
        <p:txBody>
          <a:bodyPr wrap="square" rtlCol="0">
            <a:spAutoFit/>
          </a:bodyPr>
          <a:lstStyle/>
          <a:p>
            <a:pPr algn="ctr"/>
            <a:r>
              <a:rPr lang="en-US" sz="3200" b="1" dirty="0">
                <a:latin typeface="FUTURA MEDIUM" panose="020B0602020204020303" pitchFamily="34" charset="-79"/>
                <a:cs typeface="FUTURA MEDIUM" panose="020B0602020204020303" pitchFamily="34" charset="-79"/>
              </a:rPr>
              <a:t>Example Pre-K Classroom Board</a:t>
            </a:r>
          </a:p>
        </p:txBody>
      </p:sp>
    </p:spTree>
    <p:extLst>
      <p:ext uri="{BB962C8B-B14F-4D97-AF65-F5344CB8AC3E}">
        <p14:creationId xmlns:p14="http://schemas.microsoft.com/office/powerpoint/2010/main" val="979672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0325" y="1458509"/>
            <a:ext cx="10515600" cy="762000"/>
          </a:xfrm>
        </p:spPr>
        <p:txBody>
          <a:bodyPr>
            <a:normAutofit/>
          </a:bodyPr>
          <a:lstStyle/>
          <a:p>
            <a:pPr algn="ctr"/>
            <a:r>
              <a:rPr lang="en-US" sz="3200" dirty="0">
                <a:latin typeface="Futura Medium" panose="020B0602020204020303" pitchFamily="34" charset="-79"/>
                <a:cs typeface="Futura Medium" panose="020B0602020204020303" pitchFamily="34" charset="-79"/>
              </a:rPr>
              <a:t>Quality of Instruction in Pre-K Classrooms</a:t>
            </a:r>
          </a:p>
        </p:txBody>
      </p:sp>
      <p:grpSp>
        <p:nvGrpSpPr>
          <p:cNvPr id="58" name="Group 57"/>
          <p:cNvGrpSpPr/>
          <p:nvPr/>
        </p:nvGrpSpPr>
        <p:grpSpPr>
          <a:xfrm>
            <a:off x="1163136" y="2393381"/>
            <a:ext cx="10344965" cy="850013"/>
            <a:chOff x="423979" y="3721001"/>
            <a:chExt cx="7758724" cy="850013"/>
          </a:xfrm>
        </p:grpSpPr>
        <p:grpSp>
          <p:nvGrpSpPr>
            <p:cNvPr id="59" name="Group 58"/>
            <p:cNvGrpSpPr/>
            <p:nvPr/>
          </p:nvGrpSpPr>
          <p:grpSpPr>
            <a:xfrm>
              <a:off x="423979" y="3721001"/>
              <a:ext cx="7758724" cy="850013"/>
              <a:chOff x="416731" y="3590117"/>
              <a:chExt cx="7758724" cy="850013"/>
            </a:xfrm>
          </p:grpSpPr>
          <p:grpSp>
            <p:nvGrpSpPr>
              <p:cNvPr id="67" name="Group 66"/>
              <p:cNvGrpSpPr/>
              <p:nvPr/>
            </p:nvGrpSpPr>
            <p:grpSpPr>
              <a:xfrm>
                <a:off x="2275141" y="3596259"/>
                <a:ext cx="5900314" cy="842085"/>
                <a:chOff x="1358667" y="3474714"/>
                <a:chExt cx="6964826" cy="962059"/>
              </a:xfrm>
            </p:grpSpPr>
            <p:sp>
              <p:nvSpPr>
                <p:cNvPr id="75" name="Chevron 74"/>
                <p:cNvSpPr/>
                <p:nvPr/>
              </p:nvSpPr>
              <p:spPr>
                <a:xfrm>
                  <a:off x="1358667" y="3474714"/>
                  <a:ext cx="2158745" cy="940209"/>
                </a:xfrm>
                <a:prstGeom prst="chevron">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76" name="Chevron 75"/>
                <p:cNvSpPr/>
                <p:nvPr/>
              </p:nvSpPr>
              <p:spPr>
                <a:xfrm>
                  <a:off x="3245340" y="3485266"/>
                  <a:ext cx="2914306" cy="940209"/>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7" name="Chevron 76"/>
                <p:cNvSpPr/>
                <p:nvPr/>
              </p:nvSpPr>
              <p:spPr>
                <a:xfrm>
                  <a:off x="5840936" y="3496564"/>
                  <a:ext cx="2482557" cy="940209"/>
                </a:xfrm>
                <a:prstGeom prst="chevron">
                  <a:avLst/>
                </a:prstGeom>
                <a:solidFill>
                  <a:srgbClr val="E1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nvGrpSpPr>
              <p:cNvPr id="68" name="Group 67"/>
              <p:cNvGrpSpPr/>
              <p:nvPr/>
            </p:nvGrpSpPr>
            <p:grpSpPr>
              <a:xfrm>
                <a:off x="2256089" y="3598404"/>
                <a:ext cx="5872734" cy="841726"/>
                <a:chOff x="958582" y="4167591"/>
                <a:chExt cx="7427439" cy="996428"/>
              </a:xfrm>
            </p:grpSpPr>
            <p:sp>
              <p:nvSpPr>
                <p:cNvPr id="72" name="Chevron 71"/>
                <p:cNvSpPr/>
                <p:nvPr/>
              </p:nvSpPr>
              <p:spPr>
                <a:xfrm>
                  <a:off x="958582" y="4167591"/>
                  <a:ext cx="2312943" cy="996428"/>
                </a:xfrm>
                <a:prstGeom prst="chevron">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73" name="Chevron 72"/>
                <p:cNvSpPr/>
                <p:nvPr/>
              </p:nvSpPr>
              <p:spPr>
                <a:xfrm>
                  <a:off x="3034698" y="4167591"/>
                  <a:ext cx="3122473" cy="996428"/>
                </a:xfrm>
                <a:prstGeom prst="chevron">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74" name="Chevron 73"/>
                <p:cNvSpPr/>
                <p:nvPr/>
              </p:nvSpPr>
              <p:spPr>
                <a:xfrm>
                  <a:off x="5841783" y="4167591"/>
                  <a:ext cx="2544238" cy="996428"/>
                </a:xfrm>
                <a:prstGeom prst="chevron">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sp>
            <p:nvSpPr>
              <p:cNvPr id="70" name="Pentagon 69"/>
              <p:cNvSpPr/>
              <p:nvPr/>
            </p:nvSpPr>
            <p:spPr>
              <a:xfrm>
                <a:off x="416731" y="3615384"/>
                <a:ext cx="2088057" cy="797693"/>
              </a:xfrm>
              <a:prstGeom prst="homePlate">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  Breakdown of Instruction in Pre-K Classrooms</a:t>
                </a:r>
              </a:p>
            </p:txBody>
          </p:sp>
          <p:sp>
            <p:nvSpPr>
              <p:cNvPr id="71" name="Pentagon 70"/>
              <p:cNvSpPr/>
              <p:nvPr/>
            </p:nvSpPr>
            <p:spPr>
              <a:xfrm>
                <a:off x="494392" y="3590117"/>
                <a:ext cx="1852865" cy="843870"/>
              </a:xfrm>
              <a:prstGeom prst="homePlat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sp>
          <p:nvSpPr>
            <p:cNvPr id="60" name="Rectangle 59"/>
            <p:cNvSpPr/>
            <p:nvPr/>
          </p:nvSpPr>
          <p:spPr>
            <a:xfrm>
              <a:off x="4911954" y="3749448"/>
              <a:ext cx="473928" cy="400110"/>
            </a:xfrm>
            <a:prstGeom prst="rect">
              <a:avLst/>
            </a:prstGeom>
            <a:noFill/>
          </p:spPr>
          <p:txBody>
            <a:bodyPr wrap="none" lIns="91440" tIns="45720" rIns="91440" bIns="45720" anchor="b">
              <a:spAutoFit/>
            </a:bodyPr>
            <a:lstStyle/>
            <a:p>
              <a:pPr algn="ctr"/>
              <a:r>
                <a:rPr lang="en-US" sz="2000" b="1" cap="none" spc="0" dirty="0">
                  <a:ln w="0"/>
                  <a:solidFill>
                    <a:schemeClr val="accent1"/>
                  </a:solidFill>
                  <a:cs typeface="MV Boli" panose="02000500030200090000" pitchFamily="2" charset="0"/>
                </a:rPr>
                <a:t>71%</a:t>
              </a:r>
            </a:p>
          </p:txBody>
        </p:sp>
        <p:sp>
          <p:nvSpPr>
            <p:cNvPr id="61" name="Rectangle 60"/>
            <p:cNvSpPr/>
            <p:nvPr/>
          </p:nvSpPr>
          <p:spPr>
            <a:xfrm>
              <a:off x="6959917" y="3773977"/>
              <a:ext cx="409828" cy="400110"/>
            </a:xfrm>
            <a:prstGeom prst="rect">
              <a:avLst/>
            </a:prstGeom>
            <a:noFill/>
          </p:spPr>
          <p:txBody>
            <a:bodyPr wrap="square" lIns="91440" tIns="45720" rIns="91440" bIns="45720" anchor="b">
              <a:spAutoFit/>
            </a:bodyPr>
            <a:lstStyle/>
            <a:p>
              <a:pPr algn="ctr"/>
              <a:r>
                <a:rPr lang="en-US" sz="2000" b="1" cap="none" spc="0" dirty="0">
                  <a:ln w="0"/>
                  <a:solidFill>
                    <a:srgbClr val="5F5BAE"/>
                  </a:solidFill>
                  <a:cs typeface="MV Boli" panose="02000500030200090000" pitchFamily="2" charset="0"/>
                </a:rPr>
                <a:t>8%</a:t>
              </a:r>
            </a:p>
          </p:txBody>
        </p:sp>
        <p:sp>
          <p:nvSpPr>
            <p:cNvPr id="62" name="Rectangle 61"/>
            <p:cNvSpPr/>
            <p:nvPr/>
          </p:nvSpPr>
          <p:spPr>
            <a:xfrm>
              <a:off x="2934966" y="3773977"/>
              <a:ext cx="473928" cy="400110"/>
            </a:xfrm>
            <a:prstGeom prst="rect">
              <a:avLst/>
            </a:prstGeom>
            <a:noFill/>
          </p:spPr>
          <p:txBody>
            <a:bodyPr wrap="none" lIns="91440" tIns="45720" rIns="91440" bIns="45720" anchor="b">
              <a:spAutoFit/>
            </a:bodyPr>
            <a:lstStyle/>
            <a:p>
              <a:pPr algn="ctr"/>
              <a:r>
                <a:rPr lang="en-US" sz="2000" b="1" cap="none" spc="0" dirty="0">
                  <a:ln w="0"/>
                  <a:solidFill>
                    <a:schemeClr val="accent5"/>
                  </a:solidFill>
                  <a:cs typeface="MV Boli" panose="02000500030200090000" pitchFamily="2" charset="0"/>
                </a:rPr>
                <a:t>21%</a:t>
              </a:r>
            </a:p>
          </p:txBody>
        </p:sp>
        <p:sp>
          <p:nvSpPr>
            <p:cNvPr id="63" name="Rectangle 62"/>
            <p:cNvSpPr/>
            <p:nvPr/>
          </p:nvSpPr>
          <p:spPr>
            <a:xfrm>
              <a:off x="2587021" y="4112531"/>
              <a:ext cx="1143228" cy="400110"/>
            </a:xfrm>
            <a:prstGeom prst="rect">
              <a:avLst/>
            </a:prstGeom>
          </p:spPr>
          <p:txBody>
            <a:bodyPr wrap="square">
              <a:spAutoFit/>
            </a:bodyPr>
            <a:lstStyle/>
            <a:p>
              <a:pPr algn="ctr"/>
              <a:r>
                <a:rPr lang="en-US" sz="2000" b="1" dirty="0">
                  <a:solidFill>
                    <a:schemeClr val="accent5"/>
                  </a:solidFill>
                </a:rPr>
                <a:t>Low Leve</a:t>
              </a:r>
              <a:r>
                <a:rPr lang="en-US" b="1" dirty="0">
                  <a:solidFill>
                    <a:schemeClr val="accent5"/>
                  </a:solidFill>
                </a:rPr>
                <a:t>l</a:t>
              </a:r>
              <a:endParaRPr lang="en-US" dirty="0"/>
            </a:p>
          </p:txBody>
        </p:sp>
        <p:sp>
          <p:nvSpPr>
            <p:cNvPr id="64" name="Rectangle 63"/>
            <p:cNvSpPr/>
            <p:nvPr/>
          </p:nvSpPr>
          <p:spPr>
            <a:xfrm>
              <a:off x="4441729" y="4143309"/>
              <a:ext cx="1428750" cy="369332"/>
            </a:xfrm>
            <a:prstGeom prst="rect">
              <a:avLst/>
            </a:prstGeom>
          </p:spPr>
          <p:txBody>
            <a:bodyPr wrap="square">
              <a:spAutoFit/>
            </a:bodyPr>
            <a:lstStyle/>
            <a:p>
              <a:pPr algn="ctr"/>
              <a:r>
                <a:rPr lang="en-US" b="1" dirty="0">
                  <a:solidFill>
                    <a:schemeClr val="accent1"/>
                  </a:solidFill>
                </a:rPr>
                <a:t>Basic Skills </a:t>
              </a:r>
              <a:endParaRPr lang="en-US" b="1" dirty="0"/>
            </a:p>
          </p:txBody>
        </p:sp>
        <p:sp>
          <p:nvSpPr>
            <p:cNvPr id="65" name="Rectangle 64"/>
            <p:cNvSpPr/>
            <p:nvPr/>
          </p:nvSpPr>
          <p:spPr>
            <a:xfrm>
              <a:off x="6562429" y="4174629"/>
              <a:ext cx="1040311" cy="369332"/>
            </a:xfrm>
            <a:prstGeom prst="rect">
              <a:avLst/>
            </a:prstGeom>
          </p:spPr>
          <p:txBody>
            <a:bodyPr wrap="square">
              <a:spAutoFit/>
            </a:bodyPr>
            <a:lstStyle/>
            <a:p>
              <a:pPr algn="r"/>
              <a:r>
                <a:rPr lang="en-US" b="1" dirty="0">
                  <a:solidFill>
                    <a:srgbClr val="5F5BAE"/>
                  </a:solidFill>
                </a:rPr>
                <a:t>Inferential</a:t>
              </a:r>
            </a:p>
          </p:txBody>
        </p:sp>
      </p:grpSp>
      <p:graphicFrame>
        <p:nvGraphicFramePr>
          <p:cNvPr id="53" name="Table 52"/>
          <p:cNvGraphicFramePr>
            <a:graphicFrameLocks noGrp="1"/>
          </p:cNvGraphicFramePr>
          <p:nvPr>
            <p:extLst>
              <p:ext uri="{D42A27DB-BD31-4B8C-83A1-F6EECF244321}">
                <p14:modId xmlns:p14="http://schemas.microsoft.com/office/powerpoint/2010/main" val="49347684"/>
              </p:ext>
            </p:extLst>
          </p:nvPr>
        </p:nvGraphicFramePr>
        <p:xfrm>
          <a:off x="1417998" y="3556906"/>
          <a:ext cx="9829800" cy="2953631"/>
        </p:xfrm>
        <a:graphic>
          <a:graphicData uri="http://schemas.openxmlformats.org/drawingml/2006/table">
            <a:tbl>
              <a:tblPr firstRow="1" bandRow="1">
                <a:tableStyleId>{5C22544A-7EE6-4342-B048-85BDC9FD1C3A}</a:tableStyleId>
              </a:tblPr>
              <a:tblGrid>
                <a:gridCol w="3276600">
                  <a:extLst>
                    <a:ext uri="{9D8B030D-6E8A-4147-A177-3AD203B41FA5}">
                      <a16:colId xmlns:a16="http://schemas.microsoft.com/office/drawing/2014/main" val="20000"/>
                    </a:ext>
                  </a:extLst>
                </a:gridCol>
                <a:gridCol w="3276600">
                  <a:extLst>
                    <a:ext uri="{9D8B030D-6E8A-4147-A177-3AD203B41FA5}">
                      <a16:colId xmlns:a16="http://schemas.microsoft.com/office/drawing/2014/main" val="1185627260"/>
                    </a:ext>
                  </a:extLst>
                </a:gridCol>
                <a:gridCol w="3276600">
                  <a:extLst>
                    <a:ext uri="{9D8B030D-6E8A-4147-A177-3AD203B41FA5}">
                      <a16:colId xmlns:a16="http://schemas.microsoft.com/office/drawing/2014/main" val="3948244475"/>
                    </a:ext>
                  </a:extLst>
                </a:gridCol>
              </a:tblGrid>
              <a:tr h="410051">
                <a:tc>
                  <a:txBody>
                    <a:bodyPr/>
                    <a:lstStyle/>
                    <a:p>
                      <a:pPr algn="ctr"/>
                      <a:r>
                        <a:rPr lang="en-US" sz="1600" b="1" dirty="0">
                          <a:latin typeface="Century Gothic" panose="020B0502020202020204" pitchFamily="34" charset="0"/>
                        </a:rPr>
                        <a:t>LOW</a:t>
                      </a:r>
                      <a:r>
                        <a:rPr lang="en-US" sz="1600" b="1" baseline="0" dirty="0">
                          <a:latin typeface="Century Gothic" panose="020B0502020202020204" pitchFamily="34" charset="0"/>
                        </a:rPr>
                        <a:t> LEVEL INSTRUCTION</a:t>
                      </a:r>
                      <a:endParaRPr lang="en-US" sz="1600" b="1" dirty="0">
                        <a:latin typeface="Century Gothic" panose="020B0502020202020204" pitchFamily="34" charset="0"/>
                      </a:endParaRP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sz="1600" b="1" dirty="0">
                          <a:latin typeface="Century Gothic" panose="020B0502020202020204" pitchFamily="34" charset="0"/>
                        </a:rPr>
                        <a:t>BASIC SKILLS</a:t>
                      </a:r>
                      <a:r>
                        <a:rPr lang="en-US" sz="1600" b="1" baseline="0" dirty="0">
                          <a:latin typeface="Century Gothic" panose="020B0502020202020204" pitchFamily="34" charset="0"/>
                        </a:rPr>
                        <a:t> INSTRUCTION</a:t>
                      </a:r>
                      <a:endParaRPr lang="en-US" sz="1600" b="1" dirty="0">
                        <a:latin typeface="Century Gothic" panose="020B0502020202020204" pitchFamily="34" charset="0"/>
                      </a:endParaRP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pPr algn="ctr"/>
                      <a:r>
                        <a:rPr lang="en-US" sz="1600" b="1" dirty="0">
                          <a:latin typeface="Century Gothic" panose="020B0502020202020204" pitchFamily="34" charset="0"/>
                        </a:rPr>
                        <a:t>INFERENTIAL INSTRUCTION</a:t>
                      </a: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5F5BAE"/>
                    </a:solidFill>
                  </a:tcPr>
                </a:tc>
                <a:extLst>
                  <a:ext uri="{0D108BD9-81ED-4DB2-BD59-A6C34878D82A}">
                    <a16:rowId xmlns:a16="http://schemas.microsoft.com/office/drawing/2014/main" val="3469898483"/>
                  </a:ext>
                </a:extLst>
              </a:tr>
              <a:tr h="410051">
                <a:tc>
                  <a:txBody>
                    <a:bodyPr/>
                    <a:lstStyle/>
                    <a:p>
                      <a:pPr algn="ctr"/>
                      <a:r>
                        <a:rPr lang="en-US" sz="2000" b="1" baseline="0" dirty="0"/>
                        <a:t>Typical of ECE</a:t>
                      </a:r>
                    </a:p>
                  </a:txBody>
                  <a:tcPr marL="121920" marR="12192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gridSpan="2">
                  <a:txBody>
                    <a:bodyPr/>
                    <a:lstStyle/>
                    <a:p>
                      <a:pPr algn="ctr"/>
                      <a:r>
                        <a:rPr lang="en-US" sz="2000" b="1" dirty="0"/>
                        <a:t>Requires</a:t>
                      </a:r>
                      <a:r>
                        <a:rPr lang="en-US" sz="2000" b="1" baseline="0" dirty="0"/>
                        <a:t> children to…</a:t>
                      </a:r>
                    </a:p>
                  </a:txBody>
                  <a:tcPr marL="121920" marR="12192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sz="1400" dirty="0"/>
                    </a:p>
                  </a:txBody>
                  <a:tcPr/>
                </a:tc>
                <a:extLst>
                  <a:ext uri="{0D108BD9-81ED-4DB2-BD59-A6C34878D82A}">
                    <a16:rowId xmlns:a16="http://schemas.microsoft.com/office/drawing/2014/main" val="1714697005"/>
                  </a:ext>
                </a:extLst>
              </a:tr>
              <a:tr h="940740">
                <a:tc>
                  <a:txBody>
                    <a:bodyPr/>
                    <a:lstStyle/>
                    <a:p>
                      <a:pPr algn="ctr"/>
                      <a:r>
                        <a:rPr lang="en-US" sz="1800" dirty="0">
                          <a:solidFill>
                            <a:schemeClr val="tx1"/>
                          </a:solidFill>
                        </a:rPr>
                        <a:t>Teacher</a:t>
                      </a:r>
                      <a:r>
                        <a:rPr lang="en-US" sz="1800" baseline="0" dirty="0">
                          <a:solidFill>
                            <a:schemeClr val="tx1"/>
                          </a:solidFill>
                        </a:rPr>
                        <a:t> and child engaged with same material</a:t>
                      </a:r>
                      <a:endParaRPr lang="en-US" sz="2000" dirty="0">
                        <a:solidFill>
                          <a:schemeClr val="tx1"/>
                        </a:solidFill>
                      </a:endParaRP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800" dirty="0">
                          <a:solidFill>
                            <a:schemeClr val="tx1"/>
                          </a:solidFill>
                        </a:rPr>
                        <a:t>Give the right answer</a:t>
                      </a:r>
                      <a:r>
                        <a:rPr lang="en-US" sz="1800" baseline="0" dirty="0">
                          <a:solidFill>
                            <a:schemeClr val="tx1"/>
                          </a:solidFill>
                        </a:rPr>
                        <a:t> </a:t>
                      </a:r>
                    </a:p>
                    <a:p>
                      <a:pPr algn="ctr"/>
                      <a:r>
                        <a:rPr lang="en-US" sz="1800" baseline="0" dirty="0">
                          <a:solidFill>
                            <a:schemeClr val="tx1"/>
                          </a:solidFill>
                        </a:rPr>
                        <a:t>(e.g., recite facts, identify objects)</a:t>
                      </a:r>
                      <a:endParaRPr lang="en-US" sz="1200" dirty="0">
                        <a:solidFill>
                          <a:schemeClr val="tx1"/>
                        </a:solidFill>
                      </a:endParaRP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dirty="0">
                          <a:solidFill>
                            <a:schemeClr val="tx1"/>
                          </a:solidFill>
                        </a:rPr>
                        <a:t>Draw from experiences, background knowledge, context clues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1E0F0"/>
                    </a:solidFill>
                  </a:tcPr>
                </a:tc>
                <a:extLst>
                  <a:ext uri="{0D108BD9-81ED-4DB2-BD59-A6C34878D82A}">
                    <a16:rowId xmlns:a16="http://schemas.microsoft.com/office/drawing/2014/main" val="3226926460"/>
                  </a:ext>
                </a:extLst>
              </a:tr>
              <a:tr h="1192789">
                <a:tc>
                  <a:txBody>
                    <a:bodyPr/>
                    <a:lstStyle/>
                    <a:p>
                      <a:pPr algn="ctr"/>
                      <a:r>
                        <a:rPr lang="en-US" sz="1800" dirty="0">
                          <a:solidFill>
                            <a:schemeClr val="tx1"/>
                          </a:solidFill>
                        </a:rPr>
                        <a:t>Teacher role primarily to assist</a:t>
                      </a: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DAE3F3"/>
                    </a:solidFill>
                  </a:tcPr>
                </a:tc>
                <a:tc>
                  <a:txBody>
                    <a:bodyPr/>
                    <a:lstStyle/>
                    <a:p>
                      <a:pPr algn="ctr"/>
                      <a:r>
                        <a:rPr lang="en-US" sz="1800" dirty="0">
                          <a:solidFill>
                            <a:schemeClr val="tx1"/>
                          </a:solidFill>
                        </a:rPr>
                        <a:t>Sit quietly and take in new information</a:t>
                      </a:r>
                      <a:endParaRPr lang="en-US" sz="1800" baseline="0" dirty="0">
                        <a:solidFill>
                          <a:schemeClr val="tx1"/>
                        </a:solidFill>
                      </a:endParaRPr>
                    </a:p>
                    <a:p>
                      <a:pPr algn="ctr"/>
                      <a:r>
                        <a:rPr lang="en-US" sz="1800" baseline="0" dirty="0">
                          <a:solidFill>
                            <a:schemeClr val="tx1"/>
                          </a:solidFill>
                        </a:rPr>
                        <a:t>(e.g., listen to a story)</a:t>
                      </a:r>
                      <a:endParaRPr lang="en-US" sz="1800" dirty="0">
                        <a:solidFill>
                          <a:schemeClr val="tx1"/>
                        </a:solidFill>
                      </a:endParaRP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1800" dirty="0">
                          <a:solidFill>
                            <a:schemeClr val="tx1"/>
                          </a:solidFill>
                        </a:rPr>
                        <a:t>Actively construct links between experiences and ideas, past/present content</a:t>
                      </a:r>
                    </a:p>
                  </a:txBody>
                  <a:tcPr marL="121920" marR="12192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1E0F0"/>
                    </a:solidFill>
                  </a:tcPr>
                </a:tc>
                <a:extLst>
                  <a:ext uri="{0D108BD9-81ED-4DB2-BD59-A6C34878D82A}">
                    <a16:rowId xmlns:a16="http://schemas.microsoft.com/office/drawing/2014/main" val="2426496659"/>
                  </a:ext>
                </a:extLst>
              </a:tr>
            </a:tbl>
          </a:graphicData>
        </a:graphic>
      </p:graphicFrame>
    </p:spTree>
    <p:extLst>
      <p:ext uri="{BB962C8B-B14F-4D97-AF65-F5344CB8AC3E}">
        <p14:creationId xmlns:p14="http://schemas.microsoft.com/office/powerpoint/2010/main" val="2067297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3079"/>
            <a:ext cx="10515600" cy="762000"/>
          </a:xfrm>
        </p:spPr>
        <p:txBody>
          <a:bodyPr>
            <a:normAutofit/>
          </a:bodyPr>
          <a:lstStyle/>
          <a:p>
            <a:pPr algn="ctr"/>
            <a:r>
              <a:rPr lang="en-US" sz="3200" dirty="0">
                <a:latin typeface="Futura Medium" panose="020B0602020204020303" pitchFamily="34" charset="-79"/>
                <a:cs typeface="Futura Medium" panose="020B0602020204020303" pitchFamily="34" charset="-79"/>
              </a:rPr>
              <a:t>Unpacking Quality Of Instruction</a:t>
            </a:r>
          </a:p>
        </p:txBody>
      </p:sp>
      <p:sp>
        <p:nvSpPr>
          <p:cNvPr id="24" name="Rectangle 23"/>
          <p:cNvSpPr/>
          <p:nvPr/>
        </p:nvSpPr>
        <p:spPr>
          <a:xfrm>
            <a:off x="553125" y="3124198"/>
            <a:ext cx="3450097" cy="3246120"/>
          </a:xfrm>
          <a:prstGeom prst="rect">
            <a:avLst/>
          </a:prstGeom>
          <a:ln>
            <a:solidFill>
              <a:srgbClr val="0068AE"/>
            </a:solidFill>
          </a:ln>
        </p:spPr>
        <p:txBody>
          <a:bodyPr wrap="square" lIns="91440" tIns="45720" rIns="91440" bIns="45720" anchor="t">
            <a:spAutoFit/>
          </a:bodyPr>
          <a:lstStyle/>
          <a:p>
            <a:pPr algn="ctr">
              <a:spcAft>
                <a:spcPts val="1200"/>
              </a:spcAft>
            </a:pPr>
            <a:r>
              <a:rPr lang="en-US" sz="2400" b="1" dirty="0">
                <a:solidFill>
                  <a:schemeClr val="accent1"/>
                </a:solidFill>
              </a:rPr>
              <a:t>Low Level Instruction</a:t>
            </a:r>
            <a:endParaRPr lang="en-US" sz="2400" b="1" dirty="0">
              <a:solidFill>
                <a:schemeClr val="accent1"/>
              </a:solidFill>
              <a:cs typeface="Calibri"/>
            </a:endParaRPr>
          </a:p>
          <a:p>
            <a:pPr algn="ctr"/>
            <a:r>
              <a:rPr lang="en-US" i="1" dirty="0">
                <a:solidFill>
                  <a:schemeClr val="accent1"/>
                </a:solidFill>
              </a:rPr>
              <a:t>Assisting with developmental demands of fine and gross motor activities</a:t>
            </a:r>
            <a:endParaRPr lang="en-US" i="1" dirty="0">
              <a:solidFill>
                <a:schemeClr val="accent1"/>
              </a:solidFill>
              <a:cs typeface="Calibri"/>
            </a:endParaRPr>
          </a:p>
          <a:p>
            <a:pPr algn="ctr"/>
            <a:endParaRPr lang="en-US" sz="900" dirty="0">
              <a:solidFill>
                <a:schemeClr val="accent1"/>
              </a:solidFill>
              <a:cs typeface="Calibri"/>
            </a:endParaRPr>
          </a:p>
          <a:p>
            <a:pPr marL="171450" indent="-171450">
              <a:buFontTx/>
              <a:buChar char="-"/>
            </a:pPr>
            <a:r>
              <a:rPr lang="en-US" dirty="0">
                <a:solidFill>
                  <a:schemeClr val="accent1"/>
                </a:solidFill>
              </a:rPr>
              <a:t>Helping spread glue or hold scissors</a:t>
            </a:r>
            <a:endParaRPr lang="en-US" dirty="0">
              <a:solidFill>
                <a:schemeClr val="accent1"/>
              </a:solidFill>
              <a:cs typeface="Calibri"/>
            </a:endParaRPr>
          </a:p>
          <a:p>
            <a:pPr marL="171450" indent="-171450">
              <a:buFontTx/>
              <a:buChar char="-"/>
            </a:pPr>
            <a:r>
              <a:rPr lang="en-US" dirty="0">
                <a:solidFill>
                  <a:schemeClr val="accent1"/>
                </a:solidFill>
              </a:rPr>
              <a:t>Singing along to a song without a clear academic focus</a:t>
            </a:r>
            <a:endParaRPr lang="en-US" sz="1200" dirty="0">
              <a:solidFill>
                <a:schemeClr val="accent1"/>
              </a:solidFill>
            </a:endParaRPr>
          </a:p>
          <a:p>
            <a:pPr marL="171450" indent="-171450">
              <a:buFontTx/>
              <a:buChar char="-"/>
            </a:pPr>
            <a:endParaRPr lang="en-US" sz="1200" dirty="0">
              <a:solidFill>
                <a:schemeClr val="accent1">
                  <a:lumMod val="75000"/>
                </a:schemeClr>
              </a:solidFill>
            </a:endParaRPr>
          </a:p>
          <a:p>
            <a:endParaRPr lang="en-US" dirty="0">
              <a:solidFill>
                <a:schemeClr val="accent5">
                  <a:lumMod val="75000"/>
                </a:schemeClr>
              </a:solidFill>
            </a:endParaRPr>
          </a:p>
        </p:txBody>
      </p:sp>
      <p:sp>
        <p:nvSpPr>
          <p:cNvPr id="25" name="Rectangle 24"/>
          <p:cNvSpPr/>
          <p:nvPr/>
        </p:nvSpPr>
        <p:spPr>
          <a:xfrm>
            <a:off x="4134458" y="3124198"/>
            <a:ext cx="3657600" cy="3247043"/>
          </a:xfrm>
          <a:prstGeom prst="rect">
            <a:avLst/>
          </a:prstGeom>
          <a:ln>
            <a:solidFill>
              <a:srgbClr val="0068AE"/>
            </a:solidFill>
          </a:ln>
        </p:spPr>
        <p:txBody>
          <a:bodyPr wrap="square" lIns="91440" tIns="45720" rIns="91440" bIns="45720" anchor="t">
            <a:spAutoFit/>
          </a:bodyPr>
          <a:lstStyle/>
          <a:p>
            <a:pPr algn="ctr">
              <a:spcAft>
                <a:spcPts val="1200"/>
              </a:spcAft>
            </a:pPr>
            <a:r>
              <a:rPr lang="en-US" sz="2400" b="1" dirty="0">
                <a:solidFill>
                  <a:srgbClr val="1B386A"/>
                </a:solidFill>
              </a:rPr>
              <a:t>Basic Skills Instruction</a:t>
            </a:r>
            <a:endParaRPr lang="en-US" sz="2400" b="1" dirty="0">
              <a:solidFill>
                <a:srgbClr val="1B386A"/>
              </a:solidFill>
              <a:cs typeface="Calibri"/>
            </a:endParaRPr>
          </a:p>
          <a:p>
            <a:pPr algn="ctr"/>
            <a:r>
              <a:rPr lang="en-US" i="1" dirty="0">
                <a:solidFill>
                  <a:srgbClr val="1B386A"/>
                </a:solidFill>
              </a:rPr>
              <a:t>Asking questions with predetermined answers, with the goal of having children learn or recite the correct response</a:t>
            </a:r>
            <a:endParaRPr lang="en-US" i="1" dirty="0">
              <a:solidFill>
                <a:srgbClr val="1B386A"/>
              </a:solidFill>
              <a:cs typeface="Calibri"/>
            </a:endParaRPr>
          </a:p>
          <a:p>
            <a:pPr algn="ctr"/>
            <a:endParaRPr lang="en-US" sz="900" dirty="0">
              <a:solidFill>
                <a:srgbClr val="1B386A"/>
              </a:solidFill>
              <a:cs typeface="Calibri"/>
            </a:endParaRPr>
          </a:p>
          <a:p>
            <a:pPr marL="171450" indent="-171450">
              <a:buFontTx/>
              <a:buChar char="-"/>
            </a:pPr>
            <a:r>
              <a:rPr lang="en-US" dirty="0">
                <a:solidFill>
                  <a:srgbClr val="1B386A"/>
                </a:solidFill>
              </a:rPr>
              <a:t>What sound does “g” make?</a:t>
            </a:r>
            <a:endParaRPr lang="en-US" dirty="0">
              <a:solidFill>
                <a:srgbClr val="1B386A"/>
              </a:solidFill>
              <a:cs typeface="Calibri"/>
            </a:endParaRPr>
          </a:p>
          <a:p>
            <a:pPr marL="171450" indent="-171450">
              <a:buFontTx/>
              <a:buChar char="-"/>
            </a:pPr>
            <a:r>
              <a:rPr lang="en-US" dirty="0">
                <a:solidFill>
                  <a:srgbClr val="1B386A"/>
                </a:solidFill>
              </a:rPr>
              <a:t>Do we have more boys or girls here today?</a:t>
            </a:r>
            <a:endParaRPr lang="en-US" dirty="0">
              <a:solidFill>
                <a:srgbClr val="1B386A"/>
              </a:solidFill>
              <a:cs typeface="Calibri"/>
            </a:endParaRPr>
          </a:p>
          <a:p>
            <a:pPr marL="171450" indent="-171450">
              <a:buFontTx/>
              <a:buChar char="-"/>
            </a:pPr>
            <a:r>
              <a:rPr lang="en-US" dirty="0">
                <a:solidFill>
                  <a:srgbClr val="1B386A"/>
                </a:solidFill>
              </a:rPr>
              <a:t>Reciting alphabet, counting to 10</a:t>
            </a:r>
            <a:br>
              <a:rPr lang="en-US" dirty="0">
                <a:solidFill>
                  <a:schemeClr val="accent1">
                    <a:lumMod val="75000"/>
                  </a:schemeClr>
                </a:solidFill>
              </a:rPr>
            </a:br>
            <a:endParaRPr lang="en-US" dirty="0">
              <a:solidFill>
                <a:schemeClr val="accent1">
                  <a:lumMod val="75000"/>
                </a:schemeClr>
              </a:solidFill>
            </a:endParaRPr>
          </a:p>
        </p:txBody>
      </p:sp>
      <p:sp>
        <p:nvSpPr>
          <p:cNvPr id="26" name="Rectangle 25"/>
          <p:cNvSpPr/>
          <p:nvPr/>
        </p:nvSpPr>
        <p:spPr>
          <a:xfrm>
            <a:off x="7923294" y="3124200"/>
            <a:ext cx="3645499" cy="3247043"/>
          </a:xfrm>
          <a:prstGeom prst="rect">
            <a:avLst/>
          </a:prstGeom>
          <a:ln>
            <a:solidFill>
              <a:srgbClr val="660066"/>
            </a:solidFill>
          </a:ln>
        </p:spPr>
        <p:txBody>
          <a:bodyPr wrap="square" lIns="91440" tIns="45720" rIns="91440" bIns="45720" anchor="t">
            <a:spAutoFit/>
          </a:bodyPr>
          <a:lstStyle/>
          <a:p>
            <a:pPr algn="ctr">
              <a:spcAft>
                <a:spcPts val="1200"/>
              </a:spcAft>
            </a:pPr>
            <a:r>
              <a:rPr lang="en-US" sz="2400" b="1" dirty="0">
                <a:solidFill>
                  <a:srgbClr val="4B478F"/>
                </a:solidFill>
              </a:rPr>
              <a:t>Inferential Instruction</a:t>
            </a:r>
            <a:endParaRPr lang="en-US" sz="2400" b="1" dirty="0">
              <a:solidFill>
                <a:srgbClr val="4B478F"/>
              </a:solidFill>
              <a:cs typeface="Calibri"/>
            </a:endParaRPr>
          </a:p>
          <a:p>
            <a:pPr algn="ctr"/>
            <a:r>
              <a:rPr lang="en-US" i="1" dirty="0">
                <a:solidFill>
                  <a:srgbClr val="4B478F"/>
                </a:solidFill>
              </a:rPr>
              <a:t>Exploring a topic using authentic, open-ended questioning with several turns</a:t>
            </a:r>
            <a:endParaRPr lang="en-US" i="1" dirty="0">
              <a:solidFill>
                <a:srgbClr val="4B478F"/>
              </a:solidFill>
              <a:cs typeface="Calibri"/>
            </a:endParaRPr>
          </a:p>
          <a:p>
            <a:pPr algn="ctr"/>
            <a:endParaRPr lang="en-US" sz="900" dirty="0">
              <a:solidFill>
                <a:srgbClr val="4B478F"/>
              </a:solidFill>
              <a:cs typeface="Calibri"/>
            </a:endParaRPr>
          </a:p>
          <a:p>
            <a:pPr marL="171450" indent="-171450">
              <a:buFontTx/>
              <a:buChar char="-"/>
            </a:pPr>
            <a:r>
              <a:rPr lang="en-US" dirty="0">
                <a:solidFill>
                  <a:srgbClr val="4B478F"/>
                </a:solidFill>
              </a:rPr>
              <a:t>What do you think is going to happen next?</a:t>
            </a:r>
            <a:endParaRPr lang="en-US" dirty="0">
              <a:solidFill>
                <a:srgbClr val="4B478F"/>
              </a:solidFill>
              <a:cs typeface="Calibri"/>
            </a:endParaRPr>
          </a:p>
          <a:p>
            <a:pPr marL="171450" indent="-171450">
              <a:buFontTx/>
              <a:buChar char="-"/>
            </a:pPr>
            <a:r>
              <a:rPr lang="en-US" dirty="0">
                <a:solidFill>
                  <a:srgbClr val="4B478F"/>
                </a:solidFill>
              </a:rPr>
              <a:t>Why do you think that?</a:t>
            </a:r>
            <a:endParaRPr lang="en-US" dirty="0">
              <a:solidFill>
                <a:srgbClr val="4B478F"/>
              </a:solidFill>
              <a:cs typeface="Calibri"/>
            </a:endParaRPr>
          </a:p>
          <a:p>
            <a:pPr marL="171450" indent="-171450">
              <a:buFontTx/>
              <a:buChar char="-"/>
            </a:pPr>
            <a:r>
              <a:rPr lang="en-US" dirty="0">
                <a:solidFill>
                  <a:srgbClr val="4B478F"/>
                </a:solidFill>
              </a:rPr>
              <a:t>Talking about glue’s “stickiness” and what else might be sticky.</a:t>
            </a:r>
            <a:endParaRPr lang="en-US" dirty="0">
              <a:solidFill>
                <a:srgbClr val="4B478F"/>
              </a:solidFill>
              <a:cs typeface="Calibri"/>
            </a:endParaRPr>
          </a:p>
          <a:p>
            <a:pPr marL="171450" indent="-171450">
              <a:buFontTx/>
              <a:buChar char="-"/>
            </a:pPr>
            <a:endParaRPr lang="en-US" dirty="0">
              <a:solidFill>
                <a:srgbClr val="5F5BAE"/>
              </a:solidFill>
            </a:endParaRPr>
          </a:p>
        </p:txBody>
      </p:sp>
      <p:sp>
        <p:nvSpPr>
          <p:cNvPr id="5" name="Rectangle 4"/>
          <p:cNvSpPr/>
          <p:nvPr/>
        </p:nvSpPr>
        <p:spPr>
          <a:xfrm>
            <a:off x="553125" y="2473805"/>
            <a:ext cx="11015668" cy="523220"/>
          </a:xfrm>
          <a:prstGeom prst="rect">
            <a:avLst/>
          </a:prstGeom>
        </p:spPr>
        <p:txBody>
          <a:bodyPr wrap="square">
            <a:spAutoFit/>
          </a:bodyPr>
          <a:lstStyle/>
          <a:p>
            <a:pPr lvl="0" algn="ctr">
              <a:spcBef>
                <a:spcPct val="20000"/>
              </a:spcBef>
              <a:spcAft>
                <a:spcPts val="600"/>
              </a:spcAft>
              <a:buClr>
                <a:srgbClr val="C0504D"/>
              </a:buClr>
              <a:buSzPct val="92000"/>
            </a:pPr>
            <a:r>
              <a:rPr lang="en-US" sz="2800" b="1" dirty="0">
                <a:solidFill>
                  <a:srgbClr val="0068AE"/>
                </a:solidFill>
              </a:rPr>
              <a:t>Most instruction observed in prekindergarten is at a “Basic Skills” level</a:t>
            </a:r>
            <a:r>
              <a:rPr lang="en-US" sz="2000" b="1" dirty="0">
                <a:solidFill>
                  <a:srgbClr val="0068AE"/>
                </a:solidFill>
              </a:rPr>
              <a:t>. </a:t>
            </a:r>
          </a:p>
        </p:txBody>
      </p:sp>
    </p:spTree>
    <p:extLst>
      <p:ext uri="{BB962C8B-B14F-4D97-AF65-F5344CB8AC3E}">
        <p14:creationId xmlns:p14="http://schemas.microsoft.com/office/powerpoint/2010/main" val="5354084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97" y="1513987"/>
            <a:ext cx="10515600" cy="762000"/>
          </a:xfrm>
        </p:spPr>
        <p:txBody>
          <a:bodyPr>
            <a:normAutofit/>
          </a:bodyPr>
          <a:lstStyle/>
          <a:p>
            <a:pPr algn="ctr"/>
            <a:r>
              <a:rPr lang="en-US" sz="3200" dirty="0">
                <a:latin typeface="Futura Medium" panose="020B0602020204020303" pitchFamily="34" charset="-79"/>
                <a:cs typeface="Futura Medium" panose="020B0602020204020303" pitchFamily="34" charset="-79"/>
              </a:rPr>
              <a:t>Moving Beyond Basic Skills</a:t>
            </a:r>
          </a:p>
        </p:txBody>
      </p:sp>
      <p:grpSp>
        <p:nvGrpSpPr>
          <p:cNvPr id="4" name="Group 3"/>
          <p:cNvGrpSpPr/>
          <p:nvPr/>
        </p:nvGrpSpPr>
        <p:grpSpPr>
          <a:xfrm>
            <a:off x="307031" y="3581400"/>
            <a:ext cx="5915751" cy="1982171"/>
            <a:chOff x="737343" y="4809447"/>
            <a:chExt cx="4884149" cy="1267048"/>
          </a:xfrm>
        </p:grpSpPr>
        <p:grpSp>
          <p:nvGrpSpPr>
            <p:cNvPr id="7" name="Group 6"/>
            <p:cNvGrpSpPr/>
            <p:nvPr/>
          </p:nvGrpSpPr>
          <p:grpSpPr>
            <a:xfrm>
              <a:off x="737343" y="5074629"/>
              <a:ext cx="4884149" cy="1001866"/>
              <a:chOff x="3417956" y="8121357"/>
              <a:chExt cx="4884149" cy="1001866"/>
            </a:xfrm>
          </p:grpSpPr>
          <p:grpSp>
            <p:nvGrpSpPr>
              <p:cNvPr id="10" name="Group 9"/>
              <p:cNvGrpSpPr/>
              <p:nvPr/>
            </p:nvGrpSpPr>
            <p:grpSpPr>
              <a:xfrm>
                <a:off x="3417956" y="8121357"/>
                <a:ext cx="4784044" cy="261670"/>
                <a:chOff x="3449855" y="7674779"/>
                <a:chExt cx="4784044" cy="261670"/>
              </a:xfrm>
            </p:grpSpPr>
            <p:sp>
              <p:nvSpPr>
                <p:cNvPr id="20" name="Rectangle 19"/>
                <p:cNvSpPr/>
                <p:nvPr/>
              </p:nvSpPr>
              <p:spPr>
                <a:xfrm>
                  <a:off x="3449855" y="7680689"/>
                  <a:ext cx="986316" cy="255760"/>
                </a:xfrm>
                <a:prstGeom prst="rect">
                  <a:avLst/>
                </a:prstGeom>
                <a:noFill/>
              </p:spPr>
              <p:txBody>
                <a:bodyPr wrap="square" lIns="91440" tIns="45720" rIns="91440" bIns="45720">
                  <a:spAutoFit/>
                </a:bodyPr>
                <a:lstStyle/>
                <a:p>
                  <a:r>
                    <a:rPr lang="en-US" sz="2000" b="1" cap="none" spc="0" dirty="0">
                      <a:ln w="0"/>
                      <a:solidFill>
                        <a:schemeClr val="accent2"/>
                      </a:solidFill>
                      <a:cs typeface="MV Boli" panose="02000500030200090000" pitchFamily="2" charset="0"/>
                    </a:rPr>
                    <a:t>Explain</a:t>
                  </a:r>
                  <a:endParaRPr lang="en-US" sz="2000" b="1" dirty="0">
                    <a:ln w="0"/>
                    <a:solidFill>
                      <a:schemeClr val="accent2"/>
                    </a:solidFill>
                    <a:cs typeface="MV Boli" panose="02000500030200090000" pitchFamily="2" charset="0"/>
                  </a:endParaRPr>
                </a:p>
              </p:txBody>
            </p:sp>
            <p:sp>
              <p:nvSpPr>
                <p:cNvPr id="21" name="Rectangle 20"/>
                <p:cNvSpPr/>
                <p:nvPr/>
              </p:nvSpPr>
              <p:spPr>
                <a:xfrm>
                  <a:off x="4347699" y="7674779"/>
                  <a:ext cx="3886200" cy="255759"/>
                </a:xfrm>
                <a:prstGeom prst="rect">
                  <a:avLst/>
                </a:prstGeom>
              </p:spPr>
              <p:txBody>
                <a:bodyPr>
                  <a:spAutoFit/>
                </a:bodyPr>
                <a:lstStyle/>
                <a:p>
                  <a:r>
                    <a:rPr lang="en-US" sz="2000" b="1" dirty="0">
                      <a:solidFill>
                        <a:schemeClr val="accent2"/>
                      </a:solidFill>
                    </a:rPr>
                    <a:t>their thought process to a teacher or peer</a:t>
                  </a:r>
                </a:p>
              </p:txBody>
            </p:sp>
          </p:grpSp>
          <p:grpSp>
            <p:nvGrpSpPr>
              <p:cNvPr id="11" name="Group 10"/>
              <p:cNvGrpSpPr/>
              <p:nvPr/>
            </p:nvGrpSpPr>
            <p:grpSpPr>
              <a:xfrm>
                <a:off x="3417956" y="8368088"/>
                <a:ext cx="4884149" cy="261671"/>
                <a:chOff x="3449855" y="8080997"/>
                <a:chExt cx="4884149" cy="261671"/>
              </a:xfrm>
            </p:grpSpPr>
            <p:sp>
              <p:nvSpPr>
                <p:cNvPr id="18" name="Rectangle 17"/>
                <p:cNvSpPr/>
                <p:nvPr/>
              </p:nvSpPr>
              <p:spPr>
                <a:xfrm>
                  <a:off x="3449855" y="8086908"/>
                  <a:ext cx="984561" cy="255760"/>
                </a:xfrm>
                <a:prstGeom prst="rect">
                  <a:avLst/>
                </a:prstGeom>
                <a:noFill/>
              </p:spPr>
              <p:txBody>
                <a:bodyPr wrap="square" lIns="91440" tIns="45720" rIns="91440" bIns="45720">
                  <a:spAutoFit/>
                </a:bodyPr>
                <a:lstStyle/>
                <a:p>
                  <a:r>
                    <a:rPr lang="en-US" sz="2000" b="1" cap="none" spc="0" dirty="0">
                      <a:ln w="0"/>
                      <a:solidFill>
                        <a:schemeClr val="accent1"/>
                      </a:solidFill>
                      <a:cs typeface="MV Boli" panose="02000500030200090000" pitchFamily="2" charset="0"/>
                    </a:rPr>
                    <a:t>Predict</a:t>
                  </a:r>
                  <a:endParaRPr lang="en-US" sz="2000" b="1" dirty="0">
                    <a:ln w="0"/>
                    <a:solidFill>
                      <a:schemeClr val="accent1"/>
                    </a:solidFill>
                    <a:cs typeface="MV Boli" panose="02000500030200090000" pitchFamily="2" charset="0"/>
                  </a:endParaRPr>
                </a:p>
              </p:txBody>
            </p:sp>
            <p:sp>
              <p:nvSpPr>
                <p:cNvPr id="19" name="Rectangle 18"/>
                <p:cNvSpPr/>
                <p:nvPr/>
              </p:nvSpPr>
              <p:spPr>
                <a:xfrm>
                  <a:off x="4341292" y="8080997"/>
                  <a:ext cx="3992712" cy="255760"/>
                </a:xfrm>
                <a:prstGeom prst="rect">
                  <a:avLst/>
                </a:prstGeom>
              </p:spPr>
              <p:txBody>
                <a:bodyPr wrap="square">
                  <a:spAutoFit/>
                </a:bodyPr>
                <a:lstStyle/>
                <a:p>
                  <a:r>
                    <a:rPr lang="en-US" sz="2000" b="1" dirty="0">
                      <a:solidFill>
                        <a:schemeClr val="accent1"/>
                      </a:solidFill>
                    </a:rPr>
                    <a:t>based on context clues or prior knowledge</a:t>
                  </a:r>
                </a:p>
              </p:txBody>
            </p:sp>
          </p:grpSp>
          <p:grpSp>
            <p:nvGrpSpPr>
              <p:cNvPr id="12" name="Group 11"/>
              <p:cNvGrpSpPr/>
              <p:nvPr/>
            </p:nvGrpSpPr>
            <p:grpSpPr>
              <a:xfrm>
                <a:off x="3417956" y="8614820"/>
                <a:ext cx="4785799" cy="261670"/>
                <a:chOff x="3449855" y="8465958"/>
                <a:chExt cx="4785799" cy="261670"/>
              </a:xfrm>
            </p:grpSpPr>
            <p:sp>
              <p:nvSpPr>
                <p:cNvPr id="16" name="Rectangle 15"/>
                <p:cNvSpPr/>
                <p:nvPr/>
              </p:nvSpPr>
              <p:spPr>
                <a:xfrm>
                  <a:off x="3449855" y="8471868"/>
                  <a:ext cx="1040605" cy="255760"/>
                </a:xfrm>
                <a:prstGeom prst="rect">
                  <a:avLst/>
                </a:prstGeom>
                <a:noFill/>
              </p:spPr>
              <p:txBody>
                <a:bodyPr wrap="square" lIns="91440" tIns="45720" rIns="91440" bIns="45720">
                  <a:spAutoFit/>
                </a:bodyPr>
                <a:lstStyle/>
                <a:p>
                  <a:r>
                    <a:rPr lang="en-US" sz="2000" b="1" cap="none" spc="0" dirty="0">
                      <a:ln w="0"/>
                      <a:solidFill>
                        <a:schemeClr val="accent6">
                          <a:lumMod val="75000"/>
                        </a:schemeClr>
                      </a:solidFill>
                      <a:cs typeface="MV Boli" panose="02000500030200090000" pitchFamily="2" charset="0"/>
                    </a:rPr>
                    <a:t>Connect</a:t>
                  </a:r>
                  <a:endParaRPr lang="en-US" sz="2000" b="1" dirty="0">
                    <a:ln w="0"/>
                    <a:solidFill>
                      <a:schemeClr val="accent6">
                        <a:lumMod val="75000"/>
                      </a:schemeClr>
                    </a:solidFill>
                    <a:cs typeface="MV Boli" panose="02000500030200090000" pitchFamily="2" charset="0"/>
                  </a:endParaRPr>
                </a:p>
              </p:txBody>
            </p:sp>
            <p:sp>
              <p:nvSpPr>
                <p:cNvPr id="17" name="Rectangle 16"/>
                <p:cNvSpPr/>
                <p:nvPr/>
              </p:nvSpPr>
              <p:spPr>
                <a:xfrm>
                  <a:off x="4349454" y="8465958"/>
                  <a:ext cx="3886200" cy="255759"/>
                </a:xfrm>
                <a:prstGeom prst="rect">
                  <a:avLst/>
                </a:prstGeom>
              </p:spPr>
              <p:txBody>
                <a:bodyPr>
                  <a:spAutoFit/>
                </a:bodyPr>
                <a:lstStyle/>
                <a:p>
                  <a:r>
                    <a:rPr lang="en-US" sz="2000" b="1" dirty="0">
                      <a:solidFill>
                        <a:srgbClr val="548235"/>
                      </a:solidFill>
                    </a:rPr>
                    <a:t>content with personal experiences</a:t>
                  </a:r>
                </a:p>
              </p:txBody>
            </p:sp>
          </p:grpSp>
          <p:grpSp>
            <p:nvGrpSpPr>
              <p:cNvPr id="13" name="Group 12"/>
              <p:cNvGrpSpPr/>
              <p:nvPr/>
            </p:nvGrpSpPr>
            <p:grpSpPr>
              <a:xfrm>
                <a:off x="3417956" y="8861551"/>
                <a:ext cx="4548341" cy="261672"/>
                <a:chOff x="3449855" y="8861551"/>
                <a:chExt cx="4548341" cy="261672"/>
              </a:xfrm>
            </p:grpSpPr>
            <p:sp>
              <p:nvSpPr>
                <p:cNvPr id="14" name="Rectangle 13"/>
                <p:cNvSpPr/>
                <p:nvPr/>
              </p:nvSpPr>
              <p:spPr>
                <a:xfrm>
                  <a:off x="3449855" y="8867464"/>
                  <a:ext cx="996236" cy="255759"/>
                </a:xfrm>
                <a:prstGeom prst="rect">
                  <a:avLst/>
                </a:prstGeom>
                <a:noFill/>
              </p:spPr>
              <p:txBody>
                <a:bodyPr wrap="square" lIns="91440" tIns="45720" rIns="91440" bIns="45720">
                  <a:spAutoFit/>
                </a:bodyPr>
                <a:lstStyle/>
                <a:p>
                  <a:r>
                    <a:rPr lang="en-US" sz="2000" b="1" cap="none" spc="0" dirty="0">
                      <a:ln w="0"/>
                      <a:solidFill>
                        <a:schemeClr val="accent3">
                          <a:lumMod val="75000"/>
                        </a:schemeClr>
                      </a:solidFill>
                      <a:cs typeface="MV Boli" panose="02000500030200090000" pitchFamily="2" charset="0"/>
                    </a:rPr>
                    <a:t>Reflect</a:t>
                  </a:r>
                  <a:endParaRPr lang="en-US" sz="2000" b="1" dirty="0">
                    <a:ln w="0"/>
                    <a:solidFill>
                      <a:schemeClr val="accent3">
                        <a:lumMod val="75000"/>
                      </a:schemeClr>
                    </a:solidFill>
                    <a:cs typeface="MV Boli" panose="02000500030200090000" pitchFamily="2" charset="0"/>
                  </a:endParaRPr>
                </a:p>
              </p:txBody>
            </p:sp>
            <p:sp>
              <p:nvSpPr>
                <p:cNvPr id="15" name="Rectangle 14"/>
                <p:cNvSpPr/>
                <p:nvPr/>
              </p:nvSpPr>
              <p:spPr>
                <a:xfrm>
                  <a:off x="4349453" y="8861551"/>
                  <a:ext cx="3648743" cy="255760"/>
                </a:xfrm>
                <a:prstGeom prst="rect">
                  <a:avLst/>
                </a:prstGeom>
              </p:spPr>
              <p:txBody>
                <a:bodyPr wrap="square">
                  <a:spAutoFit/>
                </a:bodyPr>
                <a:lstStyle/>
                <a:p>
                  <a:r>
                    <a:rPr lang="en-US" sz="2000" b="1" dirty="0">
                      <a:solidFill>
                        <a:schemeClr val="accent3">
                          <a:lumMod val="75000"/>
                        </a:schemeClr>
                      </a:solidFill>
                    </a:rPr>
                    <a:t>on parts of previous activities or lessons</a:t>
                  </a:r>
                </a:p>
              </p:txBody>
            </p:sp>
          </p:grpSp>
        </p:grpSp>
        <p:sp>
          <p:nvSpPr>
            <p:cNvPr id="8" name="Rectangle 7"/>
            <p:cNvSpPr/>
            <p:nvPr/>
          </p:nvSpPr>
          <p:spPr>
            <a:xfrm>
              <a:off x="904020" y="4809447"/>
              <a:ext cx="4391074" cy="255759"/>
            </a:xfrm>
            <a:prstGeom prst="rect">
              <a:avLst/>
            </a:prstGeom>
          </p:spPr>
          <p:txBody>
            <a:bodyPr wrap="square">
              <a:spAutoFit/>
            </a:bodyPr>
            <a:lstStyle/>
            <a:p>
              <a:pPr algn="ctr"/>
              <a:r>
                <a:rPr lang="en-US" sz="2000" b="1" dirty="0"/>
                <a:t>TRY ASKING CHILDREN TO…</a:t>
              </a:r>
            </a:p>
          </p:txBody>
        </p:sp>
      </p:grpSp>
      <p:sp>
        <p:nvSpPr>
          <p:cNvPr id="29" name="Oval Callout 28"/>
          <p:cNvSpPr/>
          <p:nvPr/>
        </p:nvSpPr>
        <p:spPr>
          <a:xfrm flipH="1">
            <a:off x="6235482" y="4560245"/>
            <a:ext cx="2442199" cy="937910"/>
          </a:xfrm>
          <a:prstGeom prst="wedgeEllipseCallout">
            <a:avLst>
              <a:gd name="adj1" fmla="val -39285"/>
              <a:gd name="adj2" fmla="val 70478"/>
            </a:avLst>
          </a:prstGeom>
          <a:solidFill>
            <a:schemeClr val="accent6">
              <a:lumMod val="60000"/>
              <a:lumOff val="40000"/>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Tell your friend about a time when you…</a:t>
            </a:r>
          </a:p>
        </p:txBody>
      </p:sp>
      <p:sp>
        <p:nvSpPr>
          <p:cNvPr id="30" name="Rounded Rectangular Callout 29"/>
          <p:cNvSpPr/>
          <p:nvPr/>
        </p:nvSpPr>
        <p:spPr>
          <a:xfrm flipH="1">
            <a:off x="9067800" y="4329700"/>
            <a:ext cx="2969113" cy="699500"/>
          </a:xfrm>
          <a:prstGeom prst="wedgeRoundRectCallout">
            <a:avLst>
              <a:gd name="adj1" fmla="val -5355"/>
              <a:gd name="adj2" fmla="val 97942"/>
              <a:gd name="adj3" fmla="val 16667"/>
            </a:avLst>
          </a:prstGeom>
          <a:solidFill>
            <a:schemeClr val="accent1">
              <a:lumMod val="60000"/>
              <a:lumOff val="40000"/>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What would happen if…?</a:t>
            </a:r>
          </a:p>
          <a:p>
            <a:pPr algn="ctr"/>
            <a:r>
              <a:rPr lang="en-US" dirty="0">
                <a:solidFill>
                  <a:schemeClr val="tx1"/>
                </a:solidFill>
              </a:rPr>
              <a:t>How could we…?</a:t>
            </a:r>
          </a:p>
        </p:txBody>
      </p:sp>
      <p:sp>
        <p:nvSpPr>
          <p:cNvPr id="26" name="Oval Callout 25"/>
          <p:cNvSpPr/>
          <p:nvPr/>
        </p:nvSpPr>
        <p:spPr>
          <a:xfrm>
            <a:off x="6479231" y="3200400"/>
            <a:ext cx="3677251" cy="1129299"/>
          </a:xfrm>
          <a:prstGeom prst="wedgeEllipseCallout">
            <a:avLst>
              <a:gd name="adj1" fmla="val -30985"/>
              <a:gd name="adj2" fmla="val 62501"/>
            </a:avLst>
          </a:prstGeom>
          <a:solidFill>
            <a:schemeClr val="accent2">
              <a:lumMod val="60000"/>
              <a:lumOff val="40000"/>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spcAft>
                <a:spcPts val="600"/>
              </a:spcAft>
            </a:pPr>
            <a:r>
              <a:rPr lang="en-US" dirty="0">
                <a:solidFill>
                  <a:schemeClr val="tx1"/>
                </a:solidFill>
              </a:rPr>
              <a:t>How do you know...?</a:t>
            </a:r>
          </a:p>
          <a:p>
            <a:pPr algn="ctr">
              <a:spcAft>
                <a:spcPts val="600"/>
              </a:spcAft>
            </a:pPr>
            <a:r>
              <a:rPr lang="en-US" dirty="0">
                <a:solidFill>
                  <a:schemeClr val="tx1"/>
                </a:solidFill>
              </a:rPr>
              <a:t>Why do you think...?</a:t>
            </a:r>
          </a:p>
          <a:p>
            <a:pPr algn="ctr">
              <a:spcAft>
                <a:spcPts val="600"/>
              </a:spcAft>
            </a:pPr>
            <a:r>
              <a:rPr lang="en-US" dirty="0">
                <a:solidFill>
                  <a:schemeClr val="tx1"/>
                </a:solidFill>
              </a:rPr>
              <a:t>What makes you say…?</a:t>
            </a:r>
          </a:p>
        </p:txBody>
      </p:sp>
      <p:sp>
        <p:nvSpPr>
          <p:cNvPr id="5" name="Rectangle 4"/>
          <p:cNvSpPr/>
          <p:nvPr/>
        </p:nvSpPr>
        <p:spPr>
          <a:xfrm>
            <a:off x="508913" y="2219707"/>
            <a:ext cx="11174174" cy="830997"/>
          </a:xfrm>
          <a:prstGeom prst="rect">
            <a:avLst/>
          </a:prstGeom>
        </p:spPr>
        <p:txBody>
          <a:bodyPr wrap="square" lIns="0" tIns="0" rIns="0" bIns="0">
            <a:spAutoFit/>
          </a:bodyPr>
          <a:lstStyle/>
          <a:p>
            <a:pPr algn="ctr"/>
            <a:r>
              <a:rPr lang="en-US" sz="2600" dirty="0"/>
              <a:t>The key is to help children make inferences. Inferential questions are </a:t>
            </a:r>
            <a:r>
              <a:rPr lang="en-US" sz="2600" b="1" dirty="0"/>
              <a:t>open-ended</a:t>
            </a:r>
            <a:r>
              <a:rPr lang="en-US" sz="2600" dirty="0"/>
              <a:t>, have </a:t>
            </a:r>
            <a:r>
              <a:rPr lang="en-US" sz="2600" b="1" dirty="0"/>
              <a:t>more than one possible answer</a:t>
            </a:r>
            <a:r>
              <a:rPr lang="en-US" sz="2600" dirty="0"/>
              <a:t>, and </a:t>
            </a:r>
            <a:r>
              <a:rPr lang="en-US" sz="2600" b="1" dirty="0"/>
              <a:t>require abstract thought.*</a:t>
            </a:r>
            <a:endParaRPr lang="en-US" sz="2800" dirty="0"/>
          </a:p>
        </p:txBody>
      </p:sp>
      <p:grpSp>
        <p:nvGrpSpPr>
          <p:cNvPr id="3" name="Group 2"/>
          <p:cNvGrpSpPr/>
          <p:nvPr/>
        </p:nvGrpSpPr>
        <p:grpSpPr>
          <a:xfrm>
            <a:off x="8126059" y="5709069"/>
            <a:ext cx="3784373" cy="747071"/>
            <a:chOff x="2771151" y="3997862"/>
            <a:chExt cx="2967637" cy="850671"/>
          </a:xfrm>
        </p:grpSpPr>
        <p:sp>
          <p:nvSpPr>
            <p:cNvPr id="27" name="Rounded Rectangular Callout 26"/>
            <p:cNvSpPr/>
            <p:nvPr/>
          </p:nvSpPr>
          <p:spPr>
            <a:xfrm flipV="1">
              <a:off x="2771151" y="3997862"/>
              <a:ext cx="2967637" cy="829583"/>
            </a:xfrm>
            <a:prstGeom prst="wedgeRoundRectCallout">
              <a:avLst>
                <a:gd name="adj1" fmla="val -4104"/>
                <a:gd name="adj2" fmla="val 76699"/>
                <a:gd name="adj3" fmla="val 16667"/>
              </a:avLst>
            </a:prstGeom>
            <a:solidFill>
              <a:schemeClr val="accent3">
                <a:lumMod val="60000"/>
                <a:lumOff val="40000"/>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2782200" y="4112572"/>
              <a:ext cx="2956588" cy="735961"/>
            </a:xfrm>
            <a:prstGeom prst="rect">
              <a:avLst/>
            </a:prstGeom>
          </p:spPr>
          <p:txBody>
            <a:bodyPr wrap="square">
              <a:spAutoFit/>
            </a:bodyPr>
            <a:lstStyle/>
            <a:p>
              <a:pPr algn="ctr"/>
              <a:r>
                <a:rPr lang="en-US" dirty="0"/>
                <a:t>What do you remember about …?</a:t>
              </a:r>
            </a:p>
            <a:p>
              <a:pPr algn="ctr"/>
              <a:r>
                <a:rPr lang="en-US" dirty="0"/>
                <a:t>What was your favorite part of…?</a:t>
              </a:r>
            </a:p>
          </p:txBody>
        </p:sp>
      </p:grpSp>
      <p:sp>
        <p:nvSpPr>
          <p:cNvPr id="25" name="TextBox 24"/>
          <p:cNvSpPr txBox="1"/>
          <p:nvPr/>
        </p:nvSpPr>
        <p:spPr>
          <a:xfrm>
            <a:off x="307031" y="6105859"/>
            <a:ext cx="6172200" cy="400110"/>
          </a:xfrm>
          <a:prstGeom prst="rect">
            <a:avLst/>
          </a:prstGeom>
          <a:noFill/>
        </p:spPr>
        <p:txBody>
          <a:bodyPr wrap="square" rtlCol="0">
            <a:spAutoFit/>
          </a:bodyPr>
          <a:lstStyle/>
          <a:p>
            <a:r>
              <a:rPr lang="en-US" sz="2000" dirty="0"/>
              <a:t>*</a:t>
            </a:r>
            <a:r>
              <a:rPr lang="en-US" sz="2000" b="1" dirty="0"/>
              <a:t>Teachers must </a:t>
            </a:r>
            <a:r>
              <a:rPr lang="en-US" sz="2000" b="1" i="1" dirty="0"/>
              <a:t>listen</a:t>
            </a:r>
            <a:r>
              <a:rPr lang="en-US" sz="2000" b="1" dirty="0"/>
              <a:t> to the answers and build on them</a:t>
            </a:r>
          </a:p>
        </p:txBody>
      </p:sp>
    </p:spTree>
    <p:extLst>
      <p:ext uri="{BB962C8B-B14F-4D97-AF65-F5344CB8AC3E}">
        <p14:creationId xmlns:p14="http://schemas.microsoft.com/office/powerpoint/2010/main" val="3429357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2019B-53F2-4017-95BF-68089AAC88F5}"/>
              </a:ext>
            </a:extLst>
          </p:cNvPr>
          <p:cNvSpPr>
            <a:spLocks noGrp="1"/>
          </p:cNvSpPr>
          <p:nvPr>
            <p:ph type="title"/>
          </p:nvPr>
        </p:nvSpPr>
        <p:spPr>
          <a:xfrm>
            <a:off x="838200" y="1690881"/>
            <a:ext cx="10515600" cy="762000"/>
          </a:xfrm>
        </p:spPr>
        <p:txBody>
          <a:bodyPr/>
          <a:lstStyle/>
          <a:p>
            <a:r>
              <a:rPr lang="en-US" dirty="0">
                <a:latin typeface="Futura Medium" panose="020B0602020204020303" pitchFamily="34" charset="-79"/>
                <a:cs typeface="Futura Medium" panose="020B0602020204020303" pitchFamily="34" charset="-79"/>
              </a:rPr>
              <a:t>Discussion Questions</a:t>
            </a:r>
          </a:p>
        </p:txBody>
      </p:sp>
      <p:sp>
        <p:nvSpPr>
          <p:cNvPr id="3" name="Content Placeholder 2"/>
          <p:cNvSpPr>
            <a:spLocks noGrp="1"/>
          </p:cNvSpPr>
          <p:nvPr>
            <p:ph idx="1"/>
          </p:nvPr>
        </p:nvSpPr>
        <p:spPr>
          <a:xfrm>
            <a:off x="838200" y="2590800"/>
            <a:ext cx="10515600" cy="3572714"/>
          </a:xfrm>
        </p:spPr>
        <p:txBody>
          <a:bodyPr/>
          <a:lstStyle/>
          <a:p>
            <a:pPr marL="514350" indent="-514350">
              <a:buFont typeface="+mj-lt"/>
              <a:buAutoNum type="arabicPeriod"/>
            </a:pPr>
            <a:r>
              <a:rPr lang="en-US" sz="3200" b="0" dirty="0">
                <a:ln w="0"/>
              </a:rPr>
              <a:t>What do you think causes teachers to focus so strongly on basic skills?  How easy will it be for them to change?</a:t>
            </a:r>
          </a:p>
          <a:p>
            <a:pPr marL="514350" indent="-514350">
              <a:spcBef>
                <a:spcPts val="1800"/>
              </a:spcBef>
              <a:buFont typeface="+mj-lt"/>
              <a:buAutoNum type="arabicPeriod"/>
            </a:pPr>
            <a:r>
              <a:rPr lang="en-US" sz="3200" b="0" dirty="0">
                <a:ln w="0"/>
              </a:rPr>
              <a:t>What supports within a curriculum would help achieve a higher quality of instruction?</a:t>
            </a:r>
            <a:endParaRPr lang="en-US" dirty="0">
              <a:ln w="0"/>
              <a:solidFill>
                <a:srgbClr val="FF0000"/>
              </a:solidFill>
            </a:endParaRPr>
          </a:p>
          <a:p>
            <a:pPr marL="514350" indent="-514350">
              <a:buFont typeface="+mj-lt"/>
              <a:buAutoNum type="arabicPeriod"/>
            </a:pPr>
            <a:endParaRPr lang="en-US" dirty="0">
              <a:solidFill>
                <a:srgbClr val="FF0000"/>
              </a:solidFill>
            </a:endParaRPr>
          </a:p>
          <a:p>
            <a:pPr marL="514350" indent="-514350">
              <a:buFont typeface="+mj-lt"/>
              <a:buAutoNum type="arabicPeriod"/>
            </a:pPr>
            <a:endParaRPr lang="en-US" dirty="0">
              <a:solidFill>
                <a:srgbClr val="FF0000"/>
              </a:solidFill>
            </a:endParaRPr>
          </a:p>
        </p:txBody>
      </p:sp>
    </p:spTree>
    <p:extLst>
      <p:ext uri="{BB962C8B-B14F-4D97-AF65-F5344CB8AC3E}">
        <p14:creationId xmlns:p14="http://schemas.microsoft.com/office/powerpoint/2010/main" val="3550455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a:xfrm>
            <a:off x="805465" y="2057400"/>
            <a:ext cx="10515600" cy="2786062"/>
          </a:xfrm>
        </p:spPr>
        <p:txBody>
          <a:bodyPr anchor="ctr"/>
          <a:lstStyle/>
          <a:p>
            <a:r>
              <a:rPr lang="en-US" dirty="0">
                <a:latin typeface="Futura Medium" panose="020B0602020204020303" pitchFamily="34" charset="-79"/>
                <a:cs typeface="Futura Medium" panose="020B0602020204020303" pitchFamily="34" charset="-79"/>
              </a:rPr>
              <a:t>IV. Associative and Cooperative Interactions Among Children</a:t>
            </a:r>
          </a:p>
        </p:txBody>
      </p:sp>
    </p:spTree>
    <p:extLst>
      <p:ext uri="{BB962C8B-B14F-4D97-AF65-F5344CB8AC3E}">
        <p14:creationId xmlns:p14="http://schemas.microsoft.com/office/powerpoint/2010/main" val="3513224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750" y="1431152"/>
            <a:ext cx="10880629" cy="876151"/>
          </a:xfrm>
        </p:spPr>
        <p:txBody>
          <a:bodyPr>
            <a:normAutofit/>
          </a:bodyPr>
          <a:lstStyle/>
          <a:p>
            <a:r>
              <a:rPr lang="en-US" sz="3200" dirty="0">
                <a:latin typeface="Futura Medium" panose="020B0602020204020303" pitchFamily="34" charset="-79"/>
                <a:cs typeface="Futura Medium" panose="020B0602020204020303" pitchFamily="34" charset="-79"/>
              </a:rPr>
              <a:t>Types Of Social Learning Interactions</a:t>
            </a:r>
          </a:p>
        </p:txBody>
      </p:sp>
      <p:sp>
        <p:nvSpPr>
          <p:cNvPr id="4" name="Content Placeholder 3"/>
          <p:cNvSpPr>
            <a:spLocks noGrp="1"/>
          </p:cNvSpPr>
          <p:nvPr>
            <p:ph idx="1"/>
          </p:nvPr>
        </p:nvSpPr>
        <p:spPr>
          <a:xfrm>
            <a:off x="355358" y="2479795"/>
            <a:ext cx="6592079" cy="3534011"/>
          </a:xfrm>
        </p:spPr>
        <p:txBody>
          <a:bodyPr>
            <a:normAutofit/>
          </a:bodyPr>
          <a:lstStyle/>
          <a:p>
            <a:pPr marL="0" indent="0">
              <a:buNone/>
            </a:pPr>
            <a:r>
              <a:rPr lang="en-US" b="1" dirty="0"/>
              <a:t>Parten’s </a:t>
            </a:r>
            <a:r>
              <a:rPr lang="en-US" dirty="0"/>
              <a:t>Types</a:t>
            </a:r>
            <a:r>
              <a:rPr lang="en-US" b="1" dirty="0"/>
              <a:t> of Play </a:t>
            </a:r>
            <a:r>
              <a:rPr lang="en-US" b="0" dirty="0">
                <a:solidFill>
                  <a:schemeClr val="tx1"/>
                </a:solidFill>
              </a:rPr>
              <a:t>describe the social parameters of a child’s learning experience. </a:t>
            </a:r>
          </a:p>
          <a:p>
            <a:pPr marL="0" indent="0">
              <a:spcBef>
                <a:spcPts val="600"/>
              </a:spcBef>
              <a:buNone/>
            </a:pPr>
            <a:r>
              <a:rPr lang="en-US" b="0" dirty="0"/>
              <a:t>I</a:t>
            </a:r>
            <a:r>
              <a:rPr lang="en-US" b="0" dirty="0">
                <a:solidFill>
                  <a:schemeClr val="tx1"/>
                </a:solidFill>
              </a:rPr>
              <a:t>nteractions are determined by:</a:t>
            </a:r>
          </a:p>
          <a:p>
            <a:pPr marL="342900" indent="-342900">
              <a:spcBef>
                <a:spcPts val="600"/>
              </a:spcBef>
              <a:spcAft>
                <a:spcPts val="0"/>
              </a:spcAft>
              <a:buFont typeface="Arial" panose="020B0604020202020204" pitchFamily="34" charset="0"/>
              <a:buChar char="•"/>
            </a:pPr>
            <a:r>
              <a:rPr lang="en-US" sz="2400" dirty="0"/>
              <a:t>Individual preference</a:t>
            </a:r>
            <a:r>
              <a:rPr lang="en-US" sz="2400" b="0" dirty="0"/>
              <a:t> (favorite friends)</a:t>
            </a:r>
          </a:p>
          <a:p>
            <a:pPr marL="342900" indent="-342900">
              <a:spcBef>
                <a:spcPts val="600"/>
              </a:spcBef>
              <a:spcAft>
                <a:spcPts val="0"/>
              </a:spcAft>
              <a:buFont typeface="Arial" panose="020B0604020202020204" pitchFamily="34" charset="0"/>
              <a:buChar char="•"/>
            </a:pPr>
            <a:r>
              <a:rPr lang="en-US" sz="2400" dirty="0"/>
              <a:t>Developmental competence </a:t>
            </a:r>
            <a:r>
              <a:rPr lang="en-US" sz="2400" b="0" dirty="0"/>
              <a:t>(socioemotional and language skills)</a:t>
            </a:r>
          </a:p>
          <a:p>
            <a:pPr marL="342900" indent="-342900">
              <a:spcBef>
                <a:spcPts val="600"/>
              </a:spcBef>
              <a:spcAft>
                <a:spcPts val="0"/>
              </a:spcAft>
              <a:buFont typeface="Arial" panose="020B0604020202020204" pitchFamily="34" charset="0"/>
              <a:buChar char="•"/>
            </a:pPr>
            <a:r>
              <a:rPr lang="en-US" sz="2400" dirty="0"/>
              <a:t>Opportunities provided </a:t>
            </a:r>
            <a:r>
              <a:rPr lang="en-US" sz="2400" b="0" dirty="0"/>
              <a:t>(adults allowing/ encouraging discussion and partner work)</a:t>
            </a:r>
          </a:p>
          <a:p>
            <a:pPr marL="0" indent="0" algn="ctr">
              <a:buNone/>
            </a:pPr>
            <a:endParaRPr lang="en-US" sz="2400" dirty="0">
              <a:solidFill>
                <a:schemeClr val="tx1"/>
              </a:solidFill>
            </a:endParaRPr>
          </a:p>
        </p:txBody>
      </p:sp>
      <p:sp>
        <p:nvSpPr>
          <p:cNvPr id="3" name="Circular Arrow 2"/>
          <p:cNvSpPr/>
          <p:nvPr/>
        </p:nvSpPr>
        <p:spPr>
          <a:xfrm rot="15277870">
            <a:off x="14294013" y="6003016"/>
            <a:ext cx="1889452" cy="2508224"/>
          </a:xfrm>
          <a:prstGeom prst="circularArrow">
            <a:avLst>
              <a:gd name="adj1" fmla="val 2197"/>
              <a:gd name="adj2" fmla="val 496064"/>
              <a:gd name="adj3" fmla="val 20557300"/>
              <a:gd name="adj4" fmla="val 4256360"/>
              <a:gd name="adj5" fmla="val 13872"/>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a:extLst>
              <a:ext uri="{FF2B5EF4-FFF2-40B4-BE49-F238E27FC236}">
                <a16:creationId xmlns:a16="http://schemas.microsoft.com/office/drawing/2014/main" id="{0EEAD030-324B-4615-A27A-50AB50432B22}"/>
              </a:ext>
            </a:extLst>
          </p:cNvPr>
          <p:cNvSpPr txBox="1"/>
          <p:nvPr/>
        </p:nvSpPr>
        <p:spPr>
          <a:xfrm>
            <a:off x="435351" y="5770799"/>
            <a:ext cx="6210614" cy="830997"/>
          </a:xfrm>
          <a:prstGeom prst="rect">
            <a:avLst/>
          </a:prstGeom>
          <a:noFill/>
          <a:ln>
            <a:solidFill>
              <a:schemeClr val="tx1"/>
            </a:solidFill>
          </a:ln>
        </p:spPr>
        <p:txBody>
          <a:bodyPr wrap="square" rtlCol="0">
            <a:spAutoFit/>
          </a:bodyPr>
          <a:lstStyle/>
          <a:p>
            <a:pPr algn="ctr"/>
            <a:r>
              <a:rPr lang="en-US" sz="2400" b="1" dirty="0"/>
              <a:t>Associative</a:t>
            </a:r>
            <a:r>
              <a:rPr lang="en-US" sz="2400" dirty="0"/>
              <a:t> and </a:t>
            </a:r>
            <a:r>
              <a:rPr lang="en-US" sz="2400" b="1" dirty="0"/>
              <a:t>Cooperative</a:t>
            </a:r>
            <a:r>
              <a:rPr lang="en-US" sz="2400" dirty="0"/>
              <a:t> interactions require higher levels of engagement with peers.</a:t>
            </a:r>
          </a:p>
        </p:txBody>
      </p:sp>
      <p:grpSp>
        <p:nvGrpSpPr>
          <p:cNvPr id="15" name="Group 14">
            <a:extLst>
              <a:ext uri="{FF2B5EF4-FFF2-40B4-BE49-F238E27FC236}">
                <a16:creationId xmlns:a16="http://schemas.microsoft.com/office/drawing/2014/main" id="{AB1513FE-96F6-4816-90B4-B5027F2F7E7E}"/>
              </a:ext>
            </a:extLst>
          </p:cNvPr>
          <p:cNvGrpSpPr/>
          <p:nvPr/>
        </p:nvGrpSpPr>
        <p:grpSpPr>
          <a:xfrm>
            <a:off x="6725958" y="2208901"/>
            <a:ext cx="5393779" cy="4425936"/>
            <a:chOff x="6645965" y="2201514"/>
            <a:chExt cx="5393779" cy="4425936"/>
          </a:xfrm>
        </p:grpSpPr>
        <p:grpSp>
          <p:nvGrpSpPr>
            <p:cNvPr id="13" name="Group 12">
              <a:extLst>
                <a:ext uri="{FF2B5EF4-FFF2-40B4-BE49-F238E27FC236}">
                  <a16:creationId xmlns:a16="http://schemas.microsoft.com/office/drawing/2014/main" id="{5270289F-117D-4D28-A5E2-AEF18CB123C6}"/>
                </a:ext>
              </a:extLst>
            </p:cNvPr>
            <p:cNvGrpSpPr/>
            <p:nvPr/>
          </p:nvGrpSpPr>
          <p:grpSpPr>
            <a:xfrm>
              <a:off x="6645965" y="2201514"/>
              <a:ext cx="5393779" cy="4425936"/>
              <a:chOff x="6553200" y="2245640"/>
              <a:chExt cx="5757226" cy="4425936"/>
            </a:xfrm>
          </p:grpSpPr>
          <p:sp>
            <p:nvSpPr>
              <p:cNvPr id="11" name="Hexagon 10">
                <a:extLst>
                  <a:ext uri="{FF2B5EF4-FFF2-40B4-BE49-F238E27FC236}">
                    <a16:creationId xmlns:a16="http://schemas.microsoft.com/office/drawing/2014/main" id="{72A2EED8-C00A-4841-902B-B59A3E29C80F}"/>
                  </a:ext>
                </a:extLst>
              </p:cNvPr>
              <p:cNvSpPr/>
              <p:nvPr/>
            </p:nvSpPr>
            <p:spPr>
              <a:xfrm>
                <a:off x="8367256" y="2245640"/>
                <a:ext cx="2133600" cy="1452319"/>
              </a:xfrm>
              <a:prstGeom prst="hexagon">
                <a:avLst/>
              </a:prstGeom>
              <a:solidFill>
                <a:srgbClr val="0068A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Cooperative</a:t>
                </a:r>
              </a:p>
              <a:p>
                <a:pPr algn="ctr"/>
                <a:r>
                  <a:rPr lang="en-US" sz="1600" dirty="0">
                    <a:solidFill>
                      <a:schemeClr val="tx1"/>
                    </a:solidFill>
                  </a:rPr>
                  <a:t>Shared goal with clear roles and structure</a:t>
                </a:r>
              </a:p>
            </p:txBody>
          </p:sp>
          <p:sp>
            <p:nvSpPr>
              <p:cNvPr id="20" name="Hexagon 19">
                <a:extLst>
                  <a:ext uri="{FF2B5EF4-FFF2-40B4-BE49-F238E27FC236}">
                    <a16:creationId xmlns:a16="http://schemas.microsoft.com/office/drawing/2014/main" id="{351565F7-9D34-4B40-979E-809F970672AF}"/>
                  </a:ext>
                </a:extLst>
              </p:cNvPr>
              <p:cNvSpPr/>
              <p:nvPr/>
            </p:nvSpPr>
            <p:spPr>
              <a:xfrm>
                <a:off x="10176826" y="2990622"/>
                <a:ext cx="2133600" cy="1452319"/>
              </a:xfrm>
              <a:prstGeom prst="hexagon">
                <a:avLst/>
              </a:prstGeom>
              <a:solidFill>
                <a:srgbClr val="0068AE">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Unoccupied</a:t>
                </a:r>
              </a:p>
              <a:p>
                <a:pPr algn="ctr"/>
                <a:r>
                  <a:rPr lang="en-US" sz="1600" dirty="0">
                    <a:solidFill>
                      <a:schemeClr val="tx1"/>
                    </a:solidFill>
                  </a:rPr>
                  <a:t>Not attending to any activity</a:t>
                </a:r>
              </a:p>
            </p:txBody>
          </p:sp>
          <p:sp>
            <p:nvSpPr>
              <p:cNvPr id="23" name="Hexagon 22">
                <a:extLst>
                  <a:ext uri="{FF2B5EF4-FFF2-40B4-BE49-F238E27FC236}">
                    <a16:creationId xmlns:a16="http://schemas.microsoft.com/office/drawing/2014/main" id="{9782EC16-8B12-4165-B1A2-729264814753}"/>
                  </a:ext>
                </a:extLst>
              </p:cNvPr>
              <p:cNvSpPr/>
              <p:nvPr/>
            </p:nvSpPr>
            <p:spPr>
              <a:xfrm>
                <a:off x="10176826" y="4465995"/>
                <a:ext cx="2133600" cy="1452319"/>
              </a:xfrm>
              <a:prstGeom prst="hexagon">
                <a:avLst/>
              </a:prstGeom>
              <a:solidFill>
                <a:srgbClr val="0068AE">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Solitary</a:t>
                </a:r>
              </a:p>
              <a:p>
                <a:pPr algn="ctr"/>
                <a:r>
                  <a:rPr lang="en-US" sz="1600" dirty="0">
                    <a:solidFill>
                      <a:schemeClr val="tx1"/>
                    </a:solidFill>
                  </a:rPr>
                  <a:t>Playing alone with unique materials</a:t>
                </a:r>
              </a:p>
            </p:txBody>
          </p:sp>
          <p:sp>
            <p:nvSpPr>
              <p:cNvPr id="24" name="Hexagon 23">
                <a:extLst>
                  <a:ext uri="{FF2B5EF4-FFF2-40B4-BE49-F238E27FC236}">
                    <a16:creationId xmlns:a16="http://schemas.microsoft.com/office/drawing/2014/main" id="{8F1D2E47-258C-43A2-B4CF-1AD3390100A3}"/>
                  </a:ext>
                </a:extLst>
              </p:cNvPr>
              <p:cNvSpPr/>
              <p:nvPr/>
            </p:nvSpPr>
            <p:spPr>
              <a:xfrm>
                <a:off x="8365013" y="5219257"/>
                <a:ext cx="2133600" cy="1452319"/>
              </a:xfrm>
              <a:prstGeom prst="hexagon">
                <a:avLst/>
              </a:prstGeom>
              <a:solidFill>
                <a:srgbClr val="0068AE">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Onlooker</a:t>
                </a:r>
              </a:p>
              <a:p>
                <a:pPr algn="ctr"/>
                <a:r>
                  <a:rPr lang="en-US" sz="1600" dirty="0">
                    <a:solidFill>
                      <a:schemeClr val="tx1"/>
                    </a:solidFill>
                  </a:rPr>
                  <a:t>Observing other activities without participating</a:t>
                </a:r>
              </a:p>
            </p:txBody>
          </p:sp>
          <p:sp>
            <p:nvSpPr>
              <p:cNvPr id="25" name="Hexagon 24">
                <a:extLst>
                  <a:ext uri="{FF2B5EF4-FFF2-40B4-BE49-F238E27FC236}">
                    <a16:creationId xmlns:a16="http://schemas.microsoft.com/office/drawing/2014/main" id="{BA6CEBA8-90CA-427F-AE36-C6D76F4BACE6}"/>
                  </a:ext>
                </a:extLst>
              </p:cNvPr>
              <p:cNvSpPr/>
              <p:nvPr/>
            </p:nvSpPr>
            <p:spPr>
              <a:xfrm>
                <a:off x="6553200" y="4462947"/>
                <a:ext cx="2133600" cy="1452319"/>
              </a:xfrm>
              <a:prstGeom prst="hexagon">
                <a:avLst/>
              </a:prstGeom>
              <a:solidFill>
                <a:srgbClr val="0068A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Parallel</a:t>
                </a:r>
              </a:p>
              <a:p>
                <a:pPr algn="ctr"/>
                <a:r>
                  <a:rPr lang="en-US" sz="1600" dirty="0">
                    <a:solidFill>
                      <a:schemeClr val="tx1"/>
                    </a:solidFill>
                  </a:rPr>
                  <a:t>Playing near other children with similar materials</a:t>
                </a:r>
              </a:p>
            </p:txBody>
          </p:sp>
          <p:sp>
            <p:nvSpPr>
              <p:cNvPr id="26" name="Hexagon 25">
                <a:extLst>
                  <a:ext uri="{FF2B5EF4-FFF2-40B4-BE49-F238E27FC236}">
                    <a16:creationId xmlns:a16="http://schemas.microsoft.com/office/drawing/2014/main" id="{21500395-BF09-443E-84A0-11C541E0B42A}"/>
                  </a:ext>
                </a:extLst>
              </p:cNvPr>
              <p:cNvSpPr/>
              <p:nvPr/>
            </p:nvSpPr>
            <p:spPr>
              <a:xfrm>
                <a:off x="6553200" y="2971800"/>
                <a:ext cx="2133600" cy="1452319"/>
              </a:xfrm>
              <a:prstGeom prst="hexagon">
                <a:avLst/>
              </a:prstGeom>
              <a:solidFill>
                <a:srgbClr val="0068AE">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a:solidFill>
                      <a:schemeClr val="tx1"/>
                    </a:solidFill>
                  </a:rPr>
                  <a:t>Associative</a:t>
                </a:r>
              </a:p>
              <a:p>
                <a:pPr algn="ctr"/>
                <a:r>
                  <a:rPr lang="en-US" sz="1600" dirty="0">
                    <a:solidFill>
                      <a:schemeClr val="tx1"/>
                    </a:solidFill>
                  </a:rPr>
                  <a:t>Using shared materials to co-construct an idea or experience</a:t>
                </a:r>
              </a:p>
            </p:txBody>
          </p:sp>
        </p:grpSp>
        <p:sp>
          <p:nvSpPr>
            <p:cNvPr id="27" name="Hexagon 26">
              <a:extLst>
                <a:ext uri="{FF2B5EF4-FFF2-40B4-BE49-F238E27FC236}">
                  <a16:creationId xmlns:a16="http://schemas.microsoft.com/office/drawing/2014/main" id="{A0F6E3C8-6E97-4E02-9789-39E74004CBCF}"/>
                </a:ext>
              </a:extLst>
            </p:cNvPr>
            <p:cNvSpPr/>
            <p:nvPr/>
          </p:nvSpPr>
          <p:spPr>
            <a:xfrm>
              <a:off x="8372105" y="3729281"/>
              <a:ext cx="1941498" cy="1452319"/>
            </a:xfrm>
            <a:prstGeom prst="hexagon">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000" b="1" dirty="0">
                  <a:solidFill>
                    <a:schemeClr val="tx1"/>
                  </a:solidFill>
                </a:rPr>
                <a:t>Types of Play</a:t>
              </a:r>
              <a:endParaRPr lang="en-US" dirty="0">
                <a:solidFill>
                  <a:schemeClr val="tx1"/>
                </a:solidFill>
              </a:endParaRPr>
            </a:p>
          </p:txBody>
        </p:sp>
      </p:grpSp>
    </p:spTree>
    <p:extLst>
      <p:ext uri="{BB962C8B-B14F-4D97-AF65-F5344CB8AC3E}">
        <p14:creationId xmlns:p14="http://schemas.microsoft.com/office/powerpoint/2010/main" val="3892855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38200" y="1524000"/>
            <a:ext cx="10515600" cy="609600"/>
          </a:xfrm>
        </p:spPr>
        <p:txBody>
          <a:bodyPr>
            <a:normAutofit/>
          </a:bodyPr>
          <a:lstStyle/>
          <a:p>
            <a:r>
              <a:rPr lang="en-US" sz="3200" dirty="0">
                <a:latin typeface="Futura Medium" panose="020B0602020204020303" pitchFamily="34" charset="-79"/>
                <a:cs typeface="Futura Medium" panose="020B0602020204020303" pitchFamily="34" charset="-79"/>
              </a:rPr>
              <a:t>Associative Learning Interactions</a:t>
            </a:r>
          </a:p>
        </p:txBody>
      </p:sp>
      <p:sp>
        <p:nvSpPr>
          <p:cNvPr id="9" name="Content Placeholder 8"/>
          <p:cNvSpPr>
            <a:spLocks noGrp="1"/>
          </p:cNvSpPr>
          <p:nvPr>
            <p:ph sz="half" idx="1"/>
          </p:nvPr>
        </p:nvSpPr>
        <p:spPr>
          <a:xfrm>
            <a:off x="457200" y="2151798"/>
            <a:ext cx="6172200" cy="4267201"/>
          </a:xfrm>
        </p:spPr>
        <p:txBody>
          <a:bodyPr anchor="t">
            <a:noAutofit/>
          </a:bodyPr>
          <a:lstStyle/>
          <a:p>
            <a:pPr>
              <a:lnSpc>
                <a:spcPct val="100000"/>
              </a:lnSpc>
              <a:spcBef>
                <a:spcPts val="600"/>
              </a:spcBef>
              <a:spcAft>
                <a:spcPts val="0"/>
              </a:spcAft>
            </a:pPr>
            <a:r>
              <a:rPr lang="en-US" sz="2400" b="0" dirty="0">
                <a:solidFill>
                  <a:schemeClr val="tx1"/>
                </a:solidFill>
              </a:rPr>
              <a:t>Shared materials</a:t>
            </a:r>
          </a:p>
          <a:p>
            <a:pPr>
              <a:lnSpc>
                <a:spcPct val="100000"/>
              </a:lnSpc>
              <a:spcBef>
                <a:spcPts val="600"/>
              </a:spcBef>
              <a:spcAft>
                <a:spcPts val="0"/>
              </a:spcAft>
            </a:pPr>
            <a:r>
              <a:rPr lang="en-US" sz="2400" b="0" dirty="0">
                <a:solidFill>
                  <a:schemeClr val="tx1"/>
                </a:solidFill>
              </a:rPr>
              <a:t>Communicate about task with peers</a:t>
            </a:r>
          </a:p>
          <a:p>
            <a:pPr>
              <a:lnSpc>
                <a:spcPct val="100000"/>
              </a:lnSpc>
              <a:spcBef>
                <a:spcPts val="600"/>
              </a:spcBef>
              <a:spcAft>
                <a:spcPts val="0"/>
              </a:spcAft>
            </a:pPr>
            <a:r>
              <a:rPr lang="en-US" sz="2400" b="0" dirty="0">
                <a:solidFill>
                  <a:schemeClr val="tx1"/>
                </a:solidFill>
              </a:rPr>
              <a:t>Co-construct a product or idea</a:t>
            </a:r>
          </a:p>
          <a:p>
            <a:pPr>
              <a:lnSpc>
                <a:spcPct val="100000"/>
              </a:lnSpc>
              <a:spcBef>
                <a:spcPts val="600"/>
              </a:spcBef>
              <a:spcAft>
                <a:spcPts val="0"/>
              </a:spcAft>
            </a:pPr>
            <a:r>
              <a:rPr lang="en-US" sz="2400" b="0" dirty="0">
                <a:solidFill>
                  <a:schemeClr val="tx1"/>
                </a:solidFill>
              </a:rPr>
              <a:t>Generally open-ended with no clear goal</a:t>
            </a:r>
          </a:p>
          <a:p>
            <a:pPr>
              <a:lnSpc>
                <a:spcPct val="100000"/>
              </a:lnSpc>
              <a:spcBef>
                <a:spcPts val="600"/>
              </a:spcBef>
              <a:spcAft>
                <a:spcPts val="0"/>
              </a:spcAft>
            </a:pPr>
            <a:r>
              <a:rPr lang="en-US" sz="2400" b="0" dirty="0">
                <a:solidFill>
                  <a:schemeClr val="tx1"/>
                </a:solidFill>
              </a:rPr>
              <a:t>Interaction would change if a child walked away</a:t>
            </a:r>
            <a:endParaRPr lang="en-US" sz="1400" b="0" dirty="0">
              <a:solidFill>
                <a:schemeClr val="tx1"/>
              </a:solidFill>
            </a:endParaRPr>
          </a:p>
          <a:p>
            <a:pPr marL="0" indent="0">
              <a:lnSpc>
                <a:spcPct val="100000"/>
              </a:lnSpc>
              <a:spcBef>
                <a:spcPts val="600"/>
              </a:spcBef>
              <a:spcAft>
                <a:spcPts val="0"/>
              </a:spcAft>
              <a:buNone/>
            </a:pPr>
            <a:r>
              <a:rPr lang="en-US" sz="2400" dirty="0">
                <a:solidFill>
                  <a:srgbClr val="1B386A"/>
                </a:solidFill>
              </a:rPr>
              <a:t>EXAMPLES</a:t>
            </a:r>
            <a:r>
              <a:rPr lang="en-US" sz="2400" b="0" dirty="0">
                <a:solidFill>
                  <a:srgbClr val="1B386A"/>
                </a:solidFill>
              </a:rPr>
              <a:t>:</a:t>
            </a:r>
          </a:p>
          <a:p>
            <a:pPr marL="342900" indent="-342900">
              <a:lnSpc>
                <a:spcPct val="100000"/>
              </a:lnSpc>
              <a:spcBef>
                <a:spcPts val="600"/>
              </a:spcBef>
              <a:spcAft>
                <a:spcPts val="0"/>
              </a:spcAft>
              <a:buFont typeface="Arial" panose="020B0604020202020204" pitchFamily="34" charset="0"/>
              <a:buChar char="•"/>
            </a:pPr>
            <a:r>
              <a:rPr lang="en-US" sz="2000" b="0" dirty="0">
                <a:solidFill>
                  <a:schemeClr val="tx1"/>
                </a:solidFill>
              </a:rPr>
              <a:t>Completing a puzzle together </a:t>
            </a:r>
          </a:p>
          <a:p>
            <a:pPr marL="342900" indent="-342900">
              <a:lnSpc>
                <a:spcPct val="100000"/>
              </a:lnSpc>
              <a:spcBef>
                <a:spcPts val="600"/>
              </a:spcBef>
              <a:spcAft>
                <a:spcPts val="0"/>
              </a:spcAft>
              <a:buFont typeface="Arial" panose="020B0604020202020204" pitchFamily="34" charset="0"/>
              <a:buChar char="•"/>
            </a:pPr>
            <a:r>
              <a:rPr lang="en-US" sz="2000" b="0" dirty="0">
                <a:solidFill>
                  <a:schemeClr val="tx1"/>
                </a:solidFill>
              </a:rPr>
              <a:t>Sharing a book</a:t>
            </a:r>
          </a:p>
          <a:p>
            <a:pPr marL="342900" indent="-342900">
              <a:lnSpc>
                <a:spcPct val="100000"/>
              </a:lnSpc>
              <a:spcBef>
                <a:spcPts val="600"/>
              </a:spcBef>
              <a:spcAft>
                <a:spcPts val="0"/>
              </a:spcAft>
              <a:buFont typeface="Arial" panose="020B0604020202020204" pitchFamily="34" charset="0"/>
              <a:buChar char="•"/>
            </a:pPr>
            <a:r>
              <a:rPr lang="en-US" sz="2000" b="0" dirty="0">
                <a:solidFill>
                  <a:schemeClr val="tx1"/>
                </a:solidFill>
              </a:rPr>
              <a:t>Helping with a task (e.g., cleaning up)</a:t>
            </a:r>
          </a:p>
          <a:p>
            <a:pPr marL="342900" indent="-342900">
              <a:lnSpc>
                <a:spcPct val="100000"/>
              </a:lnSpc>
              <a:spcBef>
                <a:spcPts val="600"/>
              </a:spcBef>
              <a:spcAft>
                <a:spcPts val="0"/>
              </a:spcAft>
              <a:buFont typeface="Arial" panose="020B0604020202020204" pitchFamily="34" charset="0"/>
              <a:buChar char="•"/>
            </a:pPr>
            <a:r>
              <a:rPr lang="en-US" sz="2000" b="0" dirty="0">
                <a:solidFill>
                  <a:schemeClr val="tx1"/>
                </a:solidFill>
              </a:rPr>
              <a:t>Conversation/Brainstorming</a:t>
            </a:r>
          </a:p>
        </p:txBody>
      </p:sp>
      <p:sp>
        <p:nvSpPr>
          <p:cNvPr id="6" name="TextBox 5"/>
          <p:cNvSpPr txBox="1"/>
          <p:nvPr/>
        </p:nvSpPr>
        <p:spPr>
          <a:xfrm>
            <a:off x="7162800" y="5760005"/>
            <a:ext cx="4571999" cy="640797"/>
          </a:xfrm>
          <a:prstGeom prst="rect">
            <a:avLst/>
          </a:prstGeom>
          <a:solidFill>
            <a:schemeClr val="bg1">
              <a:alpha val="85000"/>
            </a:schemeClr>
          </a:solidFill>
          <a:effectLst>
            <a:outerShdw blurRad="50800" dist="38100" dir="2700000" algn="tl" rotWithShape="0">
              <a:prstClr val="black">
                <a:alpha val="40000"/>
              </a:prstClr>
            </a:outerShdw>
          </a:effectLst>
        </p:spPr>
        <p:txBody>
          <a:bodyPr wrap="square" rtlCol="0">
            <a:spAutoFit/>
          </a:bodyPr>
          <a:lstStyle/>
          <a:p>
            <a:pPr algn="ctr"/>
            <a:r>
              <a:rPr lang="en-US" b="1" dirty="0">
                <a:solidFill>
                  <a:schemeClr val="accent1">
                    <a:lumMod val="75000"/>
                  </a:schemeClr>
                </a:solidFill>
              </a:rPr>
              <a:t>Associative interactions allow children to learn from each other.</a:t>
            </a:r>
          </a:p>
        </p:txBody>
      </p:sp>
      <p:pic>
        <p:nvPicPr>
          <p:cNvPr id="3" name="Content Placeholder 2" descr="Two girls building.jpg"/>
          <p:cNvPicPr>
            <a:picLocks noGrp="1" noChangeAspect="1"/>
          </p:cNvPicPr>
          <p:nvPr>
            <p:ph sz="half" idx="2"/>
          </p:nvPr>
        </p:nvPicPr>
        <p:blipFill rotWithShape="1">
          <a:blip r:embed="rId3" cstate="screen">
            <a:extLst>
              <a:ext uri="{28A0092B-C50C-407E-A947-70E740481C1C}">
                <a14:useLocalDpi xmlns:a14="http://schemas.microsoft.com/office/drawing/2010/main"/>
              </a:ext>
            </a:extLst>
          </a:blip>
          <a:srcRect/>
          <a:stretch/>
        </p:blipFill>
        <p:spPr>
          <a:xfrm>
            <a:off x="7162800" y="2633555"/>
            <a:ext cx="4572000" cy="3126450"/>
          </a:xfrm>
        </p:spPr>
      </p:pic>
    </p:spTree>
    <p:extLst>
      <p:ext uri="{BB962C8B-B14F-4D97-AF65-F5344CB8AC3E}">
        <p14:creationId xmlns:p14="http://schemas.microsoft.com/office/powerpoint/2010/main" val="38688212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1466003"/>
            <a:ext cx="10515600" cy="762000"/>
          </a:xfrm>
        </p:spPr>
        <p:txBody>
          <a:bodyPr>
            <a:normAutofit/>
          </a:bodyPr>
          <a:lstStyle/>
          <a:p>
            <a:r>
              <a:rPr lang="en-US" sz="3200" dirty="0">
                <a:latin typeface="Futura Medium" panose="020B0602020204020303" pitchFamily="34" charset="-79"/>
                <a:cs typeface="Futura Medium" panose="020B0602020204020303" pitchFamily="34" charset="-79"/>
              </a:rPr>
              <a:t>Cooperative Learning Interactions</a:t>
            </a:r>
          </a:p>
        </p:txBody>
      </p:sp>
      <p:sp>
        <p:nvSpPr>
          <p:cNvPr id="7" name="Content Placeholder 6"/>
          <p:cNvSpPr>
            <a:spLocks noGrp="1"/>
          </p:cNvSpPr>
          <p:nvPr>
            <p:ph sz="half" idx="1"/>
          </p:nvPr>
        </p:nvSpPr>
        <p:spPr>
          <a:xfrm>
            <a:off x="695890" y="2454297"/>
            <a:ext cx="7076510" cy="4031633"/>
          </a:xfrm>
        </p:spPr>
        <p:txBody>
          <a:bodyPr anchor="t">
            <a:normAutofit fontScale="85000" lnSpcReduction="20000"/>
          </a:bodyPr>
          <a:lstStyle/>
          <a:p>
            <a:pPr>
              <a:lnSpc>
                <a:spcPct val="120000"/>
              </a:lnSpc>
            </a:pPr>
            <a:r>
              <a:rPr lang="en-US" b="0" dirty="0">
                <a:solidFill>
                  <a:schemeClr val="tx1"/>
                </a:solidFill>
              </a:rPr>
              <a:t>Work together with </a:t>
            </a:r>
            <a:r>
              <a:rPr lang="en-US" dirty="0">
                <a:solidFill>
                  <a:schemeClr val="tx1"/>
                </a:solidFill>
              </a:rPr>
              <a:t>shared goal and formal organization</a:t>
            </a:r>
            <a:r>
              <a:rPr lang="en-US" b="0" dirty="0">
                <a:solidFill>
                  <a:schemeClr val="tx1"/>
                </a:solidFill>
              </a:rPr>
              <a:t> (i.e., rules, turn-taking)</a:t>
            </a:r>
          </a:p>
          <a:p>
            <a:pPr marL="287338" indent="-287338">
              <a:lnSpc>
                <a:spcPct val="100000"/>
              </a:lnSpc>
              <a:spcBef>
                <a:spcPts val="1200"/>
              </a:spcBef>
              <a:buFont typeface="Arial" panose="020B0604020202020204" pitchFamily="34" charset="0"/>
              <a:buChar char="•"/>
            </a:pPr>
            <a:r>
              <a:rPr lang="en-US" b="0" dirty="0"/>
              <a:t>Games with rules (for 4-5 year olds, requires adult assistance)</a:t>
            </a:r>
          </a:p>
          <a:p>
            <a:pPr marL="287338" indent="-287338">
              <a:lnSpc>
                <a:spcPct val="100000"/>
              </a:lnSpc>
              <a:spcBef>
                <a:spcPts val="1200"/>
              </a:spcBef>
              <a:buFont typeface="Arial" panose="020B0604020202020204" pitchFamily="34" charset="0"/>
              <a:buChar char="•"/>
            </a:pPr>
            <a:r>
              <a:rPr lang="en-US" b="0" dirty="0">
                <a:solidFill>
                  <a:schemeClr val="tx1"/>
                </a:solidFill>
              </a:rPr>
              <a:t>Academic tasks with clear goal (e.g., spelling, counting tasks)</a:t>
            </a:r>
          </a:p>
          <a:p>
            <a:pPr marL="287338" indent="-287338">
              <a:spcBef>
                <a:spcPts val="1200"/>
              </a:spcBef>
              <a:buFont typeface="Arial" panose="020B0604020202020204" pitchFamily="34" charset="0"/>
              <a:buChar char="•"/>
            </a:pPr>
            <a:r>
              <a:rPr lang="en-US" b="0" dirty="0">
                <a:solidFill>
                  <a:schemeClr val="tx1"/>
                </a:solidFill>
              </a:rPr>
              <a:t>High-level dramatic play</a:t>
            </a:r>
          </a:p>
          <a:p>
            <a:pPr lvl="1"/>
            <a:r>
              <a:rPr lang="en-US" dirty="0">
                <a:solidFill>
                  <a:schemeClr val="tx1"/>
                </a:solidFill>
              </a:rPr>
              <a:t>Recognizable scenario</a:t>
            </a:r>
          </a:p>
          <a:p>
            <a:pPr lvl="1"/>
            <a:r>
              <a:rPr lang="en-US" dirty="0">
                <a:solidFill>
                  <a:schemeClr val="tx1"/>
                </a:solidFill>
              </a:rPr>
              <a:t>Appropriate role speech</a:t>
            </a:r>
          </a:p>
          <a:p>
            <a:pPr lvl="1"/>
            <a:r>
              <a:rPr lang="en-US" dirty="0">
                <a:solidFill>
                  <a:schemeClr val="tx1"/>
                </a:solidFill>
              </a:rPr>
              <a:t>Interactions that follow </a:t>
            </a:r>
            <a:r>
              <a:rPr lang="en-US" dirty="0"/>
              <a:t>a script</a:t>
            </a:r>
          </a:p>
          <a:p>
            <a:pPr lvl="1"/>
            <a:r>
              <a:rPr lang="en-US" dirty="0">
                <a:solidFill>
                  <a:schemeClr val="tx1"/>
                </a:solidFill>
              </a:rPr>
              <a:t>Acting out a favorite book</a:t>
            </a:r>
          </a:p>
        </p:txBody>
      </p:sp>
      <p:pic>
        <p:nvPicPr>
          <p:cNvPr id="8" name="Content Placeholder 8"/>
          <p:cNvPicPr>
            <a:picLocks noGrp="1" noChangeAspect="1"/>
          </p:cNvPicPr>
          <p:nvPr>
            <p:ph sz="half" idx="2"/>
          </p:nvPr>
        </p:nvPicPr>
        <p:blipFill rotWithShape="1">
          <a:blip r:embed="rId3" cstate="screen">
            <a:extLst>
              <a:ext uri="{28A0092B-C50C-407E-A947-70E740481C1C}">
                <a14:useLocalDpi xmlns:a14="http://schemas.microsoft.com/office/drawing/2010/main"/>
              </a:ext>
            </a:extLst>
          </a:blip>
          <a:srcRect/>
          <a:stretch/>
        </p:blipFill>
        <p:spPr>
          <a:xfrm>
            <a:off x="8239241" y="2057401"/>
            <a:ext cx="3540252" cy="3691952"/>
          </a:xfrm>
          <a:prstGeom prst="rect">
            <a:avLst/>
          </a:prstGeom>
        </p:spPr>
      </p:pic>
      <p:sp>
        <p:nvSpPr>
          <p:cNvPr id="9" name="TextBox 8"/>
          <p:cNvSpPr txBox="1"/>
          <p:nvPr/>
        </p:nvSpPr>
        <p:spPr>
          <a:xfrm>
            <a:off x="8153400" y="5715000"/>
            <a:ext cx="3626093" cy="923330"/>
          </a:xfrm>
          <a:prstGeom prst="rect">
            <a:avLst/>
          </a:prstGeom>
          <a:solidFill>
            <a:schemeClr val="bg1">
              <a:alpha val="85000"/>
            </a:schemeClr>
          </a:solidFill>
          <a:effectLst>
            <a:outerShdw blurRad="50800" dist="38100" dir="2700000" algn="tl" rotWithShape="0">
              <a:prstClr val="black">
                <a:alpha val="40000"/>
              </a:prstClr>
            </a:outerShdw>
          </a:effectLst>
        </p:spPr>
        <p:txBody>
          <a:bodyPr wrap="square" rtlCol="0">
            <a:spAutoFit/>
          </a:bodyPr>
          <a:lstStyle/>
          <a:p>
            <a:pPr algn="ctr"/>
            <a:r>
              <a:rPr lang="en-US" b="1" dirty="0">
                <a:solidFill>
                  <a:schemeClr val="accent1">
                    <a:lumMod val="75000"/>
                  </a:schemeClr>
                </a:solidFill>
              </a:rPr>
              <a:t>Cooperative interactions help children learn turn taking, winning and losing, and inhibitory control.</a:t>
            </a:r>
          </a:p>
        </p:txBody>
      </p:sp>
    </p:spTree>
    <p:extLst>
      <p:ext uri="{BB962C8B-B14F-4D97-AF65-F5344CB8AC3E}">
        <p14:creationId xmlns:p14="http://schemas.microsoft.com/office/powerpoint/2010/main" val="2816931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86472"/>
            <a:ext cx="10820400" cy="630116"/>
          </a:xfrm>
        </p:spPr>
        <p:txBody>
          <a:bodyPr>
            <a:normAutofit fontScale="90000"/>
          </a:bodyPr>
          <a:lstStyle/>
          <a:p>
            <a:pPr algn="ctr"/>
            <a:r>
              <a:rPr lang="en-US" dirty="0">
                <a:latin typeface="Futura Medium" panose="020B0602020204020303" pitchFamily="34" charset="-79"/>
                <a:cs typeface="Futura Medium" panose="020B0602020204020303" pitchFamily="34" charset="-79"/>
              </a:rPr>
              <a:t>Supporting Associative &amp; Cooperative Interactions</a:t>
            </a:r>
          </a:p>
        </p:txBody>
      </p:sp>
      <p:sp>
        <p:nvSpPr>
          <p:cNvPr id="3" name="Content Placeholder 2"/>
          <p:cNvSpPr>
            <a:spLocks noGrp="1"/>
          </p:cNvSpPr>
          <p:nvPr>
            <p:ph sz="half" idx="1"/>
          </p:nvPr>
        </p:nvSpPr>
        <p:spPr>
          <a:xfrm>
            <a:off x="332330" y="2590800"/>
            <a:ext cx="6362494" cy="3962399"/>
          </a:xfrm>
          <a:noFill/>
        </p:spPr>
        <p:txBody>
          <a:bodyPr anchor="t">
            <a:normAutofit lnSpcReduction="10000"/>
          </a:bodyPr>
          <a:lstStyle/>
          <a:p>
            <a:pPr marL="0" indent="0" algn="ctr">
              <a:buNone/>
            </a:pPr>
            <a:r>
              <a:rPr lang="en-US" sz="3200" b="1" dirty="0"/>
              <a:t>Join in </a:t>
            </a:r>
            <a:r>
              <a:rPr lang="en-US" sz="3200" b="1" dirty="0">
                <a:solidFill>
                  <a:schemeClr val="tx1"/>
                </a:solidFill>
              </a:rPr>
              <a:t>on the fun!</a:t>
            </a:r>
          </a:p>
          <a:p>
            <a:pPr marL="342900" indent="-342900">
              <a:buFont typeface="Arial" panose="020B0604020202020204" pitchFamily="34" charset="0"/>
              <a:buChar char="•"/>
            </a:pPr>
            <a:r>
              <a:rPr lang="en-US" sz="2400" b="0" dirty="0">
                <a:solidFill>
                  <a:schemeClr val="tx1"/>
                </a:solidFill>
              </a:rPr>
              <a:t>Participate in the first few rounds of a formal game to make sure everyone understands the rules (remember, children have to learn turn taking!)</a:t>
            </a:r>
          </a:p>
          <a:p>
            <a:pPr marL="342900" indent="-342900">
              <a:buFont typeface="Arial" panose="020B0604020202020204" pitchFamily="34" charset="0"/>
              <a:buChar char="•"/>
            </a:pPr>
            <a:r>
              <a:rPr lang="en-US" sz="2400" b="0" dirty="0">
                <a:solidFill>
                  <a:schemeClr val="tx1"/>
                </a:solidFill>
              </a:rPr>
              <a:t>Gracefully enter and exit children’s play</a:t>
            </a:r>
          </a:p>
          <a:p>
            <a:pPr marL="342900" indent="-342900">
              <a:buFont typeface="Arial" panose="020B0604020202020204" pitchFamily="34" charset="0"/>
              <a:buChar char="•"/>
            </a:pPr>
            <a:r>
              <a:rPr lang="en-US" sz="2400" b="0" dirty="0">
                <a:solidFill>
                  <a:schemeClr val="tx1"/>
                </a:solidFill>
              </a:rPr>
              <a:t>Use language facilitation strategies to help children understand each other</a:t>
            </a:r>
          </a:p>
          <a:p>
            <a:pPr marL="342900" indent="-342900">
              <a:buFont typeface="Arial" panose="020B0604020202020204" pitchFamily="34" charset="0"/>
              <a:buChar char="•"/>
            </a:pPr>
            <a:r>
              <a:rPr lang="en-US" sz="2400" b="0" dirty="0">
                <a:solidFill>
                  <a:schemeClr val="tx1"/>
                </a:solidFill>
              </a:rPr>
              <a:t>Help children who have a hard time engaging with others feel included</a:t>
            </a:r>
          </a:p>
        </p:txBody>
      </p:sp>
      <p:sp>
        <p:nvSpPr>
          <p:cNvPr id="7" name="Oval Callout 6"/>
          <p:cNvSpPr/>
          <p:nvPr/>
        </p:nvSpPr>
        <p:spPr>
          <a:xfrm>
            <a:off x="6570498" y="2590800"/>
            <a:ext cx="2906376" cy="779026"/>
          </a:xfrm>
          <a:prstGeom prst="wedgeEllipseCallout">
            <a:avLst>
              <a:gd name="adj1" fmla="val -48799"/>
              <a:gd name="adj2" fmla="val -66564"/>
            </a:avLst>
          </a:prstGeom>
          <a:solidFill>
            <a:srgbClr val="CCCCFF">
              <a:alpha val="7490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r>
              <a:rPr lang="en-US" dirty="0">
                <a:solidFill>
                  <a:schemeClr val="tx1"/>
                </a:solidFill>
              </a:rPr>
              <a:t>Tyler, try saying: Can I play with you?</a:t>
            </a:r>
          </a:p>
        </p:txBody>
      </p:sp>
      <p:sp>
        <p:nvSpPr>
          <p:cNvPr id="8" name="Oval Callout 7"/>
          <p:cNvSpPr/>
          <p:nvPr/>
        </p:nvSpPr>
        <p:spPr>
          <a:xfrm>
            <a:off x="9448800" y="2743200"/>
            <a:ext cx="2589256" cy="2337078"/>
          </a:xfrm>
          <a:prstGeom prst="wedgeEllipseCallout">
            <a:avLst>
              <a:gd name="adj1" fmla="val 24082"/>
              <a:gd name="adj2" fmla="val 76728"/>
            </a:avLst>
          </a:prstGeom>
          <a:solidFill>
            <a:schemeClr val="accent4">
              <a:lumMod val="40000"/>
              <a:lumOff val="60000"/>
              <a:alpha val="74902"/>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dirty="0">
                <a:solidFill>
                  <a:schemeClr val="tx1"/>
                </a:solidFill>
              </a:rPr>
              <a:t>Oops! It’s not my turn…that means I keep my hands to myself and send good luck vibes to Charlie!</a:t>
            </a:r>
          </a:p>
        </p:txBody>
      </p:sp>
      <p:sp>
        <p:nvSpPr>
          <p:cNvPr id="10" name="Oval Callout 9"/>
          <p:cNvSpPr/>
          <p:nvPr/>
        </p:nvSpPr>
        <p:spPr>
          <a:xfrm>
            <a:off x="6575114" y="4995147"/>
            <a:ext cx="2897144" cy="1558052"/>
          </a:xfrm>
          <a:prstGeom prst="wedgeEllipseCallout">
            <a:avLst>
              <a:gd name="adj1" fmla="val 58657"/>
              <a:gd name="adj2" fmla="val -41158"/>
            </a:avLst>
          </a:prstGeom>
          <a:solidFill>
            <a:schemeClr val="accent3">
              <a:lumMod val="40000"/>
              <a:lumOff val="60000"/>
              <a:alpha val="74902"/>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r>
              <a:rPr lang="en-US" dirty="0">
                <a:solidFill>
                  <a:schemeClr val="tx1"/>
                </a:solidFill>
              </a:rPr>
              <a:t>I’ll bet you can build a wonderful tower.  You can plan it together!</a:t>
            </a:r>
          </a:p>
        </p:txBody>
      </p:sp>
    </p:spTree>
    <p:extLst>
      <p:ext uri="{BB962C8B-B14F-4D97-AF65-F5344CB8AC3E}">
        <p14:creationId xmlns:p14="http://schemas.microsoft.com/office/powerpoint/2010/main" val="1525674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17654"/>
            <a:ext cx="10705434" cy="659424"/>
          </a:xfrm>
        </p:spPr>
        <p:txBody>
          <a:bodyPr>
            <a:normAutofit fontScale="90000"/>
          </a:bodyPr>
          <a:lstStyle/>
          <a:p>
            <a:pPr algn="ctr"/>
            <a:r>
              <a:rPr lang="en-US" dirty="0">
                <a:latin typeface="Futura Medium" panose="020B0602020204020303" pitchFamily="34" charset="-79"/>
                <a:cs typeface="Futura Medium" panose="020B0602020204020303" pitchFamily="34" charset="-79"/>
              </a:rPr>
              <a:t>Supporting Associative &amp; Cooperative Interactions</a:t>
            </a:r>
          </a:p>
        </p:txBody>
      </p:sp>
      <p:sp>
        <p:nvSpPr>
          <p:cNvPr id="3" name="Content Placeholder 2"/>
          <p:cNvSpPr>
            <a:spLocks noGrp="1"/>
          </p:cNvSpPr>
          <p:nvPr>
            <p:ph sz="half" idx="1"/>
          </p:nvPr>
        </p:nvSpPr>
        <p:spPr>
          <a:xfrm>
            <a:off x="389854" y="2463194"/>
            <a:ext cx="5576389" cy="4013278"/>
          </a:xfrm>
          <a:noFill/>
          <a:ln>
            <a:noFill/>
          </a:ln>
        </p:spPr>
        <p:txBody>
          <a:bodyPr anchor="t">
            <a:normAutofit lnSpcReduction="10000"/>
          </a:bodyPr>
          <a:lstStyle/>
          <a:p>
            <a:pPr marL="0" indent="0" algn="ctr">
              <a:buNone/>
            </a:pPr>
            <a:r>
              <a:rPr lang="en-US" sz="2600" b="1" dirty="0"/>
              <a:t>Set up spaces and activities to encourage interactions among children</a:t>
            </a:r>
          </a:p>
          <a:p>
            <a:pPr marL="342900" indent="-342900">
              <a:buFont typeface="Arial" panose="020B0604020202020204" pitchFamily="34" charset="0"/>
              <a:buChar char="•"/>
            </a:pPr>
            <a:r>
              <a:rPr lang="en-US" sz="2400" b="0" dirty="0"/>
              <a:t>Balance the number of children in each center</a:t>
            </a:r>
          </a:p>
          <a:p>
            <a:pPr marL="342900" indent="-342900">
              <a:buFont typeface="Arial" panose="020B0604020202020204" pitchFamily="34" charset="0"/>
              <a:buChar char="•"/>
            </a:pPr>
            <a:r>
              <a:rPr lang="en-US" sz="2400" b="0" dirty="0">
                <a:solidFill>
                  <a:schemeClr val="tx1"/>
                </a:solidFill>
              </a:rPr>
              <a:t>Fewer centers encourage playing </a:t>
            </a:r>
            <a:r>
              <a:rPr lang="en-US" sz="2400" b="0" i="1" dirty="0">
                <a:solidFill>
                  <a:schemeClr val="tx1"/>
                </a:solidFill>
              </a:rPr>
              <a:t>together</a:t>
            </a:r>
          </a:p>
          <a:p>
            <a:pPr marL="342900" indent="-342900">
              <a:buFont typeface="Arial" panose="020B0604020202020204" pitchFamily="34" charset="0"/>
              <a:buChar char="•"/>
            </a:pPr>
            <a:r>
              <a:rPr lang="en-US" sz="2400" b="0" dirty="0">
                <a:solidFill>
                  <a:schemeClr val="tx1"/>
                </a:solidFill>
              </a:rPr>
              <a:t>Praise partner work and discussion</a:t>
            </a:r>
          </a:p>
          <a:p>
            <a:pPr marL="342900" indent="-342900">
              <a:buFont typeface="Arial" panose="020B0604020202020204" pitchFamily="34" charset="0"/>
              <a:buChar char="•"/>
            </a:pPr>
            <a:r>
              <a:rPr lang="en-US" sz="2400" b="0" dirty="0">
                <a:solidFill>
                  <a:schemeClr val="tx1"/>
                </a:solidFill>
              </a:rPr>
              <a:t>Limit similar materials and encourage sharing</a:t>
            </a:r>
          </a:p>
          <a:p>
            <a:pPr marL="342900" indent="-342900">
              <a:buFont typeface="Arial" panose="020B0604020202020204" pitchFamily="34" charset="0"/>
              <a:buChar char="•"/>
            </a:pPr>
            <a:r>
              <a:rPr lang="en-US" sz="2400" b="0" dirty="0">
                <a:solidFill>
                  <a:schemeClr val="tx1"/>
                </a:solidFill>
              </a:rPr>
              <a:t>Suggest different roles for contributing to an activity</a:t>
            </a:r>
          </a:p>
        </p:txBody>
      </p:sp>
      <p:sp>
        <p:nvSpPr>
          <p:cNvPr id="7" name="Oval Callout 6"/>
          <p:cNvSpPr/>
          <p:nvPr/>
        </p:nvSpPr>
        <p:spPr>
          <a:xfrm>
            <a:off x="6178491" y="2517175"/>
            <a:ext cx="2906376" cy="1168539"/>
          </a:xfrm>
          <a:prstGeom prst="wedgeEllipseCallout">
            <a:avLst>
              <a:gd name="adj1" fmla="val -48799"/>
              <a:gd name="adj2" fmla="val -66564"/>
            </a:avLst>
          </a:prstGeom>
          <a:solidFill>
            <a:srgbClr val="CCCCFF">
              <a:alpha val="7490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r>
              <a:rPr lang="en-US" dirty="0">
                <a:solidFill>
                  <a:schemeClr val="tx1"/>
                </a:solidFill>
              </a:rPr>
              <a:t>We need a lot of people to run our pizzeria today!</a:t>
            </a:r>
          </a:p>
        </p:txBody>
      </p:sp>
      <p:sp>
        <p:nvSpPr>
          <p:cNvPr id="8" name="Oval Callout 7"/>
          <p:cNvSpPr/>
          <p:nvPr/>
        </p:nvSpPr>
        <p:spPr>
          <a:xfrm>
            <a:off x="9227842" y="2649974"/>
            <a:ext cx="2906376" cy="1558052"/>
          </a:xfrm>
          <a:prstGeom prst="wedgeEllipseCallout">
            <a:avLst>
              <a:gd name="adj1" fmla="val 24082"/>
              <a:gd name="adj2" fmla="val 76728"/>
            </a:avLst>
          </a:prstGeom>
          <a:solidFill>
            <a:schemeClr val="accent4">
              <a:lumMod val="40000"/>
              <a:lumOff val="60000"/>
              <a:alpha val="74902"/>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r>
              <a:rPr lang="en-US" dirty="0">
                <a:solidFill>
                  <a:schemeClr val="tx1"/>
                </a:solidFill>
              </a:rPr>
              <a:t>Turn to your shoulder partner and tell them your favorite part of </a:t>
            </a:r>
            <a:r>
              <a:rPr lang="en-US" i="1" dirty="0">
                <a:solidFill>
                  <a:schemeClr val="tx1"/>
                </a:solidFill>
              </a:rPr>
              <a:t>Henny Penny</a:t>
            </a:r>
            <a:r>
              <a:rPr lang="en-US" dirty="0">
                <a:solidFill>
                  <a:schemeClr val="tx1"/>
                </a:solidFill>
              </a:rPr>
              <a:t>.</a:t>
            </a:r>
          </a:p>
        </p:txBody>
      </p:sp>
      <p:sp>
        <p:nvSpPr>
          <p:cNvPr id="9" name="Rounded Rectangular Callout 8"/>
          <p:cNvSpPr/>
          <p:nvPr/>
        </p:nvSpPr>
        <p:spPr>
          <a:xfrm>
            <a:off x="5880927" y="3960982"/>
            <a:ext cx="3472337" cy="1123712"/>
          </a:xfrm>
          <a:prstGeom prst="wedgeRoundRectCallout">
            <a:avLst>
              <a:gd name="adj1" fmla="val -43343"/>
              <a:gd name="adj2" fmla="val 90916"/>
              <a:gd name="adj3" fmla="val 16667"/>
            </a:avLst>
          </a:prstGeom>
          <a:solidFill>
            <a:srgbClr val="93CDDD">
              <a:alpha val="7490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91440" rIns="0" bIns="91440" rtlCol="0" anchor="ctr">
            <a:spAutoFit/>
          </a:bodyPr>
          <a:lstStyle/>
          <a:p>
            <a:pPr algn="ctr"/>
            <a:r>
              <a:rPr lang="en-US" dirty="0">
                <a:solidFill>
                  <a:schemeClr val="tx1"/>
                </a:solidFill>
              </a:rPr>
              <a:t>It looks like we only have one geo- board today. You can work together to make interesting shapes.</a:t>
            </a:r>
          </a:p>
        </p:txBody>
      </p:sp>
      <p:sp>
        <p:nvSpPr>
          <p:cNvPr id="10" name="Oval Callout 9"/>
          <p:cNvSpPr/>
          <p:nvPr/>
        </p:nvSpPr>
        <p:spPr>
          <a:xfrm>
            <a:off x="8534400" y="5112904"/>
            <a:ext cx="2897144" cy="1558052"/>
          </a:xfrm>
          <a:prstGeom prst="wedgeEllipseCallout">
            <a:avLst>
              <a:gd name="adj1" fmla="val 58657"/>
              <a:gd name="adj2" fmla="val -41158"/>
            </a:avLst>
          </a:prstGeom>
          <a:solidFill>
            <a:schemeClr val="accent2">
              <a:lumMod val="40000"/>
              <a:lumOff val="60000"/>
              <a:alpha val="74902"/>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r>
              <a:rPr lang="en-US" dirty="0">
                <a:solidFill>
                  <a:schemeClr val="tx1"/>
                </a:solidFill>
              </a:rPr>
              <a:t>For this activity, we need a Counter, a Checker, and a Recorder.</a:t>
            </a:r>
          </a:p>
        </p:txBody>
      </p:sp>
    </p:spTree>
    <p:extLst>
      <p:ext uri="{BB962C8B-B14F-4D97-AF65-F5344CB8AC3E}">
        <p14:creationId xmlns:p14="http://schemas.microsoft.com/office/powerpoint/2010/main" val="2341579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3F4A0-3005-4C04-BEE2-DDD7FDE57AF4}"/>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Discussion Questions</a:t>
            </a:r>
          </a:p>
        </p:txBody>
      </p:sp>
      <p:sp>
        <p:nvSpPr>
          <p:cNvPr id="7" name="Content Placeholder 6"/>
          <p:cNvSpPr>
            <a:spLocks noGrp="1"/>
          </p:cNvSpPr>
          <p:nvPr>
            <p:ph idx="1"/>
          </p:nvPr>
        </p:nvSpPr>
        <p:spPr>
          <a:xfrm>
            <a:off x="838200" y="2514600"/>
            <a:ext cx="10515600" cy="3648914"/>
          </a:xfrm>
        </p:spPr>
        <p:txBody>
          <a:bodyPr>
            <a:normAutofit/>
          </a:bodyPr>
          <a:lstStyle/>
          <a:p>
            <a:pPr marL="514350" indent="-514350">
              <a:lnSpc>
                <a:spcPct val="100000"/>
              </a:lnSpc>
              <a:buFont typeface="+mj-lt"/>
              <a:buAutoNum type="arabicPeriod"/>
            </a:pPr>
            <a:r>
              <a:rPr lang="en-US" sz="3200" b="0" dirty="0"/>
              <a:t>In which areas of the classroom are children more likely to interact?</a:t>
            </a:r>
          </a:p>
          <a:p>
            <a:pPr marL="514350" indent="-514350">
              <a:lnSpc>
                <a:spcPct val="100000"/>
              </a:lnSpc>
              <a:spcBef>
                <a:spcPts val="1800"/>
              </a:spcBef>
              <a:buFont typeface="+mj-lt"/>
              <a:buAutoNum type="arabicPeriod"/>
            </a:pPr>
            <a:r>
              <a:rPr lang="en-US" sz="3200" b="0" dirty="0"/>
              <a:t>How can you arrange the classroom environment to encourage more interactions among children?</a:t>
            </a:r>
          </a:p>
        </p:txBody>
      </p:sp>
    </p:spTree>
    <p:extLst>
      <p:ext uri="{BB962C8B-B14F-4D97-AF65-F5344CB8AC3E}">
        <p14:creationId xmlns:p14="http://schemas.microsoft.com/office/powerpoint/2010/main" val="34621160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D4699-B882-4072-A912-30FA645FCFCC}"/>
              </a:ext>
            </a:extLst>
          </p:cNvPr>
          <p:cNvSpPr>
            <a:spLocks noGrp="1"/>
          </p:cNvSpPr>
          <p:nvPr>
            <p:ph type="title"/>
          </p:nvPr>
        </p:nvSpPr>
        <p:spPr>
          <a:xfrm>
            <a:off x="831850" y="1905000"/>
            <a:ext cx="10515600" cy="2786062"/>
          </a:xfrm>
        </p:spPr>
        <p:txBody>
          <a:bodyPr anchor="ctr"/>
          <a:lstStyle/>
          <a:p>
            <a:r>
              <a:rPr lang="en-US" dirty="0">
                <a:latin typeface="Futura Medium" panose="020B0602020204020303" pitchFamily="34" charset="-79"/>
                <a:cs typeface="Futura Medium" panose="020B0602020204020303" pitchFamily="34" charset="-79"/>
              </a:rPr>
              <a:t>V. Children’s Level of Engagement</a:t>
            </a:r>
          </a:p>
        </p:txBody>
      </p:sp>
    </p:spTree>
    <p:extLst>
      <p:ext uri="{BB962C8B-B14F-4D97-AF65-F5344CB8AC3E}">
        <p14:creationId xmlns:p14="http://schemas.microsoft.com/office/powerpoint/2010/main" val="1720378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98" y="1514404"/>
            <a:ext cx="10515600" cy="762000"/>
          </a:xfrm>
        </p:spPr>
        <p:txBody>
          <a:bodyPr anchor="ctr">
            <a:normAutofit/>
          </a:bodyPr>
          <a:lstStyle/>
          <a:p>
            <a:pPr algn="ctr"/>
            <a:r>
              <a:rPr lang="en-US" sz="3200" dirty="0">
                <a:latin typeface="Futura Medium" panose="020B0602020204020303" pitchFamily="34" charset="-79"/>
                <a:cs typeface="Futura Medium" panose="020B0602020204020303" pitchFamily="34" charset="-79"/>
              </a:rPr>
              <a:t>Increasing Children’s Engagement In Learning</a:t>
            </a:r>
          </a:p>
        </p:txBody>
      </p:sp>
      <p:grpSp>
        <p:nvGrpSpPr>
          <p:cNvPr id="29" name="Group 28">
            <a:extLst>
              <a:ext uri="{FF2B5EF4-FFF2-40B4-BE49-F238E27FC236}">
                <a16:creationId xmlns:a16="http://schemas.microsoft.com/office/drawing/2014/main" id="{3DE02D70-9FDB-47EB-B4E1-88414D182BBE}"/>
              </a:ext>
            </a:extLst>
          </p:cNvPr>
          <p:cNvGrpSpPr/>
          <p:nvPr/>
        </p:nvGrpSpPr>
        <p:grpSpPr>
          <a:xfrm>
            <a:off x="609600" y="2743200"/>
            <a:ext cx="4572000" cy="3330142"/>
            <a:chOff x="457200" y="2589889"/>
            <a:chExt cx="4572000" cy="3330142"/>
          </a:xfrm>
        </p:grpSpPr>
        <p:sp>
          <p:nvSpPr>
            <p:cNvPr id="4" name="Rectangle 3"/>
            <p:cNvSpPr/>
            <p:nvPr/>
          </p:nvSpPr>
          <p:spPr>
            <a:xfrm>
              <a:off x="457200" y="2589889"/>
              <a:ext cx="4572000" cy="3330142"/>
            </a:xfrm>
            <a:prstGeom prst="rect">
              <a:avLst/>
            </a:prstGeom>
            <a:solidFill>
              <a:schemeClr val="accent1">
                <a:lumMod val="20000"/>
                <a:lumOff val="80000"/>
              </a:schemeClr>
            </a:solidFill>
          </p:spPr>
          <p:txBody>
            <a:bodyPr wrap="square">
              <a:spAutoFit/>
            </a:bodyPr>
            <a:lstStyle/>
            <a:p>
              <a:pPr lvl="0">
                <a:spcBef>
                  <a:spcPct val="20000"/>
                </a:spcBef>
                <a:spcAft>
                  <a:spcPts val="600"/>
                </a:spcAft>
                <a:buClr>
                  <a:srgbClr val="C0504D"/>
                </a:buClr>
                <a:buSzPct val="92000"/>
              </a:pPr>
              <a:r>
                <a:rPr lang="en-US" sz="2800" b="1" dirty="0">
                  <a:solidFill>
                    <a:schemeClr val="accent1">
                      <a:lumMod val="75000"/>
                    </a:schemeClr>
                  </a:solidFill>
                </a:rPr>
                <a:t>Engagement in learning </a:t>
              </a:r>
              <a:r>
                <a:rPr lang="en-US" sz="2800" dirty="0"/>
                <a:t>refers to children’s level of…</a:t>
              </a:r>
            </a:p>
            <a:p>
              <a:pPr lvl="0">
                <a:spcBef>
                  <a:spcPct val="20000"/>
                </a:spcBef>
                <a:spcAft>
                  <a:spcPts val="600"/>
                </a:spcAft>
                <a:buClr>
                  <a:srgbClr val="C0504D"/>
                </a:buClr>
                <a:buSzPct val="92000"/>
              </a:pPr>
              <a:endParaRPr lang="en-US" sz="2800" dirty="0"/>
            </a:p>
            <a:p>
              <a:pPr lvl="0">
                <a:spcBef>
                  <a:spcPct val="20000"/>
                </a:spcBef>
                <a:spcAft>
                  <a:spcPts val="600"/>
                </a:spcAft>
                <a:buClr>
                  <a:srgbClr val="C0504D"/>
                </a:buClr>
                <a:buSzPct val="92000"/>
              </a:pPr>
              <a:endParaRPr lang="en-US" sz="2800" dirty="0"/>
            </a:p>
            <a:p>
              <a:pPr lvl="0">
                <a:spcBef>
                  <a:spcPct val="20000"/>
                </a:spcBef>
                <a:spcAft>
                  <a:spcPts val="600"/>
                </a:spcAft>
                <a:buClr>
                  <a:srgbClr val="C0504D"/>
                </a:buClr>
                <a:buSzPct val="92000"/>
              </a:pPr>
              <a:endParaRPr lang="en-US" sz="2800" dirty="0"/>
            </a:p>
            <a:p>
              <a:pPr>
                <a:spcBef>
                  <a:spcPct val="20000"/>
                </a:spcBef>
                <a:spcAft>
                  <a:spcPts val="600"/>
                </a:spcAft>
                <a:buClr>
                  <a:srgbClr val="C0504D"/>
                </a:buClr>
                <a:buSzPct val="92000"/>
              </a:pPr>
              <a:r>
                <a:rPr lang="en-US" sz="2800" dirty="0"/>
                <a:t>…related to a </a:t>
              </a:r>
              <a:r>
                <a:rPr lang="en-US" sz="2800" b="1" dirty="0">
                  <a:solidFill>
                    <a:schemeClr val="accent1">
                      <a:lumMod val="75000"/>
                    </a:schemeClr>
                  </a:solidFill>
                </a:rPr>
                <a:t>learning task</a:t>
              </a:r>
              <a:r>
                <a:rPr lang="en-US" sz="2800" dirty="0"/>
                <a:t>.</a:t>
              </a:r>
            </a:p>
          </p:txBody>
        </p:sp>
        <p:sp>
          <p:nvSpPr>
            <p:cNvPr id="12" name="Rectangle 11"/>
            <p:cNvSpPr/>
            <p:nvPr/>
          </p:nvSpPr>
          <p:spPr>
            <a:xfrm>
              <a:off x="1000861" y="3657600"/>
              <a:ext cx="3332366" cy="1501950"/>
            </a:xfrm>
            <a:prstGeom prst="rect">
              <a:avLst/>
            </a:prstGeom>
            <a:solidFill>
              <a:schemeClr val="bg1"/>
            </a:solidFill>
          </p:spPr>
          <p:txBody>
            <a:bodyPr wrap="square" numCol="2">
              <a:spAutoFit/>
            </a:bodyPr>
            <a:lstStyle/>
            <a:p>
              <a:pPr lvl="0" algn="ctr">
                <a:spcBef>
                  <a:spcPct val="20000"/>
                </a:spcBef>
                <a:spcAft>
                  <a:spcPts val="600"/>
                </a:spcAft>
                <a:buClr>
                  <a:schemeClr val="bg1"/>
                </a:buClr>
                <a:buSzPct val="25000"/>
              </a:pPr>
              <a:r>
                <a:rPr lang="en-US" sz="2400" b="1" dirty="0"/>
                <a:t>Attention</a:t>
              </a:r>
            </a:p>
            <a:p>
              <a:pPr lvl="0" algn="ctr">
                <a:spcBef>
                  <a:spcPct val="20000"/>
                </a:spcBef>
                <a:spcAft>
                  <a:spcPts val="600"/>
                </a:spcAft>
                <a:buClr>
                  <a:schemeClr val="bg1"/>
                </a:buClr>
                <a:buSzPct val="25000"/>
              </a:pPr>
              <a:r>
                <a:rPr lang="en-US" sz="2400" b="1" dirty="0"/>
                <a:t>Curiosity</a:t>
              </a:r>
            </a:p>
            <a:p>
              <a:pPr lvl="0" algn="ctr">
                <a:spcBef>
                  <a:spcPct val="20000"/>
                </a:spcBef>
                <a:spcAft>
                  <a:spcPts val="600"/>
                </a:spcAft>
                <a:buClr>
                  <a:schemeClr val="bg1"/>
                </a:buClr>
                <a:buSzPct val="25000"/>
              </a:pPr>
              <a:r>
                <a:rPr lang="en-US" sz="2400" b="1" dirty="0"/>
                <a:t>Interest</a:t>
              </a:r>
            </a:p>
            <a:p>
              <a:pPr lvl="0" algn="ctr">
                <a:spcBef>
                  <a:spcPct val="20000"/>
                </a:spcBef>
                <a:spcAft>
                  <a:spcPts val="600"/>
                </a:spcAft>
                <a:buClr>
                  <a:schemeClr val="bg1"/>
                </a:buClr>
                <a:buSzPct val="25000"/>
              </a:pPr>
              <a:r>
                <a:rPr lang="en-US" sz="2400" b="1" dirty="0"/>
                <a:t>Motivation</a:t>
              </a:r>
            </a:p>
            <a:p>
              <a:pPr lvl="0" algn="ctr">
                <a:spcBef>
                  <a:spcPct val="20000"/>
                </a:spcBef>
                <a:spcAft>
                  <a:spcPts val="600"/>
                </a:spcAft>
                <a:buClr>
                  <a:schemeClr val="bg1"/>
                </a:buClr>
                <a:buSzPct val="25000"/>
              </a:pPr>
              <a:r>
                <a:rPr lang="en-US" sz="2400" b="1" dirty="0"/>
                <a:t>Optimism</a:t>
              </a:r>
            </a:p>
            <a:p>
              <a:pPr lvl="0" algn="ctr">
                <a:spcBef>
                  <a:spcPct val="20000"/>
                </a:spcBef>
                <a:spcAft>
                  <a:spcPts val="600"/>
                </a:spcAft>
                <a:buClr>
                  <a:schemeClr val="bg1"/>
                </a:buClr>
                <a:buSzPct val="25000"/>
              </a:pPr>
              <a:r>
                <a:rPr lang="en-US" sz="2400" b="1" dirty="0"/>
                <a:t>Passion</a:t>
              </a:r>
            </a:p>
          </p:txBody>
        </p:sp>
      </p:grpSp>
      <p:graphicFrame>
        <p:nvGraphicFramePr>
          <p:cNvPr id="3" name="Diagram 2">
            <a:extLst>
              <a:ext uri="{FF2B5EF4-FFF2-40B4-BE49-F238E27FC236}">
                <a16:creationId xmlns:a16="http://schemas.microsoft.com/office/drawing/2014/main" id="{4B235CA5-85A8-496A-9C29-61FA2057C0D5}"/>
              </a:ext>
            </a:extLst>
          </p:cNvPr>
          <p:cNvGraphicFramePr/>
          <p:nvPr>
            <p:extLst>
              <p:ext uri="{D42A27DB-BD31-4B8C-83A1-F6EECF244321}">
                <p14:modId xmlns:p14="http://schemas.microsoft.com/office/powerpoint/2010/main" val="1442974818"/>
              </p:ext>
            </p:extLst>
          </p:nvPr>
        </p:nvGraphicFramePr>
        <p:xfrm>
          <a:off x="4913281" y="2329096"/>
          <a:ext cx="7772400" cy="4445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2138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sz="3200" dirty="0">
                <a:latin typeface="Futura Medium" panose="020B0602020204020303" pitchFamily="34" charset="-79"/>
                <a:cs typeface="Futura Medium" panose="020B0602020204020303" pitchFamily="34" charset="-79"/>
              </a:rPr>
              <a:t>Benefits Of High Engagement In Learning</a:t>
            </a:r>
          </a:p>
        </p:txBody>
      </p:sp>
      <p:sp>
        <p:nvSpPr>
          <p:cNvPr id="3" name="Content Placeholder 2"/>
          <p:cNvSpPr>
            <a:spLocks noGrp="1"/>
          </p:cNvSpPr>
          <p:nvPr>
            <p:ph idx="1"/>
          </p:nvPr>
        </p:nvSpPr>
        <p:spPr>
          <a:xfrm>
            <a:off x="533400" y="2590800"/>
            <a:ext cx="6019800" cy="3962400"/>
          </a:xfrm>
        </p:spPr>
        <p:txBody>
          <a:bodyPr>
            <a:noAutofit/>
          </a:bodyPr>
          <a:lstStyle/>
          <a:p>
            <a:r>
              <a:rPr lang="en-US" dirty="0"/>
              <a:t>Children who are highly engaged in learning activities: </a:t>
            </a:r>
          </a:p>
          <a:p>
            <a:pPr marL="342900" indent="-342900">
              <a:spcBef>
                <a:spcPts val="600"/>
              </a:spcBef>
              <a:buFont typeface="Arial" panose="020B0604020202020204" pitchFamily="34" charset="0"/>
              <a:buChar char="•"/>
            </a:pPr>
            <a:r>
              <a:rPr lang="en-US" b="0" dirty="0">
                <a:solidFill>
                  <a:schemeClr val="tx1"/>
                </a:solidFill>
              </a:rPr>
              <a:t>Have more opportunities to </a:t>
            </a:r>
            <a:r>
              <a:rPr lang="en-US" b="0" dirty="0">
                <a:solidFill>
                  <a:srgbClr val="0068AE"/>
                </a:solidFill>
              </a:rPr>
              <a:t>deepen</a:t>
            </a:r>
            <a:r>
              <a:rPr lang="en-US" b="0" dirty="0">
                <a:solidFill>
                  <a:schemeClr val="tx1"/>
                </a:solidFill>
              </a:rPr>
              <a:t> their learning</a:t>
            </a:r>
          </a:p>
          <a:p>
            <a:pPr marL="342900" indent="-342900">
              <a:spcBef>
                <a:spcPts val="600"/>
              </a:spcBef>
              <a:buFont typeface="Arial" panose="020B0604020202020204" pitchFamily="34" charset="0"/>
              <a:buChar char="•"/>
            </a:pPr>
            <a:r>
              <a:rPr lang="en-US" b="0" dirty="0"/>
              <a:t>Are more likely to </a:t>
            </a:r>
            <a:r>
              <a:rPr lang="en-US" b="0" dirty="0">
                <a:solidFill>
                  <a:srgbClr val="0068AE"/>
                </a:solidFill>
              </a:rPr>
              <a:t>remember</a:t>
            </a:r>
            <a:r>
              <a:rPr lang="en-US" b="0" dirty="0">
                <a:solidFill>
                  <a:schemeClr val="accent1">
                    <a:lumMod val="60000"/>
                    <a:lumOff val="40000"/>
                  </a:schemeClr>
                </a:solidFill>
              </a:rPr>
              <a:t> </a:t>
            </a:r>
            <a:r>
              <a:rPr lang="en-US" b="0" dirty="0"/>
              <a:t>what’s learned</a:t>
            </a:r>
            <a:endParaRPr lang="en-US" b="0" dirty="0">
              <a:solidFill>
                <a:schemeClr val="tx1"/>
              </a:solidFill>
            </a:endParaRPr>
          </a:p>
          <a:p>
            <a:pPr marL="342900" indent="-342900">
              <a:spcBef>
                <a:spcPts val="600"/>
              </a:spcBef>
              <a:buFont typeface="Arial" panose="020B0604020202020204" pitchFamily="34" charset="0"/>
              <a:buChar char="•"/>
            </a:pPr>
            <a:r>
              <a:rPr lang="en-US" b="0" dirty="0">
                <a:solidFill>
                  <a:schemeClr val="tx1"/>
                </a:solidFill>
              </a:rPr>
              <a:t>Have better </a:t>
            </a:r>
            <a:r>
              <a:rPr lang="en-US" b="0" dirty="0">
                <a:solidFill>
                  <a:srgbClr val="0068AE"/>
                </a:solidFill>
              </a:rPr>
              <a:t>self-regulation</a:t>
            </a:r>
          </a:p>
          <a:p>
            <a:pPr marL="342900" indent="-342900">
              <a:spcBef>
                <a:spcPts val="600"/>
              </a:spcBef>
              <a:buFont typeface="Arial" panose="020B0604020202020204" pitchFamily="34" charset="0"/>
              <a:buChar char="•"/>
            </a:pPr>
            <a:r>
              <a:rPr lang="en-US" b="0" dirty="0">
                <a:solidFill>
                  <a:schemeClr val="tx1"/>
                </a:solidFill>
              </a:rPr>
              <a:t>Are </a:t>
            </a:r>
            <a:r>
              <a:rPr lang="en-US" b="0" dirty="0">
                <a:solidFill>
                  <a:srgbClr val="0068AE"/>
                </a:solidFill>
              </a:rPr>
              <a:t>less likely </a:t>
            </a:r>
            <a:r>
              <a:rPr lang="en-US" b="0" dirty="0">
                <a:solidFill>
                  <a:schemeClr val="tx1"/>
                </a:solidFill>
              </a:rPr>
              <a:t>to engage in </a:t>
            </a:r>
            <a:r>
              <a:rPr lang="en-US" b="0" dirty="0">
                <a:solidFill>
                  <a:srgbClr val="0068AE"/>
                </a:solidFill>
              </a:rPr>
              <a:t>off-task</a:t>
            </a:r>
            <a:r>
              <a:rPr lang="en-US" b="0" dirty="0">
                <a:solidFill>
                  <a:schemeClr val="tx1"/>
                </a:solidFill>
              </a:rPr>
              <a:t> or </a:t>
            </a:r>
            <a:r>
              <a:rPr lang="en-US" b="0" dirty="0">
                <a:solidFill>
                  <a:srgbClr val="0068AE"/>
                </a:solidFill>
              </a:rPr>
              <a:t>disruptive</a:t>
            </a:r>
            <a:r>
              <a:rPr lang="en-US" b="0" dirty="0">
                <a:solidFill>
                  <a:schemeClr val="tx1"/>
                </a:solidFill>
              </a:rPr>
              <a:t> behaviors</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t="2005" r="5436" b="1"/>
          <a:stretch/>
        </p:blipFill>
        <p:spPr>
          <a:xfrm>
            <a:off x="7722070" y="2233136"/>
            <a:ext cx="3326930" cy="3694176"/>
          </a:xfrm>
          <a:prstGeom prst="rect">
            <a:avLst/>
          </a:prstGeom>
          <a:ln>
            <a:noFill/>
          </a:ln>
          <a:effectLst>
            <a:outerShdw blurRad="50800" dist="38100" dir="2700000" algn="tl" rotWithShape="0">
              <a:prstClr val="black">
                <a:alpha val="40000"/>
              </a:prstClr>
            </a:outerShdw>
          </a:effectLst>
        </p:spPr>
      </p:pic>
      <p:sp>
        <p:nvSpPr>
          <p:cNvPr id="4" name="TextBox 3"/>
          <p:cNvSpPr txBox="1"/>
          <p:nvPr/>
        </p:nvSpPr>
        <p:spPr>
          <a:xfrm>
            <a:off x="7711440" y="5581471"/>
            <a:ext cx="3337560" cy="1200329"/>
          </a:xfrm>
          <a:prstGeom prst="rect">
            <a:avLst/>
          </a:prstGeom>
          <a:solidFill>
            <a:schemeClr val="bg2"/>
          </a:solidFill>
          <a:ln>
            <a:noFill/>
          </a:ln>
          <a:effectLst>
            <a:outerShdw blurRad="50800" dist="38100" dir="2700000" algn="tl" rotWithShape="0">
              <a:prstClr val="black">
                <a:alpha val="40000"/>
              </a:prstClr>
            </a:outerShdw>
          </a:effectLst>
        </p:spPr>
        <p:txBody>
          <a:bodyPr wrap="square" rtlCol="0">
            <a:spAutoFit/>
          </a:bodyPr>
          <a:lstStyle/>
          <a:p>
            <a:pPr algn="ctr"/>
            <a:r>
              <a:rPr lang="en-US" b="1" dirty="0">
                <a:solidFill>
                  <a:schemeClr val="accent1">
                    <a:lumMod val="75000"/>
                  </a:schemeClr>
                </a:solidFill>
              </a:rPr>
              <a:t>Being deeply engaged in preschool fosters a love of learning and discovery that will serve children for years to come.</a:t>
            </a:r>
          </a:p>
        </p:txBody>
      </p:sp>
    </p:spTree>
    <p:extLst>
      <p:ext uri="{BB962C8B-B14F-4D97-AF65-F5344CB8AC3E}">
        <p14:creationId xmlns:p14="http://schemas.microsoft.com/office/powerpoint/2010/main" val="1846091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126" y="2438400"/>
            <a:ext cx="6795400" cy="4128367"/>
          </a:xfrm>
        </p:spPr>
        <p:txBody>
          <a:bodyPr>
            <a:normAutofit fontScale="92500"/>
          </a:bodyPr>
          <a:lstStyle/>
          <a:p>
            <a:pPr marL="342900" indent="-342900">
              <a:lnSpc>
                <a:spcPct val="120000"/>
              </a:lnSpc>
              <a:spcBef>
                <a:spcPts val="300"/>
              </a:spcBef>
              <a:buFont typeface="Arial" panose="020B0604020202020204" pitchFamily="34" charset="0"/>
              <a:buChar char="•"/>
            </a:pPr>
            <a:r>
              <a:rPr lang="en-US" b="0" dirty="0">
                <a:solidFill>
                  <a:schemeClr val="tx1"/>
                </a:solidFill>
              </a:rPr>
              <a:t>Rotate materials throughout the year</a:t>
            </a:r>
          </a:p>
          <a:p>
            <a:pPr marL="342900" indent="-342900">
              <a:lnSpc>
                <a:spcPct val="120000"/>
              </a:lnSpc>
              <a:spcBef>
                <a:spcPts val="300"/>
              </a:spcBef>
              <a:buFont typeface="Arial" panose="020B0604020202020204" pitchFamily="34" charset="0"/>
              <a:buChar char="•"/>
            </a:pPr>
            <a:r>
              <a:rPr lang="en-US" b="0" dirty="0">
                <a:solidFill>
                  <a:schemeClr val="tx1"/>
                </a:solidFill>
              </a:rPr>
              <a:t>Incorporate new and unusual materials</a:t>
            </a:r>
          </a:p>
          <a:p>
            <a:pPr marL="342900" indent="-342900">
              <a:lnSpc>
                <a:spcPct val="120000"/>
              </a:lnSpc>
              <a:spcBef>
                <a:spcPts val="300"/>
              </a:spcBef>
              <a:buFont typeface="Arial" panose="020B0604020202020204" pitchFamily="34" charset="0"/>
              <a:buChar char="•"/>
            </a:pPr>
            <a:r>
              <a:rPr lang="en-US" b="0" dirty="0">
                <a:solidFill>
                  <a:schemeClr val="tx1"/>
                </a:solidFill>
              </a:rPr>
              <a:t>Vary the centers/interest areas</a:t>
            </a:r>
          </a:p>
          <a:p>
            <a:pPr marL="342900" indent="-342900">
              <a:lnSpc>
                <a:spcPct val="120000"/>
              </a:lnSpc>
              <a:spcBef>
                <a:spcPts val="300"/>
              </a:spcBef>
              <a:buFont typeface="Arial" panose="020B0604020202020204" pitchFamily="34" charset="0"/>
              <a:buChar char="•"/>
            </a:pPr>
            <a:r>
              <a:rPr lang="en-US" b="0" dirty="0">
                <a:solidFill>
                  <a:schemeClr val="tx1"/>
                </a:solidFill>
              </a:rPr>
              <a:t>Allow children to lead parts of the day</a:t>
            </a:r>
          </a:p>
          <a:p>
            <a:pPr marL="342900" indent="-342900">
              <a:lnSpc>
                <a:spcPct val="120000"/>
              </a:lnSpc>
              <a:spcBef>
                <a:spcPts val="300"/>
              </a:spcBef>
              <a:buFont typeface="Arial" panose="020B0604020202020204" pitchFamily="34" charset="0"/>
              <a:buChar char="•"/>
            </a:pPr>
            <a:r>
              <a:rPr lang="en-US" b="0" dirty="0">
                <a:solidFill>
                  <a:schemeClr val="tx1"/>
                </a:solidFill>
              </a:rPr>
              <a:t>Follow children’s unique interests</a:t>
            </a:r>
          </a:p>
          <a:p>
            <a:pPr marL="342900" indent="-342900">
              <a:lnSpc>
                <a:spcPct val="120000"/>
              </a:lnSpc>
              <a:spcBef>
                <a:spcPts val="300"/>
              </a:spcBef>
              <a:buFont typeface="Arial" panose="020B0604020202020204" pitchFamily="34" charset="0"/>
              <a:buChar char="•"/>
            </a:pPr>
            <a:r>
              <a:rPr lang="en-US" b="0" dirty="0">
                <a:solidFill>
                  <a:schemeClr val="tx1"/>
                </a:solidFill>
              </a:rPr>
              <a:t>Consider children’s academic and social skills when setting up learning interactions</a:t>
            </a:r>
          </a:p>
          <a:p>
            <a:pPr marL="342900" indent="-342900">
              <a:lnSpc>
                <a:spcPct val="120000"/>
              </a:lnSpc>
              <a:spcBef>
                <a:spcPts val="300"/>
              </a:spcBef>
              <a:buFont typeface="Arial" panose="020B0604020202020204" pitchFamily="34" charset="0"/>
              <a:buChar char="•"/>
            </a:pPr>
            <a:r>
              <a:rPr lang="en-US" b="0" dirty="0">
                <a:solidFill>
                  <a:schemeClr val="tx1"/>
                </a:solidFill>
              </a:rPr>
              <a:t>Remain flexible when the unexpected happens</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87897" y="2438400"/>
            <a:ext cx="4297680" cy="3024535"/>
          </a:xfrm>
          <a:prstGeom prst="rect">
            <a:avLst/>
          </a:prstGeom>
          <a:ln>
            <a:noFill/>
          </a:ln>
          <a:effectLst>
            <a:outerShdw blurRad="50800" dist="38100" dir="2700000" algn="tl" rotWithShape="0">
              <a:prstClr val="black">
                <a:alpha val="40000"/>
              </a:prstClr>
            </a:outerShdw>
          </a:effectLst>
        </p:spPr>
      </p:pic>
      <p:sp>
        <p:nvSpPr>
          <p:cNvPr id="9" name="Title 1"/>
          <p:cNvSpPr>
            <a:spLocks noGrp="1"/>
          </p:cNvSpPr>
          <p:nvPr>
            <p:ph type="title"/>
          </p:nvPr>
        </p:nvSpPr>
        <p:spPr>
          <a:xfrm>
            <a:off x="739306" y="1565030"/>
            <a:ext cx="10766893" cy="762000"/>
          </a:xfrm>
        </p:spPr>
        <p:txBody>
          <a:bodyPr anchor="ctr">
            <a:normAutofit fontScale="90000"/>
          </a:bodyPr>
          <a:lstStyle/>
          <a:p>
            <a:pPr algn="ctr"/>
            <a:r>
              <a:rPr lang="en-US" dirty="0">
                <a:latin typeface="Futura Medium" panose="020B0602020204020303" pitchFamily="34" charset="-79"/>
                <a:cs typeface="Futura Medium" panose="020B0602020204020303" pitchFamily="34" charset="-79"/>
              </a:rPr>
              <a:t>Teacher Support For Higher Levels Of Engagement</a:t>
            </a:r>
          </a:p>
        </p:txBody>
      </p:sp>
      <p:sp>
        <p:nvSpPr>
          <p:cNvPr id="11" name="Rectangle 10"/>
          <p:cNvSpPr/>
          <p:nvPr/>
        </p:nvSpPr>
        <p:spPr>
          <a:xfrm>
            <a:off x="7467600" y="5377100"/>
            <a:ext cx="4338274" cy="1077218"/>
          </a:xfrm>
          <a:prstGeom prst="rect">
            <a:avLst/>
          </a:prstGeom>
          <a:solidFill>
            <a:srgbClr val="E7E6E6"/>
          </a:solidFill>
          <a:ln>
            <a:noFill/>
          </a:ln>
          <a:effectLst>
            <a:outerShdw blurRad="50800" dist="38100" dir="2700000" algn="tl" rotWithShape="0">
              <a:prstClr val="black">
                <a:alpha val="40000"/>
              </a:prstClr>
            </a:outerShdw>
          </a:effectLst>
        </p:spPr>
        <p:txBody>
          <a:bodyPr wrap="square">
            <a:spAutoFit/>
          </a:bodyPr>
          <a:lstStyle/>
          <a:p>
            <a:pPr lvl="0" algn="ctr">
              <a:spcBef>
                <a:spcPts val="600"/>
              </a:spcBef>
              <a:buClr>
                <a:srgbClr val="C0504D"/>
              </a:buClr>
              <a:buSzPct val="92000"/>
            </a:pPr>
            <a:r>
              <a:rPr lang="en-US" sz="2400" b="1" dirty="0">
                <a:solidFill>
                  <a:srgbClr val="0068AE"/>
                </a:solidFill>
              </a:rPr>
              <a:t>…and, most important</a:t>
            </a:r>
          </a:p>
          <a:p>
            <a:pPr algn="ctr">
              <a:buClr>
                <a:srgbClr val="C0504D"/>
              </a:buClr>
              <a:buSzPct val="92000"/>
            </a:pPr>
            <a:r>
              <a:rPr lang="en-US" sz="2000" b="1" dirty="0">
                <a:solidFill>
                  <a:srgbClr val="0068AE"/>
                </a:solidFill>
              </a:rPr>
              <a:t>Enjoy themselves! </a:t>
            </a:r>
            <a:r>
              <a:rPr lang="en-US" sz="2000" dirty="0"/>
              <a:t>Enthusiasm (or lack thereof) is contagious</a:t>
            </a:r>
          </a:p>
        </p:txBody>
      </p:sp>
    </p:spTree>
    <p:extLst>
      <p:ext uri="{BB962C8B-B14F-4D97-AF65-F5344CB8AC3E}">
        <p14:creationId xmlns:p14="http://schemas.microsoft.com/office/powerpoint/2010/main" val="380587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4922" y="1623646"/>
            <a:ext cx="10655077" cy="586154"/>
          </a:xfrm>
        </p:spPr>
        <p:txBody>
          <a:bodyPr anchor="ctr">
            <a:normAutofit fontScale="90000"/>
          </a:bodyPr>
          <a:lstStyle/>
          <a:p>
            <a:pPr algn="ctr"/>
            <a:r>
              <a:rPr lang="en-US" dirty="0">
                <a:latin typeface="Futura Medium" panose="020B0602020204020303" pitchFamily="34" charset="-79"/>
                <a:cs typeface="Futura Medium" panose="020B0602020204020303" pitchFamily="34" charset="-79"/>
              </a:rPr>
              <a:t>Activities &amp; Spaces Promoting Higher Engagement</a:t>
            </a:r>
          </a:p>
        </p:txBody>
      </p:sp>
      <p:sp>
        <p:nvSpPr>
          <p:cNvPr id="3" name="Content Placeholder 2"/>
          <p:cNvSpPr>
            <a:spLocks noGrp="1"/>
          </p:cNvSpPr>
          <p:nvPr>
            <p:ph idx="1"/>
          </p:nvPr>
        </p:nvSpPr>
        <p:spPr>
          <a:xfrm>
            <a:off x="774923" y="2515737"/>
            <a:ext cx="5778277" cy="4114800"/>
          </a:xfrm>
        </p:spPr>
        <p:txBody>
          <a:bodyPr>
            <a:normAutofit/>
          </a:bodyPr>
          <a:lstStyle/>
          <a:p>
            <a:pPr marL="0" indent="0" algn="ctr">
              <a:buNone/>
            </a:pPr>
            <a:r>
              <a:rPr lang="en-US" b="1" dirty="0">
                <a:solidFill>
                  <a:srgbClr val="0068AE"/>
                </a:solidFill>
              </a:rPr>
              <a:t>Activities that lead to higher levels of engagement…</a:t>
            </a:r>
          </a:p>
          <a:p>
            <a:pPr marL="342900" indent="-342900">
              <a:buFont typeface="Arial" panose="020B0604020202020204" pitchFamily="34" charset="0"/>
              <a:buChar char="•"/>
            </a:pPr>
            <a:r>
              <a:rPr lang="en-US" sz="2600" b="0" dirty="0">
                <a:solidFill>
                  <a:schemeClr val="tx1"/>
                </a:solidFill>
              </a:rPr>
              <a:t>Allow children to pursue their </a:t>
            </a:r>
            <a:r>
              <a:rPr lang="en-US" sz="2600" b="0" dirty="0">
                <a:solidFill>
                  <a:srgbClr val="0068AE"/>
                </a:solidFill>
              </a:rPr>
              <a:t>interests</a:t>
            </a:r>
          </a:p>
          <a:p>
            <a:pPr marL="342900" indent="-342900">
              <a:buFont typeface="Arial" panose="020B0604020202020204" pitchFamily="34" charset="0"/>
              <a:buChar char="•"/>
            </a:pPr>
            <a:r>
              <a:rPr lang="en-US" sz="2600" b="0" dirty="0">
                <a:solidFill>
                  <a:schemeClr val="tx1"/>
                </a:solidFill>
              </a:rPr>
              <a:t>Encourage </a:t>
            </a:r>
            <a:r>
              <a:rPr lang="en-US" sz="2600" b="0" dirty="0">
                <a:solidFill>
                  <a:srgbClr val="0068AE"/>
                </a:solidFill>
              </a:rPr>
              <a:t>associative interactions </a:t>
            </a:r>
            <a:r>
              <a:rPr lang="en-US" sz="2600" b="0" dirty="0">
                <a:solidFill>
                  <a:schemeClr val="tx1"/>
                </a:solidFill>
              </a:rPr>
              <a:t>with other children and/or adults</a:t>
            </a:r>
          </a:p>
          <a:p>
            <a:pPr marL="342900" indent="-342900">
              <a:buFont typeface="Arial" panose="020B0604020202020204" pitchFamily="34" charset="0"/>
              <a:buChar char="•"/>
            </a:pPr>
            <a:r>
              <a:rPr lang="en-US" sz="2600" b="0" dirty="0">
                <a:solidFill>
                  <a:schemeClr val="tx1"/>
                </a:solidFill>
              </a:rPr>
              <a:t>Occur in a </a:t>
            </a:r>
            <a:r>
              <a:rPr lang="en-US" sz="2600" b="0" dirty="0">
                <a:solidFill>
                  <a:srgbClr val="0068AE"/>
                </a:solidFill>
              </a:rPr>
              <a:t>smaller-group format</a:t>
            </a:r>
          </a:p>
          <a:p>
            <a:pPr marL="342900" indent="-342900">
              <a:buFont typeface="Arial" panose="020B0604020202020204" pitchFamily="34" charset="0"/>
              <a:buChar char="•"/>
            </a:pPr>
            <a:r>
              <a:rPr lang="en-US" sz="2600" b="0" dirty="0">
                <a:solidFill>
                  <a:schemeClr val="tx1"/>
                </a:solidFill>
              </a:rPr>
              <a:t>Are </a:t>
            </a:r>
            <a:r>
              <a:rPr lang="en-US" sz="2600" b="0" dirty="0">
                <a:solidFill>
                  <a:srgbClr val="0068AE"/>
                </a:solidFill>
              </a:rPr>
              <a:t>self-correcting </a:t>
            </a:r>
            <a:r>
              <a:rPr lang="en-US" sz="2600" b="0" dirty="0">
                <a:solidFill>
                  <a:schemeClr val="tx1"/>
                </a:solidFill>
              </a:rPr>
              <a:t>in nature so children can learn independently without having to ask for help</a:t>
            </a:r>
          </a:p>
        </p:txBody>
      </p:sp>
      <p:pic>
        <p:nvPicPr>
          <p:cNvPr id="10" name="Picture 9"/>
          <p:cNvPicPr>
            <a:picLocks/>
          </p:cNvPicPr>
          <p:nvPr/>
        </p:nvPicPr>
        <p:blipFill rotWithShape="1">
          <a:blip r:embed="rId3" cstate="screen">
            <a:extLst>
              <a:ext uri="{28A0092B-C50C-407E-A947-70E740481C1C}">
                <a14:useLocalDpi xmlns:a14="http://schemas.microsoft.com/office/drawing/2010/main"/>
              </a:ext>
            </a:extLst>
          </a:blip>
          <a:srcRect/>
          <a:stretch/>
        </p:blipFill>
        <p:spPr>
          <a:xfrm rot="21064363">
            <a:off x="7451217" y="2336649"/>
            <a:ext cx="3030043" cy="2991941"/>
          </a:xfrm>
          <a:prstGeom prst="rect">
            <a:avLst/>
          </a:prstGeom>
          <a:ln>
            <a:noFill/>
          </a:ln>
          <a:effectLst>
            <a:outerShdw blurRad="50800" dist="38100" dir="2700000" algn="tl" rotWithShape="0">
              <a:prstClr val="black">
                <a:alpha val="40000"/>
              </a:prstClr>
            </a:outerShdw>
          </a:effectLst>
        </p:spPr>
      </p:pic>
      <p:pic>
        <p:nvPicPr>
          <p:cNvPr id="11" name="Picture 10" descr="Boy contemplating building.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601200" y="4059061"/>
            <a:ext cx="2187708" cy="2288285"/>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235716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5D0E3-7B1F-43FB-8018-74BFF82C01EC}"/>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Discussion Questions</a:t>
            </a:r>
          </a:p>
        </p:txBody>
      </p:sp>
      <p:sp>
        <p:nvSpPr>
          <p:cNvPr id="3" name="Content Placeholder 2"/>
          <p:cNvSpPr>
            <a:spLocks noGrp="1"/>
          </p:cNvSpPr>
          <p:nvPr>
            <p:ph idx="1"/>
          </p:nvPr>
        </p:nvSpPr>
        <p:spPr/>
        <p:txBody>
          <a:bodyPr/>
          <a:lstStyle/>
          <a:p>
            <a:pPr marL="514350" indent="-514350">
              <a:lnSpc>
                <a:spcPct val="100000"/>
              </a:lnSpc>
              <a:spcBef>
                <a:spcPts val="1800"/>
              </a:spcBef>
              <a:buFont typeface="+mj-lt"/>
              <a:buAutoNum type="arabicPeriod"/>
            </a:pPr>
            <a:r>
              <a:rPr lang="en-US" sz="3200" b="0" dirty="0">
                <a:ln w="0"/>
              </a:rPr>
              <a:t>How can you distinguish between children being quiet/compliant, versus actively excited and engaged?</a:t>
            </a:r>
          </a:p>
          <a:p>
            <a:pPr marL="514350" lvl="0" indent="-514350">
              <a:lnSpc>
                <a:spcPct val="100000"/>
              </a:lnSpc>
              <a:spcBef>
                <a:spcPts val="1800"/>
              </a:spcBef>
              <a:buFont typeface="+mj-lt"/>
              <a:buAutoNum type="arabicPeriod"/>
            </a:pPr>
            <a:r>
              <a:rPr lang="en-US" sz="3200" b="0" dirty="0">
                <a:ln w="0"/>
              </a:rPr>
              <a:t>Think of some activities or settings where students are most likely to be engaged? Do these activities or settings have elements in common?</a:t>
            </a:r>
            <a:endParaRPr lang="en-US" b="0" i="1" dirty="0">
              <a:solidFill>
                <a:srgbClr val="EA222D"/>
              </a:solidFill>
            </a:endParaRPr>
          </a:p>
          <a:p>
            <a:pPr marL="514350" indent="-514350">
              <a:buFont typeface="+mj-lt"/>
              <a:buAutoNum type="arabicPeriod"/>
            </a:pPr>
            <a:endParaRPr lang="en-US" b="0" i="1" dirty="0">
              <a:solidFill>
                <a:srgbClr val="EA222D"/>
              </a:solidFill>
            </a:endParaRPr>
          </a:p>
        </p:txBody>
      </p:sp>
    </p:spTree>
    <p:extLst>
      <p:ext uri="{BB962C8B-B14F-4D97-AF65-F5344CB8AC3E}">
        <p14:creationId xmlns:p14="http://schemas.microsoft.com/office/powerpoint/2010/main" val="30998103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Futura Medium" panose="020B0602020204020303" pitchFamily="34" charset="-79"/>
                <a:cs typeface="Futura Medium" panose="020B0602020204020303" pitchFamily="34" charset="-79"/>
              </a:rPr>
              <a:t>Special Thanks &amp; Additional Resources</a:t>
            </a:r>
          </a:p>
        </p:txBody>
      </p:sp>
      <p:sp>
        <p:nvSpPr>
          <p:cNvPr id="3" name="Content Placeholder 2"/>
          <p:cNvSpPr>
            <a:spLocks noGrp="1"/>
          </p:cNvSpPr>
          <p:nvPr>
            <p:ph sz="half" idx="1"/>
          </p:nvPr>
        </p:nvSpPr>
        <p:spPr>
          <a:xfrm>
            <a:off x="375139" y="2362200"/>
            <a:ext cx="11485684" cy="1334302"/>
          </a:xfrm>
        </p:spPr>
        <p:txBody>
          <a:bodyPr anchor="t">
            <a:noAutofit/>
          </a:bodyPr>
          <a:lstStyle/>
          <a:p>
            <a:pPr algn="ctr"/>
            <a:r>
              <a:rPr lang="en-US" sz="2400" b="0" dirty="0"/>
              <a:t>We are grateful to the following Metro Nashville Public Schools Pre-K Instructional Coaches and Multi-Classroom Leaders for their invaluable feedback in developing these and other materials (2017-18 PD Activities (MNPS PDG-E funds) awarded to D.C. Farran). </a:t>
            </a:r>
          </a:p>
          <a:p>
            <a:r>
              <a:rPr lang="en-US" dirty="0"/>
              <a:t>Special thanks to</a:t>
            </a:r>
            <a:r>
              <a:rPr lang="en-US" b="0" dirty="0"/>
              <a:t>:</a:t>
            </a:r>
          </a:p>
          <a:p>
            <a:pPr marL="463550">
              <a:spcBef>
                <a:spcPts val="0"/>
              </a:spcBef>
              <a:spcAft>
                <a:spcPts val="0"/>
              </a:spcAft>
              <a:buNone/>
            </a:pPr>
            <a:r>
              <a:rPr lang="en-US" sz="2600" b="0" dirty="0" err="1">
                <a:solidFill>
                  <a:srgbClr val="0068AE"/>
                </a:solidFill>
              </a:rPr>
              <a:t>SeTara</a:t>
            </a:r>
            <a:r>
              <a:rPr lang="en-US" sz="2600" b="0" dirty="0">
                <a:solidFill>
                  <a:srgbClr val="0068AE"/>
                </a:solidFill>
              </a:rPr>
              <a:t> DeThrow</a:t>
            </a:r>
          </a:p>
          <a:p>
            <a:pPr marL="463550">
              <a:spcBef>
                <a:spcPts val="0"/>
              </a:spcBef>
              <a:spcAft>
                <a:spcPts val="0"/>
              </a:spcAft>
              <a:buNone/>
            </a:pPr>
            <a:r>
              <a:rPr lang="en-US" sz="2600" b="0" dirty="0">
                <a:solidFill>
                  <a:srgbClr val="0068AE"/>
                </a:solidFill>
              </a:rPr>
              <a:t>Carrie Head</a:t>
            </a:r>
          </a:p>
          <a:p>
            <a:pPr marL="463550">
              <a:spcBef>
                <a:spcPts val="0"/>
              </a:spcBef>
              <a:spcAft>
                <a:spcPts val="0"/>
              </a:spcAft>
              <a:buNone/>
            </a:pPr>
            <a:r>
              <a:rPr lang="en-US" sz="2600" b="0" dirty="0">
                <a:solidFill>
                  <a:srgbClr val="0068AE"/>
                </a:solidFill>
              </a:rPr>
              <a:t>Susan McClain</a:t>
            </a:r>
          </a:p>
          <a:p>
            <a:pPr marL="463550">
              <a:spcBef>
                <a:spcPts val="0"/>
              </a:spcBef>
              <a:spcAft>
                <a:spcPts val="0"/>
              </a:spcAft>
              <a:buNone/>
            </a:pPr>
            <a:r>
              <a:rPr lang="en-US" sz="2600" b="0" dirty="0">
                <a:solidFill>
                  <a:srgbClr val="0068AE"/>
                </a:solidFill>
              </a:rPr>
              <a:t>Stephanie Mullins</a:t>
            </a:r>
          </a:p>
          <a:p>
            <a:pPr marL="463550">
              <a:spcBef>
                <a:spcPts val="0"/>
              </a:spcBef>
              <a:spcAft>
                <a:spcPts val="0"/>
              </a:spcAft>
              <a:buNone/>
            </a:pPr>
            <a:r>
              <a:rPr lang="en-US" sz="2600" b="0" dirty="0">
                <a:solidFill>
                  <a:srgbClr val="0068AE"/>
                </a:solidFill>
              </a:rPr>
              <a:t>Holly Stone</a:t>
            </a:r>
          </a:p>
          <a:p>
            <a:pPr marL="463550">
              <a:spcBef>
                <a:spcPts val="0"/>
              </a:spcBef>
              <a:spcAft>
                <a:spcPts val="0"/>
              </a:spcAft>
              <a:buNone/>
            </a:pPr>
            <a:r>
              <a:rPr lang="en-US" sz="2600" b="0" dirty="0">
                <a:solidFill>
                  <a:srgbClr val="0068AE"/>
                </a:solidFill>
              </a:rPr>
              <a:t>Ashley Aldridge Wilson </a:t>
            </a:r>
          </a:p>
          <a:p>
            <a:pPr marL="463550">
              <a:spcBef>
                <a:spcPts val="0"/>
              </a:spcBef>
              <a:spcAft>
                <a:spcPts val="0"/>
              </a:spcAft>
              <a:buNone/>
            </a:pPr>
            <a:r>
              <a:rPr lang="en-US" sz="2600" b="0" dirty="0">
                <a:solidFill>
                  <a:srgbClr val="0068AE"/>
                </a:solidFill>
              </a:rPr>
              <a:t>Rhiannon Wilson </a:t>
            </a:r>
          </a:p>
        </p:txBody>
      </p:sp>
      <p:sp>
        <p:nvSpPr>
          <p:cNvPr id="8" name="Rectangle 7"/>
          <p:cNvSpPr/>
          <p:nvPr/>
        </p:nvSpPr>
        <p:spPr>
          <a:xfrm>
            <a:off x="5969758" y="4592586"/>
            <a:ext cx="5841920" cy="461665"/>
          </a:xfrm>
          <a:prstGeom prst="rect">
            <a:avLst/>
          </a:prstGeom>
        </p:spPr>
        <p:txBody>
          <a:bodyPr wrap="none">
            <a:spAutoFit/>
          </a:bodyPr>
          <a:lstStyle/>
          <a:p>
            <a:r>
              <a:rPr lang="en-US" sz="2400" dirty="0">
                <a:solidFill>
                  <a:schemeClr val="accent2"/>
                </a:solidFill>
                <a:hlinkClick r:id="rId3"/>
              </a:rPr>
              <a:t>https://my.vanderbilt.edu/mnpspartnership/ </a:t>
            </a:r>
            <a:endParaRPr lang="en-US" sz="2400" dirty="0">
              <a:solidFill>
                <a:schemeClr val="accent2"/>
              </a:solidFill>
            </a:endParaRPr>
          </a:p>
        </p:txBody>
      </p:sp>
      <p:sp>
        <p:nvSpPr>
          <p:cNvPr id="4" name="Rectangle: Rounded Corners 3">
            <a:extLst>
              <a:ext uri="{FF2B5EF4-FFF2-40B4-BE49-F238E27FC236}">
                <a16:creationId xmlns:a16="http://schemas.microsoft.com/office/drawing/2014/main" id="{FCEF3D2C-46BF-44B7-A258-3BE9BC716DF5}"/>
              </a:ext>
            </a:extLst>
          </p:cNvPr>
          <p:cNvSpPr/>
          <p:nvPr/>
        </p:nvSpPr>
        <p:spPr>
          <a:xfrm>
            <a:off x="6096000" y="3596312"/>
            <a:ext cx="5562600" cy="914400"/>
          </a:xfrm>
          <a:prstGeom prst="roundRect">
            <a:avLst/>
          </a:prstGeom>
          <a:solidFill>
            <a:srgbClr val="1B386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For information and handouts on all the classroom practices described in the monograph visit: </a:t>
            </a:r>
          </a:p>
        </p:txBody>
      </p:sp>
      <p:sp>
        <p:nvSpPr>
          <p:cNvPr id="9" name="Footer Placeholder 3">
            <a:extLst>
              <a:ext uri="{FF2B5EF4-FFF2-40B4-BE49-F238E27FC236}">
                <a16:creationId xmlns:a16="http://schemas.microsoft.com/office/drawing/2014/main" id="{7C7BCD9B-4E4C-4C5B-88D1-51F40C03A3F6}"/>
              </a:ext>
            </a:extLst>
          </p:cNvPr>
          <p:cNvSpPr>
            <a:spLocks noGrp="1"/>
          </p:cNvSpPr>
          <p:nvPr>
            <p:ph type="ftr" sz="quarter" idx="3"/>
          </p:nvPr>
        </p:nvSpPr>
        <p:spPr>
          <a:xfrm>
            <a:off x="762000" y="6439353"/>
            <a:ext cx="10668000" cy="350838"/>
          </a:xfrm>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487078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1524000"/>
            <a:ext cx="10515600" cy="685800"/>
          </a:xfrm>
        </p:spPr>
        <p:txBody>
          <a:bodyPr>
            <a:normAutofit/>
          </a:bodyPr>
          <a:lstStyle/>
          <a:p>
            <a:r>
              <a:rPr lang="en-US" sz="3200" dirty="0">
                <a:latin typeface="Futura Medium" panose="020B0602020204020303" pitchFamily="34" charset="-79"/>
                <a:cs typeface="Futura Medium" panose="020B0602020204020303" pitchFamily="34" charset="-79"/>
              </a:rPr>
              <a:t>References for Further Reading</a:t>
            </a:r>
          </a:p>
        </p:txBody>
      </p:sp>
      <p:sp>
        <p:nvSpPr>
          <p:cNvPr id="7" name="Content Placeholder 6"/>
          <p:cNvSpPr>
            <a:spLocks noGrp="1"/>
          </p:cNvSpPr>
          <p:nvPr>
            <p:ph idx="1"/>
          </p:nvPr>
        </p:nvSpPr>
        <p:spPr>
          <a:xfrm>
            <a:off x="838200" y="2362200"/>
            <a:ext cx="10515600" cy="3801314"/>
          </a:xfrm>
        </p:spPr>
        <p:txBody>
          <a:bodyPr vert="horz" lIns="91440" tIns="45720" rIns="91440" bIns="45720" rtlCol="0" anchor="t">
            <a:noAutofit/>
          </a:bodyPr>
          <a:lstStyle/>
          <a:p>
            <a:pPr marL="342900" indent="-342900">
              <a:spcBef>
                <a:spcPts val="0"/>
              </a:spcBef>
              <a:spcAft>
                <a:spcPts val="300"/>
              </a:spcAft>
              <a:buFont typeface="+mj-lt"/>
              <a:buAutoNum type="arabicPeriod"/>
            </a:pPr>
            <a:r>
              <a:rPr lang="en-US" sz="1800" b="0" dirty="0"/>
              <a:t>Coelho, V., </a:t>
            </a:r>
            <a:r>
              <a:rPr lang="en-US" sz="1800" b="0" dirty="0" err="1"/>
              <a:t>Aström</a:t>
            </a:r>
            <a:r>
              <a:rPr lang="en-US" sz="1800" b="0" dirty="0"/>
              <a:t>, F., Nesbitt, K., Sjöman, M., Farran, D., </a:t>
            </a:r>
            <a:r>
              <a:rPr lang="en-US" sz="1800" b="0" dirty="0" err="1"/>
              <a:t>Björck-Äkesson</a:t>
            </a:r>
            <a:r>
              <a:rPr lang="en-US" sz="1800" b="0" dirty="0"/>
              <a:t>, E., Christopher, C., Granlund, M., Almqvist, L., Grande, C., &amp; Pinto, A. (2021).  Preschool practices in Sweden, Portugal, and the United States.  </a:t>
            </a:r>
            <a:r>
              <a:rPr lang="en-US" sz="1800" b="0" i="1" dirty="0"/>
              <a:t>Early Childhood Research Quarterly, 55, </a:t>
            </a:r>
            <a:r>
              <a:rPr lang="en-US" sz="1800" b="0" dirty="0"/>
              <a:t>79-96. </a:t>
            </a:r>
            <a:r>
              <a:rPr lang="en-US" sz="1800" b="0" dirty="0">
                <a:hlinkClick r:id="rId2"/>
              </a:rPr>
              <a:t>https://doi.org/10.1016/j.ecresq.2020.11.004</a:t>
            </a:r>
            <a:r>
              <a:rPr lang="en-US" sz="1800" b="0" dirty="0"/>
              <a:t> </a:t>
            </a:r>
            <a:endParaRPr lang="en-US" dirty="0">
              <a:cs typeface="Calibri"/>
            </a:endParaRPr>
          </a:p>
          <a:p>
            <a:pPr marL="342900" indent="-342900">
              <a:spcBef>
                <a:spcPts val="0"/>
              </a:spcBef>
              <a:spcAft>
                <a:spcPts val="300"/>
              </a:spcAft>
              <a:buFont typeface="+mj-lt"/>
              <a:buAutoNum type="arabicPeriod"/>
            </a:pPr>
            <a:r>
              <a:rPr lang="en-US" sz="1800" b="0" dirty="0"/>
              <a:t>Christopher, C. &amp; Farran, D.C. (2020).  Academic gains in kindergarten related to eight classroom practices.  </a:t>
            </a:r>
            <a:r>
              <a:rPr lang="en-US" sz="1800" b="0" i="1" dirty="0"/>
              <a:t>Early Childhood Research Quarterly, 53. </a:t>
            </a:r>
            <a:r>
              <a:rPr lang="en-US" sz="1800" b="0" dirty="0"/>
              <a:t> 638-649. </a:t>
            </a:r>
            <a:r>
              <a:rPr lang="en-US" sz="1800" b="0" dirty="0">
                <a:hlinkClick r:id="rId3"/>
              </a:rPr>
              <a:t>https://doi.org/10.1016/j.ecresq.2020.07.001</a:t>
            </a:r>
            <a:r>
              <a:rPr lang="en-US" sz="1800" b="0" dirty="0"/>
              <a:t> </a:t>
            </a:r>
            <a:endParaRPr lang="en-US" sz="1800" b="0" dirty="0">
              <a:cs typeface="Calibri"/>
            </a:endParaRPr>
          </a:p>
          <a:p>
            <a:pPr marL="342900" indent="-342900">
              <a:lnSpc>
                <a:spcPct val="100000"/>
              </a:lnSpc>
              <a:spcBef>
                <a:spcPts val="0"/>
              </a:spcBef>
              <a:spcAft>
                <a:spcPts val="300"/>
              </a:spcAft>
              <a:buAutoNum type="arabicPeriod"/>
              <a:defRPr/>
            </a:pPr>
            <a:r>
              <a:rPr lang="en-US" sz="1800" b="0" dirty="0"/>
              <a:t>Farran, D.C., Meador, D., Christopher, C., Nesbitt, K. &amp; Bilbrey, L. (2017</a:t>
            </a:r>
            <a:r>
              <a:rPr lang="en-US" sz="1800" b="0" i="1" dirty="0"/>
              <a:t>). </a:t>
            </a:r>
            <a:r>
              <a:rPr lang="en-US" sz="1800" b="0" dirty="0"/>
              <a:t>Data-driven improvement in prekindergarten classrooms: Report from a partnership in an urban district.  </a:t>
            </a:r>
            <a:r>
              <a:rPr lang="en-US" sz="1800" b="0" i="1" dirty="0"/>
              <a:t>Child Development, 88, </a:t>
            </a:r>
            <a:r>
              <a:rPr lang="en-US" sz="1800" b="0" dirty="0"/>
              <a:t>1466-1479. </a:t>
            </a:r>
            <a:r>
              <a:rPr lang="en-US" sz="1800" b="0" dirty="0">
                <a:ea typeface="+mn-lt"/>
                <a:cs typeface="+mn-lt"/>
                <a:hlinkClick r:id="rId4"/>
              </a:rPr>
              <a:t>http://doi.org/</a:t>
            </a:r>
            <a:r>
              <a:rPr lang="en-US" sz="1800" b="0" dirty="0">
                <a:hlinkClick r:id="rId4"/>
              </a:rPr>
              <a:t>10.1111/cdev.12906</a:t>
            </a:r>
            <a:r>
              <a:rPr lang="en-US" sz="1800" b="0" dirty="0"/>
              <a:t> </a:t>
            </a:r>
            <a:endParaRPr lang="en-US" sz="1800" b="0" dirty="0">
              <a:cs typeface="Calibri"/>
            </a:endParaRPr>
          </a:p>
          <a:p>
            <a:pPr marL="342900" indent="-342900">
              <a:lnSpc>
                <a:spcPct val="100000"/>
              </a:lnSpc>
              <a:spcBef>
                <a:spcPts val="0"/>
              </a:spcBef>
              <a:spcAft>
                <a:spcPts val="300"/>
              </a:spcAft>
              <a:buFont typeface="+mj-lt"/>
              <a:buAutoNum type="arabicPeriod"/>
              <a:defRPr/>
            </a:pPr>
            <a:r>
              <a:rPr lang="en-US" sz="1800" b="0" dirty="0"/>
              <a:t>Nesbitt, K., Farran, D., &amp; Fuhs, M. (2015</a:t>
            </a:r>
            <a:r>
              <a:rPr lang="en-US" sz="1800" b="0" i="1" dirty="0"/>
              <a:t>). </a:t>
            </a:r>
            <a:r>
              <a:rPr lang="en-US" sz="1800" b="0" dirty="0"/>
              <a:t>Executive function skills and academic achievement gains in prekindergarten: Contributions of learning-related behaviors. </a:t>
            </a:r>
            <a:r>
              <a:rPr lang="en-US" sz="1800" b="0" i="1" dirty="0"/>
              <a:t>Developmental Psychology, 51, </a:t>
            </a:r>
            <a:r>
              <a:rPr lang="en-US" sz="1800" b="0" dirty="0"/>
              <a:t>865-878</a:t>
            </a:r>
            <a:r>
              <a:rPr lang="en-US" sz="1800" b="0" i="1" dirty="0"/>
              <a:t>.</a:t>
            </a:r>
            <a:r>
              <a:rPr lang="en-US" sz="1800" b="0" dirty="0"/>
              <a:t> </a:t>
            </a:r>
            <a:r>
              <a:rPr lang="en-US" sz="1800" b="0" dirty="0">
                <a:hlinkClick r:id="rId5"/>
              </a:rPr>
              <a:t>http://doi.org/10.1037/dev0000021</a:t>
            </a:r>
            <a:endParaRPr lang="en-US" sz="1800" b="0" dirty="0">
              <a:cs typeface="Calibri"/>
            </a:endParaRPr>
          </a:p>
          <a:p>
            <a:pPr marL="342900" indent="-342900">
              <a:lnSpc>
                <a:spcPct val="100000"/>
              </a:lnSpc>
              <a:spcBef>
                <a:spcPts val="0"/>
              </a:spcBef>
              <a:spcAft>
                <a:spcPts val="300"/>
              </a:spcAft>
              <a:buFont typeface="+mj-lt"/>
              <a:buAutoNum type="arabicPeriod"/>
              <a:defRPr/>
            </a:pPr>
            <a:r>
              <a:rPr lang="en-US" sz="1800" b="0" dirty="0"/>
              <a:t>Parten, M.B. (1932).  Social participation among pre-school children. </a:t>
            </a:r>
            <a:r>
              <a:rPr lang="en-US" sz="1800" b="0" i="1" dirty="0"/>
              <a:t>The Journal of Abnormal and Social Psychology, 27, </a:t>
            </a:r>
            <a:r>
              <a:rPr lang="en-US" sz="1800" b="0" dirty="0"/>
              <a:t>243-269. </a:t>
            </a:r>
            <a:r>
              <a:rPr lang="en-US" sz="1800" b="0" dirty="0">
                <a:hlinkClick r:id="rId6"/>
              </a:rPr>
              <a:t>https://doi.org/10.1037/</a:t>
            </a:r>
            <a:r>
              <a:rPr lang="en-US" sz="1800" b="0" i="1" dirty="0">
                <a:hlinkClick r:id="rId6"/>
              </a:rPr>
              <a:t>h0074524</a:t>
            </a:r>
            <a:r>
              <a:rPr lang="en-US" sz="1800" b="0" i="1" dirty="0"/>
              <a:t> </a:t>
            </a:r>
            <a:endParaRPr lang="en-US" sz="1800" b="0" i="1" dirty="0">
              <a:cs typeface="Calibri"/>
            </a:endParaRPr>
          </a:p>
        </p:txBody>
      </p:sp>
      <p:sp>
        <p:nvSpPr>
          <p:cNvPr id="5" name="Footer Placeholder 4"/>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40197238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9FF6C57-CEEA-4155-8080-E6AD463DDD0A}"/>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8" name="Text Placeholder 2">
            <a:extLst>
              <a:ext uri="{FF2B5EF4-FFF2-40B4-BE49-F238E27FC236}">
                <a16:creationId xmlns:a16="http://schemas.microsoft.com/office/drawing/2014/main" id="{06BB35A5-A4B7-7F48-B0A8-880FFEC1CD8A}"/>
              </a:ext>
            </a:extLst>
          </p:cNvPr>
          <p:cNvSpPr txBox="1">
            <a:spLocks/>
          </p:cNvSpPr>
          <p:nvPr/>
        </p:nvSpPr>
        <p:spPr>
          <a:xfrm>
            <a:off x="5334000" y="1760957"/>
            <a:ext cx="6400800" cy="4318883"/>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t>Corresponding Author</a:t>
            </a:r>
          </a:p>
          <a:p>
            <a:pPr algn="ctr"/>
            <a:r>
              <a:rPr lang="en-US" b="0" dirty="0"/>
              <a:t>Kimberly Nesbitt, Ph.D. </a:t>
            </a:r>
            <a:br>
              <a:rPr lang="en-US" b="0" dirty="0"/>
            </a:br>
            <a:r>
              <a:rPr lang="en-US" b="0" dirty="0">
                <a:hlinkClick r:id="rId3"/>
              </a:rPr>
              <a:t>Kimberly.Nesbitt@unh.edu</a:t>
            </a:r>
            <a:r>
              <a:rPr lang="en-US" b="0" dirty="0"/>
              <a:t> </a:t>
            </a:r>
          </a:p>
          <a:p>
            <a:pPr algn="ctr">
              <a:spcBef>
                <a:spcPts val="0"/>
              </a:spcBef>
            </a:pPr>
            <a:endParaRPr lang="en-US" dirty="0">
              <a:cs typeface="Futura Medium" panose="020B0602020204020303" pitchFamily="34" charset="-79"/>
            </a:endParaRPr>
          </a:p>
          <a:p>
            <a:pPr algn="ctr">
              <a:spcBef>
                <a:spcPts val="0"/>
              </a:spcBef>
            </a:pPr>
            <a:r>
              <a:rPr lang="en-US" dirty="0">
                <a:cs typeface="Futura Medium" panose="020B0602020204020303" pitchFamily="34" charset="-79"/>
              </a:rPr>
              <a:t>For this issue, visit</a:t>
            </a:r>
          </a:p>
          <a:p>
            <a:pPr algn="ctr">
              <a:spcBef>
                <a:spcPts val="0"/>
              </a:spcBef>
            </a:pPr>
            <a:r>
              <a:rPr lang="en-US" dirty="0">
                <a:hlinkClick r:id="rId4"/>
              </a:rPr>
              <a:t>https://doi.org/10.1111/mono.12425</a:t>
            </a:r>
            <a:endParaRPr lang="en-US" dirty="0"/>
          </a:p>
          <a:p>
            <a:pPr algn="ctr">
              <a:spcBef>
                <a:spcPts val="0"/>
              </a:spcBef>
            </a:pPr>
            <a:endParaRPr lang="en-US" dirty="0">
              <a:cs typeface="Futura Medium" panose="020B0602020204020303" pitchFamily="34" charset="-79"/>
            </a:endParaRPr>
          </a:p>
          <a:p>
            <a:pPr algn="ctr"/>
            <a:r>
              <a:rPr lang="en-US" dirty="0">
                <a:cs typeface="Futura Medium" panose="020B0602020204020303" pitchFamily="34" charset="-79"/>
              </a:rPr>
              <a:t>For videos, commentaries, and</a:t>
            </a:r>
            <a:br>
              <a:rPr lang="en-US" dirty="0">
                <a:cs typeface="Futura Medium" panose="020B0602020204020303" pitchFamily="34" charset="-79"/>
              </a:rPr>
            </a:br>
            <a:r>
              <a:rPr lang="en-US" dirty="0">
                <a:cs typeface="Futura Medium" panose="020B0602020204020303" pitchFamily="34" charset="-79"/>
              </a:rPr>
              <a:t>teaching materials, visit </a:t>
            </a:r>
            <a:br>
              <a:rPr lang="en-US" dirty="0">
                <a:cs typeface="Futura Medium" panose="020B0602020204020303" pitchFamily="34" charset="-79"/>
              </a:rPr>
            </a:br>
            <a:r>
              <a:rPr lang="en-US" dirty="0">
                <a:cs typeface="Futura Medium" panose="020B0602020204020303" pitchFamily="34" charset="-79"/>
                <a:hlinkClick r:id="rId5"/>
              </a:rPr>
              <a:t>monographmatters.srcd.org</a:t>
            </a:r>
            <a:endParaRPr lang="en-US" dirty="0">
              <a:cs typeface="Futura Medium" panose="020B0602020204020303" pitchFamily="34" charset="-79"/>
            </a:endParaRPr>
          </a:p>
        </p:txBody>
      </p:sp>
      <p:pic>
        <p:nvPicPr>
          <p:cNvPr id="9" name="Picture Placeholder 5" descr="Graphical user interface, text&#10;&#10;Description automatically generated">
            <a:extLst>
              <a:ext uri="{FF2B5EF4-FFF2-40B4-BE49-F238E27FC236}">
                <a16:creationId xmlns:a16="http://schemas.microsoft.com/office/drawing/2014/main" id="{27612478-FB21-194C-8B72-377494B48777}"/>
              </a:ext>
            </a:extLst>
          </p:cNvPr>
          <p:cNvPicPr>
            <a:picLocks noChangeAspect="1"/>
          </p:cNvPicPr>
          <p:nvPr/>
        </p:nvPicPr>
        <p:blipFill rotWithShape="1">
          <a:blip r:embed="rId6"/>
          <a:srcRect l="1091" t="1000" r="1942" b="1000"/>
          <a:stretch/>
        </p:blipFill>
        <p:spPr>
          <a:xfrm>
            <a:off x="1143000" y="1760957"/>
            <a:ext cx="3108960" cy="4480560"/>
          </a:xfrm>
          <a:prstGeom prst="rect">
            <a:avLst/>
          </a:prstGeom>
          <a:ln>
            <a:solidFill>
              <a:schemeClr val="bg2">
                <a:lumMod val="90000"/>
              </a:schemeClr>
            </a:solidFill>
          </a:ln>
        </p:spPr>
      </p:pic>
    </p:spTree>
    <p:extLst>
      <p:ext uri="{BB962C8B-B14F-4D97-AF65-F5344CB8AC3E}">
        <p14:creationId xmlns:p14="http://schemas.microsoft.com/office/powerpoint/2010/main" val="32567754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11082</TotalTime>
  <Words>3030</Words>
  <Application>Microsoft Office PowerPoint</Application>
  <PresentationFormat>Widescreen</PresentationFormat>
  <Paragraphs>372</Paragraphs>
  <Slides>39</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Century Gothic</vt:lpstr>
      <vt:lpstr>Futura Medium</vt:lpstr>
      <vt:lpstr>Futura Medium</vt:lpstr>
      <vt:lpstr>Futura PT Medium</vt:lpstr>
      <vt:lpstr>Futura Std Book</vt:lpstr>
      <vt:lpstr>Futura Std Medium</vt:lpstr>
      <vt:lpstr>Office Theme</vt:lpstr>
      <vt:lpstr>PowerPoint Presentation</vt:lpstr>
      <vt:lpstr>Practices that Improve the  Quality of Early Childhood Classrooms</vt:lpstr>
      <vt:lpstr>Topics</vt:lpstr>
      <vt:lpstr>I. Terminology and Research Design</vt:lpstr>
      <vt:lpstr>Terminology</vt:lpstr>
      <vt:lpstr>Tools of the Mind  Prekindergarten Curriculum</vt:lpstr>
      <vt:lpstr>Randomized Controlled Trial Evaluation of Tools</vt:lpstr>
      <vt:lpstr>Behavioral Counts: Alternative to Ratings</vt:lpstr>
      <vt:lpstr>II. Positive Classroom Climate</vt:lpstr>
      <vt:lpstr>Why Classroom Emotional Climate Matters</vt:lpstr>
      <vt:lpstr>PowerPoint Presentation</vt:lpstr>
      <vt:lpstr>Disapproving Behaviors and Redirections</vt:lpstr>
      <vt:lpstr>Setting Expectations</vt:lpstr>
      <vt:lpstr>Threats, Sarcasm, Derogatory Comments </vt:lpstr>
      <vt:lpstr>Indicators Of Teacher Affect/Emotional Tone</vt:lpstr>
      <vt:lpstr>Discussion Questions</vt:lpstr>
      <vt:lpstr>III. Teachers’ Quality of Instruction</vt:lpstr>
      <vt:lpstr>Quality of Instruction</vt:lpstr>
      <vt:lpstr>PowerPoint Presentation</vt:lpstr>
      <vt:lpstr>Quality of Instruction in Pre-K Classrooms</vt:lpstr>
      <vt:lpstr>Unpacking Quality Of Instruction</vt:lpstr>
      <vt:lpstr>Moving Beyond Basic Skills</vt:lpstr>
      <vt:lpstr>Discussion Questions</vt:lpstr>
      <vt:lpstr>IV. Associative and Cooperative Interactions Among Children</vt:lpstr>
      <vt:lpstr>Types Of Social Learning Interactions</vt:lpstr>
      <vt:lpstr>Associative Learning Interactions</vt:lpstr>
      <vt:lpstr>Cooperative Learning Interactions</vt:lpstr>
      <vt:lpstr>Supporting Associative &amp; Cooperative Interactions</vt:lpstr>
      <vt:lpstr>Supporting Associative &amp; Cooperative Interactions</vt:lpstr>
      <vt:lpstr>Discussion Questions</vt:lpstr>
      <vt:lpstr>V. Children’s Level of Engagement</vt:lpstr>
      <vt:lpstr>Increasing Children’s Engagement In Learning</vt:lpstr>
      <vt:lpstr>Benefits Of High Engagement In Learning</vt:lpstr>
      <vt:lpstr>Teacher Support For Higher Levels Of Engagement</vt:lpstr>
      <vt:lpstr>Activities &amp; Spaces Promoting Higher Engagement</vt:lpstr>
      <vt:lpstr>Discussion Questions</vt:lpstr>
      <vt:lpstr>Special Thanks &amp; Additional Resources</vt:lpstr>
      <vt:lpstr>References for Further Reading</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Myers, Lauren</dc:creator>
  <cp:keywords/>
  <dc:description/>
  <cp:lastModifiedBy>Carol Bradfield</cp:lastModifiedBy>
  <cp:revision>487</cp:revision>
  <dcterms:created xsi:type="dcterms:W3CDTF">2020-01-10T20:12:13Z</dcterms:created>
  <dcterms:modified xsi:type="dcterms:W3CDTF">2021-02-09T14:44:23Z</dcterms:modified>
  <cp:category/>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