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handoutMasterIdLst>
    <p:handoutMasterId r:id="rId21"/>
  </p:handoutMasterIdLst>
  <p:sldIdLst>
    <p:sldId id="291" r:id="rId5"/>
    <p:sldId id="294" r:id="rId6"/>
    <p:sldId id="781" r:id="rId7"/>
    <p:sldId id="783" r:id="rId8"/>
    <p:sldId id="790" r:id="rId9"/>
    <p:sldId id="792" r:id="rId10"/>
    <p:sldId id="795" r:id="rId11"/>
    <p:sldId id="796" r:id="rId12"/>
    <p:sldId id="798" r:id="rId13"/>
    <p:sldId id="797" r:id="rId14"/>
    <p:sldId id="799" r:id="rId15"/>
    <p:sldId id="801" r:id="rId16"/>
    <p:sldId id="802" r:id="rId17"/>
    <p:sldId id="803" r:id="rId18"/>
    <p:sldId id="29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222D"/>
    <a:srgbClr val="0068AE"/>
    <a:srgbClr val="1B386A"/>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525" autoAdjust="0"/>
    <p:restoredTop sz="94309" autoAdjust="0"/>
  </p:normalViewPr>
  <p:slideViewPr>
    <p:cSldViewPr snapToObjects="1">
      <p:cViewPr varScale="1">
        <p:scale>
          <a:sx n="69" d="100"/>
          <a:sy n="69" d="100"/>
        </p:scale>
        <p:origin x="731" y="62"/>
      </p:cViewPr>
      <p:guideLst>
        <p:guide orient="horz" pos="2160"/>
        <p:guide pos="3840"/>
      </p:guideLst>
    </p:cSldViewPr>
  </p:slideViewPr>
  <p:notesTextViewPr>
    <p:cViewPr>
      <p:scale>
        <a:sx n="1" d="1"/>
        <a:sy n="1" d="1"/>
      </p:scale>
      <p:origin x="0" y="0"/>
    </p:cViewPr>
  </p:notesTextViewPr>
  <p:sorterViewPr>
    <p:cViewPr>
      <p:scale>
        <a:sx n="176" d="100"/>
        <a:sy n="176" d="100"/>
      </p:scale>
      <p:origin x="0" y="-6660"/>
    </p:cViewPr>
  </p:sorterViewPr>
  <p:notesViewPr>
    <p:cSldViewPr snapToObjects="1">
      <p:cViewPr varScale="1">
        <p:scale>
          <a:sx n="49" d="100"/>
          <a:sy n="49" d="100"/>
        </p:scale>
        <p:origin x="266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775BAF-7835-4914-9D02-A5CD6E5FA5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914AEE-649F-4D0E-87EF-88DFADECAF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D7FB68-2C61-4821-B9F6-1DA2046B6BC1}" type="datetimeFigureOut">
              <a:rPr lang="en-US" smtClean="0"/>
              <a:t>3/12/2025</a:t>
            </a:fld>
            <a:endParaRPr lang="en-US"/>
          </a:p>
        </p:txBody>
      </p:sp>
      <p:sp>
        <p:nvSpPr>
          <p:cNvPr id="4" name="Footer Placeholder 3">
            <a:extLst>
              <a:ext uri="{FF2B5EF4-FFF2-40B4-BE49-F238E27FC236}">
                <a16:creationId xmlns:a16="http://schemas.microsoft.com/office/drawing/2014/main" id="{2A8CD20A-B66A-4CC3-AF0D-815EA5C4C30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606BCDD-20DB-4C52-B3AC-B83BC08DA3B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50F0487-FC83-45DE-8E44-8A9587868A08}" type="slidenum">
              <a:rPr lang="en-US" smtClean="0"/>
              <a:t>‹#›</a:t>
            </a:fld>
            <a:endParaRPr lang="en-US"/>
          </a:p>
        </p:txBody>
      </p:sp>
    </p:spTree>
    <p:extLst>
      <p:ext uri="{BB962C8B-B14F-4D97-AF65-F5344CB8AC3E}">
        <p14:creationId xmlns:p14="http://schemas.microsoft.com/office/powerpoint/2010/main" val="3757166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3/12/2025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this is Aaron Buss, the PI of the attention, brain and cognition lab at the university of Tennessee. In this </a:t>
            </a:r>
            <a:r>
              <a:rPr lang="en-US" dirty="0" err="1"/>
              <a:t>powerpoint</a:t>
            </a:r>
            <a:r>
              <a:rPr lang="en-US" dirty="0"/>
              <a:t> presentation I am going to give a more in-depth overview of the dynamic field theory of executive function that we have been developing and describe how we tested predictions of this model in the study reported in the monograph.</a:t>
            </a:r>
          </a:p>
        </p:txBody>
      </p:sp>
      <p:sp>
        <p:nvSpPr>
          <p:cNvPr id="4" name="Slide Number Placeholder 3"/>
          <p:cNvSpPr>
            <a:spLocks noGrp="1"/>
          </p:cNvSpPr>
          <p:nvPr>
            <p:ph type="sldNum" sz="quarter" idx="5"/>
          </p:nvPr>
        </p:nvSpPr>
        <p:spPr/>
        <p:txBody>
          <a:bodyPr/>
          <a:lstStyle/>
          <a:p>
            <a:fld id="{93D432A1-B43F-474F-8713-D001A571467A}" type="slidenum">
              <a:rPr lang="en-US" smtClean="0"/>
              <a:t>1</a:t>
            </a:fld>
            <a:endParaRPr lang="en-US" dirty="0"/>
          </a:p>
        </p:txBody>
      </p:sp>
    </p:spTree>
    <p:extLst>
      <p:ext uri="{BB962C8B-B14F-4D97-AF65-F5344CB8AC3E}">
        <p14:creationId xmlns:p14="http://schemas.microsoft.com/office/powerpoint/2010/main" val="20950696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begin, I just want to refer interested readers to a website where more information, including published papers, lectures, tutorials, and code are available. That’s the website shown here, </a:t>
            </a:r>
            <a:r>
              <a:rPr lang="en-US" dirty="0" err="1"/>
              <a:t>www.dynamicfield</a:t>
            </a:r>
            <a:r>
              <a:rPr lang="en-US" dirty="0"/>
              <a:t> </a:t>
            </a:r>
            <a:r>
              <a:rPr lang="en-US" dirty="0" err="1"/>
              <a:t>theory.org</a:t>
            </a:r>
            <a:r>
              <a:rPr lang="en-US" dirty="0"/>
              <a:t>.</a:t>
            </a:r>
          </a:p>
          <a:p>
            <a:endParaRPr lang="en-US" dirty="0"/>
          </a:p>
          <a:p>
            <a:r>
              <a:rPr lang="en-US" dirty="0"/>
              <a:t>To begin, dynamic field theory is a class of dynamical systems models. Dynamic systems theory initially grew out of the study of complex systems. We can consider weather as one example of a dynamical system and is in fact one of the areas in which these concepts and mathematical formulations were first applied. We can consider weather as a dynamical system that involves interacting variables such as humidity, pressure, and temperature that are all changing over time and influencing other variables of the system. The weather patterns that we experience are a result of the interactions of the these variables over time. Thus, a key insight provided by dynamical systems approaches is that how a system organizes to produce behavior, be it behavior of a weather system or behavior of a person, does not need to be built in but can result from the interactions occurring in the system. Moreover, </a:t>
            </a:r>
            <a:r>
              <a:rPr lang="en-US" dirty="0" err="1"/>
              <a:t>dyanamical</a:t>
            </a:r>
            <a:r>
              <a:rPr lang="en-US" dirty="0"/>
              <a:t> systems theory provides the mathematical tools needed to model these interactions and organization over time.</a:t>
            </a:r>
          </a:p>
          <a:p>
            <a:endParaRPr lang="en-US" dirty="0"/>
          </a:p>
          <a:p>
            <a:r>
              <a:rPr lang="en-US" dirty="0"/>
              <a:t>In the context of psychological and developmental sciences, the application and development of the dynamical systems can be traced to Esther </a:t>
            </a:r>
            <a:r>
              <a:rPr lang="en-US" dirty="0" err="1"/>
              <a:t>Thelen</a:t>
            </a:r>
            <a:r>
              <a:rPr lang="en-US" dirty="0"/>
              <a:t> and Linda Smith pioneering work in the domains of motor control and infant cognitive development. The book I cite here provides the history context and influences that lead to their formalization of ideas.</a:t>
            </a:r>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3552962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Dynamic field theory is a class of dynamical systems theory in which the goal is to ground cognition and behavior in neural dynamics. </a:t>
            </a:r>
          </a:p>
          <a:p>
            <a:endParaRPr lang="en-US" dirty="0"/>
          </a:p>
          <a:p>
            <a:r>
              <a:rPr lang="en-US" dirty="0"/>
              <a:t>There are inherent challenges to ground cognition and behavior in neural processes because there is no principled or a priori way that these two things should be related. The stance offered by dynamic field theory is that behavior and cognition arise from neural states. Neural states are stabilized and destabilized via excitatory and inhibitory interactions within and between populations of neurons. </a:t>
            </a:r>
          </a:p>
          <a:p>
            <a:endParaRPr lang="en-US" dirty="0"/>
          </a:p>
          <a:p>
            <a:r>
              <a:rPr lang="en-US" dirty="0"/>
              <a:t>Activation within populations of neurons have cognitive and behavioral relevance because these populations are tuned to dimensions of perceptual and motor information.</a:t>
            </a:r>
          </a:p>
          <a:p>
            <a:endParaRPr lang="en-US" dirty="0"/>
          </a:p>
          <a:p>
            <a:r>
              <a:rPr lang="en-US" dirty="0"/>
              <a:t>As we’ll see, although neural populations are defined in term of perception/action dimensions, dynamic field models can build representations that combine dimensions to give rise to new types of more abstracted representations.</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2783595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Here we are showing the basic architecture of the dynamic neural field model we used to simulate the DCCS task. </a:t>
            </a:r>
          </a:p>
          <a:p>
            <a:endParaRPr lang="en-US" dirty="0"/>
          </a:p>
          <a:p>
            <a:r>
              <a:rPr lang="en-US" dirty="0"/>
              <a:t>In the upper most right part of the image, we are showing stimuli that are representative of the basic task structure. Below are three neural populations that together make up an object representation system. Inputs to this system correspond to the information present in the stimuli at top.</a:t>
            </a:r>
          </a:p>
          <a:p>
            <a:endParaRPr lang="en-US" dirty="0"/>
          </a:p>
          <a:p>
            <a:r>
              <a:rPr lang="en-US" dirty="0"/>
              <a:t>Below the sorting trays is a spatially tuned population of neurons. Activation in this field corresponds to decisions for actions. In this case, where a test card should be sorted.</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33973822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Next are two neural populations that are sensitive to a combination of spatial and featural information. One neural population in the middle is tuned to a combination of color and space dimensions. A second is sensitive to a combination of shape and space information. </a:t>
            </a:r>
          </a:p>
          <a:p>
            <a:endParaRPr lang="en-US" dirty="0"/>
          </a:p>
          <a:p>
            <a:r>
              <a:rPr lang="en-US" dirty="0"/>
              <a:t>In the color-space field, there are inputs corresponding to the blue object on the left and the red object on the right. In the shape-space field, there are inputs corresponding to a circle-shaped object on the left and a star-shaped object on the right.</a:t>
            </a:r>
          </a:p>
          <a:p>
            <a:endParaRPr lang="en-US" dirty="0"/>
          </a:p>
          <a:p>
            <a:r>
              <a:rPr lang="en-US" dirty="0"/>
              <a:t>Together, these three fields implement neural processes corresponding to the dorsal and ventral visual pathways.</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5</a:t>
            </a:fld>
            <a:endParaRPr lang="en-US" dirty="0"/>
          </a:p>
        </p:txBody>
      </p:sp>
    </p:spTree>
    <p:extLst>
      <p:ext uri="{BB962C8B-B14F-4D97-AF65-F5344CB8AC3E}">
        <p14:creationId xmlns:p14="http://schemas.microsoft.com/office/powerpoint/2010/main" val="31964308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A final component of the model architecture is added to the current illustration on the left. This component corresponds to representations of labels for the feature dimensions involved in the DCCS task, a ”color” label marked by the C and a “shape” label marked by the S. </a:t>
            </a:r>
          </a:p>
          <a:p>
            <a:endParaRPr lang="en-US" dirty="0"/>
          </a:p>
          <a:p>
            <a:r>
              <a:rPr lang="en-US" dirty="0"/>
              <a:t>Activation of the object representation system is reciprocally coupled to activation of the label system. </a:t>
            </a:r>
          </a:p>
          <a:p>
            <a:endParaRPr lang="en-US" dirty="0"/>
          </a:p>
          <a:p>
            <a:r>
              <a:rPr lang="en-US" dirty="0"/>
              <a:t>A key developmental hypothesis generated by the model is that the ability to attend to task-relevant information is a function of the strength of association between dimensional labels and feature dimensions. As children learn what the labels “color” and “shape” mean, they form stronger associations between labels and visual dimensions. Thus, learning labels is not just learning what things are, but learning how to think about things.</a:t>
            </a:r>
          </a:p>
          <a:p>
            <a:endParaRPr lang="en-US" dirty="0"/>
          </a:p>
          <a:p>
            <a:r>
              <a:rPr lang="en-US" dirty="0"/>
              <a:t>In this illustration, the label representation for ”color” marked by the C is at a higher level of activation due to the instructions to sort by color in the pre-switch phase of the DCCS task.</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6</a:t>
            </a:fld>
            <a:endParaRPr lang="en-US" dirty="0"/>
          </a:p>
        </p:txBody>
      </p:sp>
    </p:spTree>
    <p:extLst>
      <p:ext uri="{BB962C8B-B14F-4D97-AF65-F5344CB8AC3E}">
        <p14:creationId xmlns:p14="http://schemas.microsoft.com/office/powerpoint/2010/main" val="23514974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In this illustration, we are showing the model after a test card has been presented, but before a decision has been made. </a:t>
            </a:r>
          </a:p>
          <a:p>
            <a:endParaRPr lang="en-US" dirty="0"/>
          </a:p>
          <a:p>
            <a:r>
              <a:rPr lang="en-US" dirty="0"/>
              <a:t>First, I’ll draw your attention to the horizontal ridges going across the color-space and shape-space fields. The feature inputs of the test cards are not spatially localized. However, the ridge for the blue feature overlaps with the input from the target cards at the leftward location because the blue circle target card is at the leftward sorting location. The ridge input for the star-shaped feature overlaps with the input from the target cards at the rightward location  because the red star target card is at the rightward location. In this example, the leftward location would be the correct response if sorting by color.</a:t>
            </a:r>
          </a:p>
          <a:p>
            <a:endParaRPr lang="en-US" dirty="0"/>
          </a:p>
          <a:p>
            <a:r>
              <a:rPr lang="en-US" dirty="0"/>
              <a:t>Thus, the test card itself is ambiguous as to which location it should be sorted. This ambiguity is reflected by activation the spatial field above the feature-space fields. Here, activation at both the leftward and rightward locations are reaching the activation threshold. At this point, however, we can see a slight advantage at the leftward location which would be the correct location if sorting by color. This advantage is emerging due to an influence I will draw your attention to next. </a:t>
            </a:r>
          </a:p>
          <a:p>
            <a:endParaRPr lang="en-US" dirty="0"/>
          </a:p>
          <a:p>
            <a:r>
              <a:rPr lang="en-US" dirty="0"/>
              <a:t>Next, we will consider activation in the label system. Both the shape and color labels are boosted in activation due to input being received from the object representation system. The color label is still at a higher level of activation due to the instruction to sort by color. In fact, the color label representation is breaching threshold and beginning to increase activation within the color-space field, which will enhance output from this specific population. In this case, the enhanced output from this system is at the leftward location.</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274319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In this illustration, the model is shown after having made a decision for the blue star test card. </a:t>
            </a:r>
          </a:p>
          <a:p>
            <a:endParaRPr lang="en-US" dirty="0"/>
          </a:p>
          <a:p>
            <a:r>
              <a:rPr lang="en-US" dirty="0"/>
              <a:t>In the spatial field, a stable peak of activation has formed reflecting a decision to sort to the leftward location. Across the object representation system, a coherent representation of the blue star object is present. This is reflected by peaks of activation both for the blue feature and the star-shaped feature at the leftward location. </a:t>
            </a:r>
          </a:p>
          <a:p>
            <a:endParaRPr lang="en-US" dirty="0"/>
          </a:p>
          <a:p>
            <a:r>
              <a:rPr lang="en-US" dirty="0"/>
              <a:t>I’ll draw your attention to the vertical ridge of activation now present in both the color-space and shape-space fields. This ridge is the input from the spatial field which serves to bind visual features together, a processes necessary for coherent object representations to form across neural populations.</a:t>
            </a:r>
          </a:p>
          <a:p>
            <a:endParaRPr lang="en-US" dirty="0"/>
          </a:p>
          <a:p>
            <a:r>
              <a:rPr lang="en-US" dirty="0"/>
              <a:t>The label system also reflects the intended goal of attention to focus on color information. Due to local-excitation and lateral inhibition which is present throughout the model, the color label representation has build stabilized activation which also serves to inhibit activation of the other label representation.</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432352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This next illustration shows the consequences of Hebbian learning accumulating across the pre-switch trials. Hebbian learning serves as another source of input that increases activation for neurons in proportion to their activation over the course of a task.</a:t>
            </a:r>
          </a:p>
          <a:p>
            <a:endParaRPr lang="en-US" dirty="0"/>
          </a:p>
          <a:p>
            <a:r>
              <a:rPr lang="en-US" dirty="0"/>
              <a:t>In the example we have been following so far, the pre-switch rules were to sort by color. Thus, blue test cards were sorted to the left and red test cards were sorted to the right. This creates cooperation between the task structure and memory traces within the color-space field. That is, there is both an input and a memory trace for blue at the left. Similarly, there is also an input and a memory trace for star at the right.</a:t>
            </a:r>
          </a:p>
          <a:p>
            <a:endParaRPr lang="en-US" dirty="0"/>
          </a:p>
          <a:p>
            <a:r>
              <a:rPr lang="en-US" dirty="0"/>
              <a:t>There is quite a different configuration in the shape-space field. Due to the nature of the test cards, the shape features were sorted to opposite locations of the task structure. Specifically, there is an input for circle at the left, but a memory trace for circle at the right. Similarly, there is an input for star at the right, but a memory trace for star at the left.</a:t>
            </a:r>
          </a:p>
          <a:p>
            <a:endParaRPr lang="en-US" dirty="0"/>
          </a:p>
          <a:p>
            <a:r>
              <a:rPr lang="en-US" dirty="0"/>
              <a:t>Together, this creates a bottom-up bias to continue binding the combination of features on the test in a way that is consistent with the rules to sort by color. A stronger influence from the dimensional label system is required to redirect decision and follow the rules to sort by shape during the post-switch phase. </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8138721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Although we only stepped through the most basic illustration of the model, hopefully this provides a richer understanding of the key processes implemented by the model.</a:t>
            </a:r>
          </a:p>
          <a:p>
            <a:endParaRPr lang="en-US" dirty="0"/>
          </a:p>
          <a:p>
            <a:r>
              <a:rPr lang="en-US" dirty="0"/>
              <a:t>A large body of work has accumulated over the last 10 years that illustrates the explanatory power of the dynamic field model.</a:t>
            </a:r>
          </a:p>
          <a:p>
            <a:endParaRPr lang="en-US" dirty="0"/>
          </a:p>
          <a:p>
            <a:r>
              <a:rPr lang="en-US" dirty="0"/>
              <a:t>Variations in the strength of label-feature coupling produces patterns of model behavior that replicates behavior of 3- to 5-year-olds across more than a dozen of variations in the DCCS task. The model has also predicted behavior of 3-year-olds in new versions of the DCCS task.</a:t>
            </a:r>
          </a:p>
          <a:p>
            <a:endParaRPr lang="en-US" dirty="0"/>
          </a:p>
          <a:p>
            <a:r>
              <a:rPr lang="en-US" dirty="0"/>
              <a:t>Other work shows that performance on the DCCS task is associated with performance on tasks that require attention to shape and color dimensions but which don’t explicitly involved labels. These results suggest that children’s neurocognitive system draws on whatever information it has to confront the demands of a task, and the influence of label representations is evident even if labels are not given in the task.</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10</a:t>
            </a:fld>
            <a:endParaRPr lang="en-US" dirty="0"/>
          </a:p>
        </p:txBody>
      </p:sp>
    </p:spTree>
    <p:extLst>
      <p:ext uri="{BB962C8B-B14F-4D97-AF65-F5344CB8AC3E}">
        <p14:creationId xmlns:p14="http://schemas.microsoft.com/office/powerpoint/2010/main" val="1992227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The model has also been used to better understand the brain-behavior relationship over development.</a:t>
            </a:r>
          </a:p>
          <a:p>
            <a:endParaRPr lang="en-US" dirty="0"/>
          </a:p>
          <a:p>
            <a:r>
              <a:rPr lang="en-US" dirty="0"/>
              <a:t>Foundational work initially showed that children who perseverate in the DCCS task show weaker activation in frontal cortex compared to children who switch rules. These results were interpreted to suggest that maturation of frontal cortex is a key factor driving improvements in performance.</a:t>
            </a:r>
          </a:p>
          <a:p>
            <a:endParaRPr lang="en-US" dirty="0"/>
          </a:p>
          <a:p>
            <a:r>
              <a:rPr lang="en-US" dirty="0"/>
              <a:t>However, children who fail the standard DCCS task, and show weak frontal cortex activity when doing so, nonetheless show strong frontal cortex activity when switching rules in an easier version of the task. The model predicted this result due to the reciprocal coupling between object representation process and label representation processes. In this case, the easy version provided a bottom up signal to guide the label representation system toward the task-relevant post-switch information.</a:t>
            </a:r>
          </a:p>
          <a:p>
            <a:endParaRPr lang="en-US" dirty="0"/>
          </a:p>
          <a:p>
            <a:r>
              <a:rPr lang="en-US" dirty="0"/>
              <a:t>In </a:t>
            </a:r>
            <a:r>
              <a:rPr lang="en-US" dirty="0" err="1"/>
              <a:t>anoher</a:t>
            </a:r>
            <a:r>
              <a:rPr lang="en-US" dirty="0"/>
              <a:t> line of work, the model successfully predicted that exposing children to the post-switch dimension prior to completing the DCCS would lead to improved performance on the DCCS task. This results is a consequence of prior exposure building up memory traces which support attention to the post-</a:t>
            </a:r>
            <a:r>
              <a:rPr lang="en-US" dirty="0" err="1"/>
              <a:t>swtich</a:t>
            </a:r>
            <a:r>
              <a:rPr lang="en-US" dirty="0"/>
              <a:t> dimension.</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11</a:t>
            </a:fld>
            <a:endParaRPr lang="en-US" dirty="0"/>
          </a:p>
        </p:txBody>
      </p:sp>
    </p:spTree>
    <p:extLst>
      <p:ext uri="{BB962C8B-B14F-4D97-AF65-F5344CB8AC3E}">
        <p14:creationId xmlns:p14="http://schemas.microsoft.com/office/powerpoint/2010/main" val="379052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More recent work has began to more carefully consider the details of dimensional label learning in the context of the DCCS task.</a:t>
            </a:r>
          </a:p>
          <a:p>
            <a:endParaRPr lang="en-US" dirty="0"/>
          </a:p>
          <a:p>
            <a:r>
              <a:rPr lang="en-US" dirty="0"/>
              <a:t>In a forthcoming paper, we show that an expanded model architecture that implements a more detailed label learning system replicates patterns of performance across the production, comprehension, and DCCS tasks. Further, this expanded model is also able to explain the influence of manipulations to the labels and instructions used in the DCCS task that were previously beyond the scope of what the model could address in a principled way.</a:t>
            </a:r>
          </a:p>
          <a:p>
            <a:endParaRPr lang="en-US" dirty="0"/>
          </a:p>
          <a:p>
            <a:r>
              <a:rPr lang="en-US" dirty="0"/>
              <a:t>Other work provided the first examination of the neural processes supporting dimensional label learning. These results, replicated in the data presented in the current monograph, showed that activation in left frontal cortex during label production at age 2 predicted performance on the DCCS task at age 3.</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12</a:t>
            </a:fld>
            <a:endParaRPr lang="en-US" dirty="0"/>
          </a:p>
        </p:txBody>
      </p:sp>
    </p:spTree>
    <p:extLst>
      <p:ext uri="{BB962C8B-B14F-4D97-AF65-F5344CB8AC3E}">
        <p14:creationId xmlns:p14="http://schemas.microsoft.com/office/powerpoint/2010/main" val="6419555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To wrap up, we will situation the current results in the context of this larger body of work.</a:t>
            </a:r>
          </a:p>
          <a:p>
            <a:endParaRPr lang="en-US" dirty="0"/>
          </a:p>
          <a:p>
            <a:r>
              <a:rPr lang="en-US" dirty="0"/>
              <a:t>The current study addressed shortcomings in previous work by more comprehensively assessing neurocognitive function in early development. It could be that earlier measures of executive function predict later executive function better than dimensional label production. However, our results here supported our predictions and previous data. Across all measures of neurocognitive function, the best predictor of DCCS performance in activation in left frontal cortex during label production at age 2.</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13</a:t>
            </a:fld>
            <a:endParaRPr lang="en-US" dirty="0"/>
          </a:p>
        </p:txBody>
      </p:sp>
    </p:spTree>
    <p:extLst>
      <p:ext uri="{BB962C8B-B14F-4D97-AF65-F5344CB8AC3E}">
        <p14:creationId xmlns:p14="http://schemas.microsoft.com/office/powerpoint/2010/main" val="972031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59D4-D9FF-3E24-7023-CFEBC3182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9D705-7B30-DFD9-54F3-DE6ED604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11EE4-3989-5876-C214-9E32D337C85D}"/>
              </a:ext>
            </a:extLst>
          </p:cNvPr>
          <p:cNvSpPr>
            <a:spLocks noGrp="1"/>
          </p:cNvSpPr>
          <p:nvPr>
            <p:ph type="body" idx="1"/>
          </p:nvPr>
        </p:nvSpPr>
        <p:spPr/>
        <p:txBody>
          <a:bodyPr/>
          <a:lstStyle/>
          <a:p>
            <a:r>
              <a:rPr lang="en-US" dirty="0"/>
              <a:t>The unique perspective presented here motivates several new prospects for research.</a:t>
            </a:r>
          </a:p>
          <a:p>
            <a:endParaRPr lang="en-US" dirty="0"/>
          </a:p>
          <a:p>
            <a:r>
              <a:rPr lang="en-US" dirty="0"/>
              <a:t>The model points to a learning mechanisms as a means for developing EF skills. Previous work was limited by focusing on maturation as a key aspect of EF development. From this perspective, the best way to improve EF was by practicing EF itself. Such intervention research has notoriously yielded little evidence of transfer beyond the trained task. </a:t>
            </a:r>
          </a:p>
          <a:p>
            <a:endParaRPr lang="en-US" dirty="0"/>
          </a:p>
          <a:p>
            <a:r>
              <a:rPr lang="en-US" dirty="0"/>
              <a:t>Future work can target label learning to determine the benefits that such training can confer to this aspect of neurocognitive function.</a:t>
            </a:r>
          </a:p>
          <a:p>
            <a:endParaRPr lang="en-US" dirty="0"/>
          </a:p>
          <a:p>
            <a:r>
              <a:rPr lang="en-US" dirty="0"/>
              <a:t>More generally, these results highlight that measures of EF depend on what children know about the content of the task and the language used to instruct such tasks.</a:t>
            </a:r>
          </a:p>
          <a:p>
            <a:endParaRPr lang="en-US" dirty="0"/>
          </a:p>
          <a:p>
            <a:r>
              <a:rPr lang="en-US" dirty="0"/>
              <a:t>A key question for future research is how learning process which are defined in culturally specific experiences conspire to create cognitive control skills.</a:t>
            </a:r>
          </a:p>
        </p:txBody>
      </p:sp>
      <p:sp>
        <p:nvSpPr>
          <p:cNvPr id="4" name="Slide Number Placeholder 3">
            <a:extLst>
              <a:ext uri="{FF2B5EF4-FFF2-40B4-BE49-F238E27FC236}">
                <a16:creationId xmlns:a16="http://schemas.microsoft.com/office/drawing/2014/main" id="{892C4AC1-BF20-CDAF-7EEA-C2FDE77D67F6}"/>
              </a:ext>
            </a:extLst>
          </p:cNvPr>
          <p:cNvSpPr>
            <a:spLocks noGrp="1"/>
          </p:cNvSpPr>
          <p:nvPr>
            <p:ph type="sldNum" sz="quarter" idx="5"/>
          </p:nvPr>
        </p:nvSpPr>
        <p:spPr/>
        <p:txBody>
          <a:bodyPr/>
          <a:lstStyle/>
          <a:p>
            <a:fld id="{93D432A1-B43F-474F-8713-D001A571467A}" type="slidenum">
              <a:rPr lang="en-US" smtClean="0"/>
              <a:t>14</a:t>
            </a:fld>
            <a:endParaRPr lang="en-US" dirty="0"/>
          </a:p>
        </p:txBody>
      </p:sp>
    </p:spTree>
    <p:extLst>
      <p:ext uri="{BB962C8B-B14F-4D97-AF65-F5344CB8AC3E}">
        <p14:creationId xmlns:p14="http://schemas.microsoft.com/office/powerpoint/2010/main" val="32629299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15</a:t>
            </a:fld>
            <a:endParaRPr lang="en-US" dirty="0"/>
          </a:p>
        </p:txBody>
      </p:sp>
    </p:spTree>
    <p:extLst>
      <p:ext uri="{BB962C8B-B14F-4D97-AF65-F5344CB8AC3E}">
        <p14:creationId xmlns:p14="http://schemas.microsoft.com/office/powerpoint/2010/main" val="9364475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463038"/>
            <a:ext cx="9144000" cy="2194561"/>
          </a:xfrm>
        </p:spPr>
        <p:txBody>
          <a:bodyPr anchor="b">
            <a:normAutofit/>
          </a:bodyPr>
          <a:lstStyle>
            <a:lvl1pPr algn="ctr">
              <a:defRPr sz="4800" b="1" i="0">
                <a:solidFill>
                  <a:schemeClr val="bg1"/>
                </a:solidFill>
                <a:latin typeface="Futura" panose="020B0602020204020303" pitchFamily="34" charset="-79"/>
                <a:cs typeface="Futura" panose="020B0602020204020303" pitchFamily="34" charset="-79"/>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38862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188494" y="5943600"/>
            <a:ext cx="12003505" cy="646331"/>
          </a:xfrm>
          <a:prstGeom prst="rect">
            <a:avLst/>
          </a:prstGeom>
          <a:noFill/>
        </p:spPr>
        <p:txBody>
          <a:bodyPr wrap="square" rtlCol="0">
            <a:spAutoFit/>
          </a:bodyPr>
          <a:lstStyle/>
          <a:p>
            <a:pPr algn="ctr"/>
            <a:r>
              <a:rPr lang="en-US" sz="1800" b="0" dirty="0">
                <a:solidFill>
                  <a:schemeClr val="bg1"/>
                </a:solidFill>
                <a:latin typeface="+mn-lt"/>
              </a:rPr>
              <a:t>Monograph Matters is a companion website for the Monographs of the Society for Research in Child Development</a:t>
            </a:r>
          </a:p>
          <a:p>
            <a:pPr algn="ctr"/>
            <a:r>
              <a:rPr lang="en-US" sz="1800" b="0" dirty="0">
                <a:solidFill>
                  <a:schemeClr val="bg1"/>
                </a:solidFill>
                <a:latin typeface="+mn-lt"/>
              </a:rPr>
              <a:t>Ginger A. Moore, Interim Editor (</a:t>
            </a:r>
            <a:r>
              <a:rPr lang="en-US" sz="1800" b="0" dirty="0" err="1">
                <a:solidFill>
                  <a:schemeClr val="bg1"/>
                </a:solidFill>
                <a:latin typeface="+mn-lt"/>
              </a:rPr>
              <a:t>ginger.moore@psu.edu</a:t>
            </a:r>
            <a:r>
              <a:rPr lang="en-US" sz="1800" b="0" dirty="0">
                <a:solidFill>
                  <a:schemeClr val="bg1"/>
                </a:solidFill>
                <a:latin typeface="+mn-lt"/>
              </a:rPr>
              <a:t>)</a:t>
            </a:r>
          </a:p>
        </p:txBody>
      </p:sp>
      <p:sp>
        <p:nvSpPr>
          <p:cNvPr id="8" name="Rectangle 7">
            <a:extLst>
              <a:ext uri="{FF2B5EF4-FFF2-40B4-BE49-F238E27FC236}">
                <a16:creationId xmlns:a16="http://schemas.microsoft.com/office/drawing/2014/main" id="{7E03202A-F80A-4480-A295-A3D58FC86934}"/>
              </a:ext>
            </a:extLst>
          </p:cNvPr>
          <p:cNvSpPr/>
          <p:nvPr userDrawn="1"/>
        </p:nvSpPr>
        <p:spPr>
          <a:xfrm>
            <a:off x="-7620" y="1066800"/>
            <a:ext cx="1220724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picture containing drawing&#10;&#10;Description automatically generated">
            <a:extLst>
              <a:ext uri="{FF2B5EF4-FFF2-40B4-BE49-F238E27FC236}">
                <a16:creationId xmlns:a16="http://schemas.microsoft.com/office/drawing/2014/main" id="{7EAF5F16-1870-4AF8-9468-4BF5FEFCC48A}"/>
              </a:ext>
            </a:extLst>
          </p:cNvPr>
          <p:cNvPicPr>
            <a:picLocks noChangeAspect="1"/>
          </p:cNvPicPr>
          <p:nvPr userDrawn="1"/>
        </p:nvPicPr>
        <p:blipFill>
          <a:blip r:embed="rId2"/>
          <a:stretch>
            <a:fillRect/>
          </a:stretch>
        </p:blipFill>
        <p:spPr>
          <a:xfrm>
            <a:off x="9901242" y="313994"/>
            <a:ext cx="1985958" cy="600406"/>
          </a:xfrm>
          <a:prstGeom prst="rect">
            <a:avLst/>
          </a:prstGeom>
        </p:spPr>
      </p:pic>
      <p:pic>
        <p:nvPicPr>
          <p:cNvPr id="10" name="Picture 9" descr="Logo&#10;&#10;Description automatically generated with medium confidence">
            <a:extLst>
              <a:ext uri="{FF2B5EF4-FFF2-40B4-BE49-F238E27FC236}">
                <a16:creationId xmlns:a16="http://schemas.microsoft.com/office/drawing/2014/main" id="{CBBBF1D9-5124-48FD-ABD9-07EE6C1853A9}"/>
              </a:ext>
            </a:extLst>
          </p:cNvPr>
          <p:cNvPicPr>
            <a:picLocks noChangeAspect="1"/>
          </p:cNvPicPr>
          <p:nvPr userDrawn="1"/>
        </p:nvPicPr>
        <p:blipFill>
          <a:blip r:embed="rId3"/>
          <a:stretch>
            <a:fillRect/>
          </a:stretch>
        </p:blipFill>
        <p:spPr>
          <a:xfrm>
            <a:off x="371292" y="313995"/>
            <a:ext cx="4764506" cy="600405"/>
          </a:xfrm>
          <a:prstGeom prst="rect">
            <a:avLst/>
          </a:prstGeom>
        </p:spPr>
      </p:pic>
    </p:spTree>
    <p:extLst>
      <p:ext uri="{BB962C8B-B14F-4D97-AF65-F5344CB8AC3E}">
        <p14:creationId xmlns:p14="http://schemas.microsoft.com/office/powerpoint/2010/main" val="5768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C28F58C-3B38-684C-9269-F0402FD6B8C8}"/>
              </a:ext>
            </a:extLst>
          </p:cNvPr>
          <p:cNvSpPr>
            <a:spLocks noGrp="1"/>
          </p:cNvSpPr>
          <p:nvPr>
            <p:ph type="ftr" sz="quarter" idx="11"/>
          </p:nvPr>
        </p:nvSpPr>
        <p:spPr/>
        <p:txBody>
          <a:bodyPr/>
          <a:lstStyle>
            <a:lvl1pPr algn="l">
              <a:defRPr/>
            </a:lvl1pPr>
          </a:lstStyle>
          <a:p>
            <a:r>
              <a:rPr lang="en-US" i="1" dirty="0"/>
              <a:t>Monograph Matters </a:t>
            </a:r>
            <a:r>
              <a:rPr lang="en-US" dirty="0"/>
              <a:t>is the companion website for the </a:t>
            </a:r>
            <a:r>
              <a:rPr lang="en-US" i="1" dirty="0"/>
              <a:t>Monographs of the Society for Research in Child Development</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ormAutofit/>
          </a:bodyPr>
          <a:lstStyle>
            <a:lvl1pPr marL="0" indent="0" algn="ctr">
              <a:buNone/>
              <a:defRPr sz="24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342574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43351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9" name="Rectangle 8">
            <a:extLst>
              <a:ext uri="{FF2B5EF4-FFF2-40B4-BE49-F238E27FC236}">
                <a16:creationId xmlns:a16="http://schemas.microsoft.com/office/drawing/2014/main" id="{67C07A1F-1CF5-46E3-9335-2F2DA8D1535B}"/>
              </a:ext>
            </a:extLst>
          </p:cNvPr>
          <p:cNvSpPr/>
          <p:nvPr userDrawn="1"/>
        </p:nvSpPr>
        <p:spPr>
          <a:xfrm>
            <a:off x="0" y="4495800"/>
            <a:ext cx="12192000" cy="66675"/>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36F2325-2232-413C-B0C4-8BEE6F6BC5BC}"/>
              </a:ext>
            </a:extLst>
          </p:cNvPr>
          <p:cNvSpPr/>
          <p:nvPr userDrawn="1"/>
        </p:nvSpPr>
        <p:spPr>
          <a:xfrm>
            <a:off x="-30480" y="1066800"/>
            <a:ext cx="1225296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drawing&#10;&#10;Description automatically generated">
            <a:extLst>
              <a:ext uri="{FF2B5EF4-FFF2-40B4-BE49-F238E27FC236}">
                <a16:creationId xmlns:a16="http://schemas.microsoft.com/office/drawing/2014/main" id="{635046D5-DDAB-4439-8B5A-D30684871770}"/>
              </a:ext>
            </a:extLst>
          </p:cNvPr>
          <p:cNvPicPr>
            <a:picLocks noChangeAspect="1"/>
          </p:cNvPicPr>
          <p:nvPr userDrawn="1"/>
        </p:nvPicPr>
        <p:blipFill>
          <a:blip r:embed="rId2"/>
          <a:stretch>
            <a:fillRect/>
          </a:stretch>
        </p:blipFill>
        <p:spPr>
          <a:xfrm>
            <a:off x="9901242" y="313994"/>
            <a:ext cx="1985958" cy="600406"/>
          </a:xfrm>
          <a:prstGeom prst="rect">
            <a:avLst/>
          </a:prstGeom>
        </p:spPr>
      </p:pic>
      <p:pic>
        <p:nvPicPr>
          <p:cNvPr id="12" name="Picture 11" descr="Logo&#10;&#10;Description automatically generated with medium confidence">
            <a:extLst>
              <a:ext uri="{FF2B5EF4-FFF2-40B4-BE49-F238E27FC236}">
                <a16:creationId xmlns:a16="http://schemas.microsoft.com/office/drawing/2014/main" id="{DE8F7E76-7756-47D4-9772-B4E5CF441BA5}"/>
              </a:ext>
            </a:extLst>
          </p:cNvPr>
          <p:cNvPicPr>
            <a:picLocks noChangeAspect="1"/>
          </p:cNvPicPr>
          <p:nvPr userDrawn="1"/>
        </p:nvPicPr>
        <p:blipFill>
          <a:blip r:embed="rId3"/>
          <a:stretch>
            <a:fillRect/>
          </a:stretch>
        </p:blipFill>
        <p:spPr>
          <a:xfrm>
            <a:off x="371292" y="313995"/>
            <a:ext cx="4764506" cy="600405"/>
          </a:xfrm>
          <a:prstGeom prst="rect">
            <a:avLst/>
          </a:prstGeom>
        </p:spPr>
      </p:pic>
    </p:spTree>
    <p:extLst>
      <p:ext uri="{BB962C8B-B14F-4D97-AF65-F5344CB8AC3E}">
        <p14:creationId xmlns:p14="http://schemas.microsoft.com/office/powerpoint/2010/main" val="120554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92C16652-4E9E-FD46-AB52-BAE322E8391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7579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D531D069-9D82-0D44-AF08-5CD3620AAA9C}"/>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177127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4" name="Footer Placeholder 3">
            <a:extLst>
              <a:ext uri="{FF2B5EF4-FFF2-40B4-BE49-F238E27FC236}">
                <a16:creationId xmlns:a16="http://schemas.microsoft.com/office/drawing/2014/main" id="{E4C24B8D-3340-BC44-8D1B-95D81616E723}"/>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54716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426AF8D4-A736-1245-93CA-C8A93D95A3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866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5F4E1A46-04AE-4F49-B80B-96D880D8331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789207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98228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DE89199-8E06-3443-8461-EAEC5FE5F4E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5079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A4FDE0F-3FA1-AC42-9078-9BD795DB77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a:stretch>
            <a:fillRect/>
          </a:stretch>
        </p:blipFill>
        <p:spPr>
          <a:xfrm>
            <a:off x="0" y="-1"/>
            <a:ext cx="12192000" cy="1434353"/>
          </a:xfrm>
          <a:prstGeom prst="rect">
            <a:avLst/>
          </a:prstGeom>
        </p:spPr>
      </p:pic>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E36DAF4-3E40-324B-BDF0-46375F7B9F57}"/>
              </a:ext>
            </a:extLst>
          </p:cNvPr>
          <p:cNvSpPr>
            <a:spLocks noGrp="1"/>
          </p:cNvSpPr>
          <p:nvPr>
            <p:ph type="ftr" sz="quarter" idx="3"/>
          </p:nvPr>
        </p:nvSpPr>
        <p:spPr>
          <a:xfrm>
            <a:off x="152400" y="6430962"/>
            <a:ext cx="8686800" cy="350838"/>
          </a:xfrm>
          <a:prstGeom prst="rect">
            <a:avLst/>
          </a:prstGeom>
        </p:spPr>
        <p:txBody>
          <a:bodyPr vert="horz" lIns="91440" tIns="45720" rIns="91440" bIns="45720" rtlCol="0" anchor="ctr"/>
          <a:lstStyle>
            <a:lvl1pPr algn="l">
              <a:defRPr sz="1200">
                <a:solidFill>
                  <a:schemeClr val="tx1">
                    <a:lumMod val="75000"/>
                    <a:lumOff val="25000"/>
                  </a:schemeClr>
                </a:solidFill>
                <a:latin typeface="+mn-lt"/>
              </a:defRPr>
            </a:lvl1pPr>
          </a:lstStyle>
          <a:p>
            <a:r>
              <a:rPr lang="en-US" i="1" dirty="0"/>
              <a:t>Monograph Matters </a:t>
            </a:r>
            <a:r>
              <a:rPr lang="en-US" dirty="0"/>
              <a:t>is the companion website for </a:t>
            </a:r>
            <a:r>
              <a:rPr lang="en-US" i="1" dirty="0"/>
              <a:t>the Monographs of the Society for Research in Child Development</a:t>
            </a:r>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61" r:id="rId1"/>
    <p:sldLayoutId id="2147483650" r:id="rId2"/>
    <p:sldLayoutId id="2147483662"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4.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4.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4.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4.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4.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4218C-8DF3-4E96-952B-A4633F97801E}"/>
              </a:ext>
            </a:extLst>
          </p:cNvPr>
          <p:cNvSpPr>
            <a:spLocks noGrp="1"/>
          </p:cNvSpPr>
          <p:nvPr>
            <p:ph type="ctrTitle"/>
          </p:nvPr>
        </p:nvSpPr>
        <p:spPr>
          <a:xfrm>
            <a:off x="1524000" y="2331719"/>
            <a:ext cx="9144000" cy="2194561"/>
          </a:xfrm>
        </p:spPr>
        <p:txBody>
          <a:bodyPr>
            <a:normAutofit fontScale="90000"/>
          </a:bodyPr>
          <a:lstStyle/>
          <a:p>
            <a:r>
              <a:rPr lang="en-US" sz="4000" dirty="0"/>
              <a:t> A guided tour of the dynamic field theory of executive function development</a:t>
            </a:r>
            <a:br>
              <a:rPr lang="en-US" dirty="0"/>
            </a:br>
            <a:br>
              <a:rPr lang="en-US" sz="4400" dirty="0"/>
            </a:br>
            <a:endParaRPr lang="en-US" dirty="0"/>
          </a:p>
        </p:txBody>
      </p:sp>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a:xfrm>
            <a:off x="838200" y="3352800"/>
            <a:ext cx="10515600" cy="2362200"/>
          </a:xfrm>
        </p:spPr>
        <p:txBody>
          <a:bodyPr>
            <a:normAutofit fontScale="92500" lnSpcReduction="10000"/>
          </a:bodyPr>
          <a:lstStyle/>
          <a:p>
            <a:r>
              <a:rPr lang="en-US" sz="1800" dirty="0">
                <a:latin typeface="Futura Medium" panose="020B0602020204020303" pitchFamily="34" charset="-79"/>
                <a:cs typeface="Futura Medium" panose="020B0602020204020303" pitchFamily="34" charset="-79"/>
              </a:rPr>
              <a:t>Alexis McCraw, M.A.</a:t>
            </a:r>
          </a:p>
          <a:p>
            <a:r>
              <a:rPr lang="en-US" sz="1800" dirty="0">
                <a:latin typeface="Futura Medium" panose="020B0602020204020303" pitchFamily="34" charset="-79"/>
                <a:cs typeface="Futura Medium" panose="020B0602020204020303" pitchFamily="34" charset="-79"/>
              </a:rPr>
              <a:t>Jacqueline Sullivan, M.A.</a:t>
            </a:r>
          </a:p>
          <a:p>
            <a:r>
              <a:rPr lang="en-US" sz="1800" dirty="0">
                <a:latin typeface="Futura Medium" panose="020B0602020204020303" pitchFamily="34" charset="-79"/>
                <a:cs typeface="Futura Medium" panose="020B0602020204020303" pitchFamily="34" charset="-79"/>
              </a:rPr>
              <a:t>Kara Lowery, Ph.D.</a:t>
            </a:r>
          </a:p>
          <a:p>
            <a:r>
              <a:rPr lang="en-US" sz="1800" dirty="0">
                <a:latin typeface="Futura Medium" panose="020B0602020204020303" pitchFamily="34" charset="-79"/>
                <a:cs typeface="Futura Medium" panose="020B0602020204020303" pitchFamily="34" charset="-79"/>
              </a:rPr>
              <a:t>Rachel Eddings, M.A.</a:t>
            </a:r>
          </a:p>
          <a:p>
            <a:r>
              <a:rPr lang="en-US" sz="1800" dirty="0">
                <a:latin typeface="Futura Medium" panose="020B0602020204020303" pitchFamily="34" charset="-79"/>
                <a:cs typeface="Futura Medium" panose="020B0602020204020303" pitchFamily="34" charset="-79"/>
              </a:rPr>
              <a:t>Hollis R. Heim</a:t>
            </a:r>
          </a:p>
          <a:p>
            <a:r>
              <a:rPr lang="en-US" sz="1800" dirty="0">
                <a:latin typeface="Futura Medium" panose="020B0602020204020303" pitchFamily="34" charset="-79"/>
                <a:cs typeface="Futura Medium" panose="020B0602020204020303" pitchFamily="34" charset="-79"/>
              </a:rPr>
              <a:t>Aaron T. Buss, Ph.D.</a:t>
            </a:r>
          </a:p>
          <a:p>
            <a:r>
              <a:rPr lang="en-US" sz="1800" dirty="0">
                <a:latin typeface="Futura Medium" panose="020B0602020204020303" pitchFamily="34" charset="-79"/>
                <a:cs typeface="Futura Medium" panose="020B0602020204020303" pitchFamily="34" charset="-79"/>
              </a:rPr>
              <a:t>Scholars from the University of Tennessee, Knoxville</a:t>
            </a:r>
          </a:p>
          <a:p>
            <a:endParaRPr lang="en-US" sz="1800" dirty="0"/>
          </a:p>
        </p:txBody>
      </p:sp>
      <p:pic>
        <p:nvPicPr>
          <p:cNvPr id="4" name="Audio Recording Dec 17, 2024 at 9:38:30 AM">
            <a:hlinkClick r:id="" action="ppaction://media"/>
            <a:extLst>
              <a:ext uri="{FF2B5EF4-FFF2-40B4-BE49-F238E27FC236}">
                <a16:creationId xmlns:a16="http://schemas.microsoft.com/office/drawing/2014/main" id="{AAEB0A1E-7FCB-37D8-8B8A-DE680876C8B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791700" y="3748351"/>
            <a:ext cx="812800" cy="812800"/>
          </a:xfrm>
          <a:prstGeom prst="rect">
            <a:avLst/>
          </a:prstGeom>
        </p:spPr>
      </p:pic>
    </p:spTree>
    <p:extLst>
      <p:ext uri="{BB962C8B-B14F-4D97-AF65-F5344CB8AC3E}">
        <p14:creationId xmlns:p14="http://schemas.microsoft.com/office/powerpoint/2010/main" val="2764036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2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fontScale="90000"/>
          </a:bodyPr>
          <a:lstStyle/>
          <a:p>
            <a:pPr algn="l"/>
            <a:r>
              <a:rPr lang="en-US" dirty="0"/>
              <a:t>Dynamic Field Theory (www.dynamicfieldtheory.org)</a:t>
            </a:r>
          </a:p>
        </p:txBody>
      </p:sp>
      <p:sp>
        <p:nvSpPr>
          <p:cNvPr id="3" name="Content Placeholder 2">
            <a:extLst>
              <a:ext uri="{FF2B5EF4-FFF2-40B4-BE49-F238E27FC236}">
                <a16:creationId xmlns:a16="http://schemas.microsoft.com/office/drawing/2014/main" id="{06E7917F-65C5-2FB7-6512-194DA5F6E3A9}"/>
              </a:ext>
            </a:extLst>
          </p:cNvPr>
          <p:cNvSpPr>
            <a:spLocks noGrp="1"/>
          </p:cNvSpPr>
          <p:nvPr>
            <p:ph idx="1"/>
          </p:nvPr>
        </p:nvSpPr>
        <p:spPr>
          <a:xfrm>
            <a:off x="609600" y="2583991"/>
            <a:ext cx="10515600" cy="3801314"/>
          </a:xfrm>
        </p:spPr>
        <p:txBody>
          <a:bodyPr>
            <a:normAutofit lnSpcReduction="10000"/>
          </a:bodyPr>
          <a:lstStyle/>
          <a:p>
            <a:pPr marL="285750" indent="-285750">
              <a:spcAft>
                <a:spcPts val="1800"/>
              </a:spcAft>
              <a:buFont typeface="Arial" panose="020B0604020202020204" pitchFamily="34" charset="0"/>
              <a:buChar char="•"/>
            </a:pPr>
            <a:r>
              <a:rPr lang="en-US" sz="2800" b="0" dirty="0"/>
              <a:t>Dynamic field theory (DFT) is a class of dynamical systems models.</a:t>
            </a:r>
          </a:p>
          <a:p>
            <a:pPr marL="285750" indent="-285750">
              <a:spcAft>
                <a:spcPts val="1800"/>
              </a:spcAft>
              <a:buFont typeface="Arial" panose="020B0604020202020204" pitchFamily="34" charset="0"/>
              <a:buChar char="•"/>
            </a:pPr>
            <a:r>
              <a:rPr lang="en-US" sz="2800" b="0" dirty="0"/>
              <a:t>In a dynamical systems approach, the goal is to explain a phenomenon of interest through interacting components of system.</a:t>
            </a:r>
          </a:p>
          <a:p>
            <a:pPr marL="285750" indent="-285750">
              <a:spcAft>
                <a:spcPts val="1800"/>
              </a:spcAft>
              <a:buFont typeface="Arial" panose="020B0604020202020204" pitchFamily="34" charset="0"/>
              <a:buChar char="•"/>
            </a:pPr>
            <a:r>
              <a:rPr lang="en-US" sz="2800" b="0" dirty="0"/>
              <a:t>In the psychological sciences, the dy</a:t>
            </a:r>
            <a:r>
              <a:rPr lang="en-US" b="0" dirty="0"/>
              <a:t>namical systems approach can be traced to the pioneering work of Esther </a:t>
            </a:r>
            <a:r>
              <a:rPr lang="en-US" b="0" dirty="0" err="1"/>
              <a:t>Thelen</a:t>
            </a:r>
            <a:r>
              <a:rPr lang="en-US" b="0" dirty="0"/>
              <a:t> and Linda Smith in the domains of motor development and infant cognitive development </a:t>
            </a:r>
            <a:r>
              <a:rPr lang="en-US" sz="1800" b="0" dirty="0"/>
              <a:t>(</a:t>
            </a:r>
            <a:r>
              <a:rPr lang="en-US" sz="1800" b="0" dirty="0" err="1"/>
              <a:t>Thelen</a:t>
            </a:r>
            <a:r>
              <a:rPr lang="en-US" sz="1800" b="0" dirty="0"/>
              <a:t> &amp; Smith 1994: </a:t>
            </a:r>
            <a:r>
              <a:rPr lang="en-US" sz="1800" b="0" i="1" dirty="0"/>
              <a:t>A dynamic systems approach to the development of cognition and action. </a:t>
            </a:r>
            <a:r>
              <a:rPr lang="en-US" sz="1800" b="0" dirty="0"/>
              <a:t>MIT Press)</a:t>
            </a:r>
            <a:r>
              <a:rPr lang="en-US" b="0" dirty="0"/>
              <a:t>.</a:t>
            </a:r>
            <a:endParaRPr lang="en-US" sz="2800" b="0" dirty="0"/>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Audio Recording Dec 17, 2024 at 11:23:27 AM">
            <a:hlinkClick r:id="" action="ppaction://media"/>
            <a:extLst>
              <a:ext uri="{FF2B5EF4-FFF2-40B4-BE49-F238E27FC236}">
                <a16:creationId xmlns:a16="http://schemas.microsoft.com/office/drawing/2014/main" id="{95944750-1876-F58A-447C-2F98B36E670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33100" y="2743200"/>
            <a:ext cx="812800" cy="812800"/>
          </a:xfrm>
          <a:prstGeom prst="rect">
            <a:avLst/>
          </a:prstGeom>
        </p:spPr>
      </p:pic>
    </p:spTree>
    <p:extLst>
      <p:ext uri="{BB962C8B-B14F-4D97-AF65-F5344CB8AC3E}">
        <p14:creationId xmlns:p14="http://schemas.microsoft.com/office/powerpoint/2010/main" val="75687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399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a:bodyPr>
          <a:lstStyle/>
          <a:p>
            <a:pPr algn="l"/>
            <a:r>
              <a:rPr lang="en-US" dirty="0"/>
              <a:t>Dynamic Field Theory</a:t>
            </a:r>
          </a:p>
        </p:txBody>
      </p:sp>
      <p:sp>
        <p:nvSpPr>
          <p:cNvPr id="3" name="Content Placeholder 2">
            <a:extLst>
              <a:ext uri="{FF2B5EF4-FFF2-40B4-BE49-F238E27FC236}">
                <a16:creationId xmlns:a16="http://schemas.microsoft.com/office/drawing/2014/main" id="{06E7917F-65C5-2FB7-6512-194DA5F6E3A9}"/>
              </a:ext>
            </a:extLst>
          </p:cNvPr>
          <p:cNvSpPr>
            <a:spLocks noGrp="1"/>
          </p:cNvSpPr>
          <p:nvPr>
            <p:ph idx="1"/>
          </p:nvPr>
        </p:nvSpPr>
        <p:spPr>
          <a:xfrm>
            <a:off x="609600" y="2583991"/>
            <a:ext cx="10515600" cy="3801314"/>
          </a:xfrm>
        </p:spPr>
        <p:txBody>
          <a:bodyPr>
            <a:normAutofit/>
          </a:bodyPr>
          <a:lstStyle/>
          <a:p>
            <a:pPr marL="285750" indent="-285750">
              <a:spcAft>
                <a:spcPts val="1800"/>
              </a:spcAft>
              <a:buFont typeface="Arial" panose="020B0604020202020204" pitchFamily="34" charset="0"/>
              <a:buChar char="•"/>
            </a:pPr>
            <a:r>
              <a:rPr lang="en-US" b="0" dirty="0"/>
              <a:t>Dynamic field models are constructed with simulated populations of neurons.</a:t>
            </a:r>
          </a:p>
          <a:p>
            <a:pPr marL="285750" indent="-285750">
              <a:spcAft>
                <a:spcPts val="1800"/>
              </a:spcAft>
              <a:buFont typeface="Arial" panose="020B0604020202020204" pitchFamily="34" charset="0"/>
              <a:buChar char="•"/>
            </a:pPr>
            <a:r>
              <a:rPr lang="en-US" b="0" dirty="0"/>
              <a:t>Local excitation and lateral inhibition interactions produce stable neural states that correspond to cognitive representations and drive behaviors.</a:t>
            </a:r>
          </a:p>
          <a:p>
            <a:pPr marL="285750" indent="-285750">
              <a:spcAft>
                <a:spcPts val="1800"/>
              </a:spcAft>
              <a:buFont typeface="Arial" panose="020B0604020202020204" pitchFamily="34" charset="0"/>
              <a:buChar char="•"/>
            </a:pPr>
            <a:r>
              <a:rPr lang="en-US" b="0" dirty="0"/>
              <a:t>Neurons are ‘tuned’ to perceptual and motor information.</a:t>
            </a:r>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Audio Recording Dec 17, 2024 at 11:24:57 AM">
            <a:hlinkClick r:id="" action="ppaction://media"/>
            <a:extLst>
              <a:ext uri="{FF2B5EF4-FFF2-40B4-BE49-F238E27FC236}">
                <a16:creationId xmlns:a16="http://schemas.microsoft.com/office/drawing/2014/main" id="{1D051B0B-86EA-D0CA-F956-8B532A57C5B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293350" y="1778000"/>
            <a:ext cx="812800" cy="812800"/>
          </a:xfrm>
          <a:prstGeom prst="rect">
            <a:avLst/>
          </a:prstGeom>
        </p:spPr>
      </p:pic>
    </p:spTree>
    <p:extLst>
      <p:ext uri="{BB962C8B-B14F-4D97-AF65-F5344CB8AC3E}">
        <p14:creationId xmlns:p14="http://schemas.microsoft.com/office/powerpoint/2010/main" val="564662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54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Simulating the DCCS task</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5486400" cy="3801314"/>
          </a:xfrm>
        </p:spPr>
        <p:txBody>
          <a:bodyPr>
            <a:normAutofit/>
          </a:bodyPr>
          <a:lstStyle/>
          <a:p>
            <a:pPr marL="285750" indent="-285750">
              <a:spcAft>
                <a:spcPts val="1800"/>
              </a:spcAft>
              <a:buFont typeface="Arial" panose="020B0604020202020204" pitchFamily="34" charset="0"/>
              <a:buChar char="•"/>
            </a:pPr>
            <a:r>
              <a:rPr lang="en-US" b="0" dirty="0"/>
              <a:t>The object representation system:</a:t>
            </a:r>
          </a:p>
          <a:p>
            <a:pPr marL="971550" lvl="1" indent="-285750">
              <a:spcAft>
                <a:spcPts val="1800"/>
              </a:spcAft>
            </a:pPr>
            <a:r>
              <a:rPr lang="en-US" dirty="0"/>
              <a:t>Neural population that is tuned to spatial dimension (top). Activation in this field corresponds to decisions for action, that is, where a card should be sorted.</a:t>
            </a:r>
            <a:endParaRPr lang="en-US" b="0" dirty="0"/>
          </a:p>
          <a:p>
            <a:pPr marL="285750" indent="-285750">
              <a:spcAft>
                <a:spcPts val="1800"/>
              </a:spcAft>
              <a:buFont typeface="Arial" panose="020B0604020202020204" pitchFamily="34" charset="0"/>
              <a:buChar char="•"/>
            </a:pPr>
            <a:endParaRPr lang="en-US" b="0" dirty="0"/>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8" name="Picture 2" descr="A diagram of a brain&#10;&#10;Description automatically generated">
            <a:extLst>
              <a:ext uri="{FF2B5EF4-FFF2-40B4-BE49-F238E27FC236}">
                <a16:creationId xmlns:a16="http://schemas.microsoft.com/office/drawing/2014/main" id="{84B05447-28FF-1C2A-4678-A5869ECB065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56400" y="1788957"/>
            <a:ext cx="4826000" cy="4673600"/>
          </a:xfrm>
          <a:prstGeom prst="rect">
            <a:avLst/>
          </a:prstGeom>
          <a:noFill/>
          <a:extLst>
            <a:ext uri="{909E8E84-426E-40DD-AFC4-6F175D3DCCD1}">
              <a14:hiddenFill xmlns:a14="http://schemas.microsoft.com/office/drawing/2010/main">
                <a:solidFill>
                  <a:srgbClr val="FFFFFF"/>
                </a:solidFill>
              </a14:hiddenFill>
            </a:ext>
          </a:extLst>
        </p:spPr>
      </p:pic>
      <p:pic>
        <p:nvPicPr>
          <p:cNvPr id="9" name="Audio Recording Dec 17, 2024 at 11:55:23 AM">
            <a:hlinkClick r:id="" action="ppaction://media"/>
            <a:extLst>
              <a:ext uri="{FF2B5EF4-FFF2-40B4-BE49-F238E27FC236}">
                <a16:creationId xmlns:a16="http://schemas.microsoft.com/office/drawing/2014/main" id="{DFC6B5E1-5F35-F6D5-11AC-C4FAD993F86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086100" y="5188934"/>
            <a:ext cx="812800" cy="812800"/>
          </a:xfrm>
          <a:prstGeom prst="rect">
            <a:avLst/>
          </a:prstGeom>
        </p:spPr>
      </p:pic>
    </p:spTree>
    <p:extLst>
      <p:ext uri="{BB962C8B-B14F-4D97-AF65-F5344CB8AC3E}">
        <p14:creationId xmlns:p14="http://schemas.microsoft.com/office/powerpoint/2010/main" val="3262163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19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Simulating the DCCS task</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5486400" cy="3801314"/>
          </a:xfrm>
        </p:spPr>
        <p:txBody>
          <a:bodyPr>
            <a:normAutofit/>
          </a:bodyPr>
          <a:lstStyle/>
          <a:p>
            <a:pPr marL="285750" indent="-285750">
              <a:spcAft>
                <a:spcPts val="1800"/>
              </a:spcAft>
              <a:buFont typeface="Arial" panose="020B0604020202020204" pitchFamily="34" charset="0"/>
              <a:buChar char="•"/>
            </a:pPr>
            <a:r>
              <a:rPr lang="en-US" b="0" dirty="0"/>
              <a:t>The object representation system:</a:t>
            </a:r>
          </a:p>
          <a:p>
            <a:pPr marL="971550" lvl="1" indent="-285750">
              <a:spcAft>
                <a:spcPts val="1800"/>
              </a:spcAft>
            </a:pPr>
            <a:r>
              <a:rPr lang="en-US" dirty="0"/>
              <a:t>One neural population is tuned to color and space (middle). A second neural population is tuned to shape and space (bottom).</a:t>
            </a:r>
          </a:p>
          <a:p>
            <a:pPr marL="971550" lvl="1" indent="-285750">
              <a:spcAft>
                <a:spcPts val="1800"/>
              </a:spcAft>
            </a:pPr>
            <a:r>
              <a:rPr lang="en-US" b="0" dirty="0"/>
              <a:t>Together, the spatial and feature-space fields correspond to the dorsal and ventral visual pathways.</a:t>
            </a:r>
          </a:p>
          <a:p>
            <a:pPr marL="285750" indent="-285750">
              <a:spcAft>
                <a:spcPts val="1800"/>
              </a:spcAft>
              <a:buFont typeface="Arial" panose="020B0604020202020204" pitchFamily="34" charset="0"/>
              <a:buChar char="•"/>
            </a:pPr>
            <a:endParaRPr lang="en-US" b="0" dirty="0"/>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8" name="Picture 2" descr="A diagram of a brain&#10;&#10;Description automatically generated">
            <a:extLst>
              <a:ext uri="{FF2B5EF4-FFF2-40B4-BE49-F238E27FC236}">
                <a16:creationId xmlns:a16="http://schemas.microsoft.com/office/drawing/2014/main" id="{84B05447-28FF-1C2A-4678-A5869ECB065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56400" y="1788957"/>
            <a:ext cx="4826000" cy="4673600"/>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Recording Dec 17, 2024 at 11:59:37 AM">
            <a:hlinkClick r:id="" action="ppaction://media"/>
            <a:extLst>
              <a:ext uri="{FF2B5EF4-FFF2-40B4-BE49-F238E27FC236}">
                <a16:creationId xmlns:a16="http://schemas.microsoft.com/office/drawing/2014/main" id="{F4155881-8551-8683-0AD9-A9C520E15F7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176962" y="4120278"/>
            <a:ext cx="812800" cy="812800"/>
          </a:xfrm>
          <a:prstGeom prst="rect">
            <a:avLst/>
          </a:prstGeom>
        </p:spPr>
      </p:pic>
    </p:spTree>
    <p:extLst>
      <p:ext uri="{BB962C8B-B14F-4D97-AF65-F5344CB8AC3E}">
        <p14:creationId xmlns:p14="http://schemas.microsoft.com/office/powerpoint/2010/main" val="2446595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96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Simulating the DCCS task</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5486400" cy="3801314"/>
          </a:xfrm>
        </p:spPr>
        <p:txBody>
          <a:bodyPr>
            <a:normAutofit lnSpcReduction="10000"/>
          </a:bodyPr>
          <a:lstStyle/>
          <a:p>
            <a:pPr marL="285750" indent="-285750">
              <a:spcAft>
                <a:spcPts val="1800"/>
              </a:spcAft>
              <a:buFont typeface="Arial" panose="020B0604020202020204" pitchFamily="34" charset="0"/>
              <a:buChar char="•"/>
            </a:pPr>
            <a:r>
              <a:rPr lang="en-US" b="0" dirty="0"/>
              <a:t>Dimensional labels:</a:t>
            </a:r>
          </a:p>
          <a:p>
            <a:pPr marL="971550" lvl="1" indent="-285750">
              <a:spcAft>
                <a:spcPts val="1800"/>
              </a:spcAft>
            </a:pPr>
            <a:r>
              <a:rPr lang="en-US" dirty="0"/>
              <a:t>Activation in the object representation system is coupled to a label system.</a:t>
            </a:r>
          </a:p>
          <a:p>
            <a:pPr marL="971550" lvl="1" indent="-285750">
              <a:spcAft>
                <a:spcPts val="1800"/>
              </a:spcAft>
            </a:pPr>
            <a:r>
              <a:rPr lang="en-US" b="0" dirty="0"/>
              <a:t>‘Color’ (</a:t>
            </a:r>
            <a:r>
              <a:rPr lang="en-US" dirty="0"/>
              <a:t>C) label reciprocally connected to color-space field.</a:t>
            </a:r>
          </a:p>
          <a:p>
            <a:pPr marL="971550" lvl="1" indent="-285750">
              <a:spcAft>
                <a:spcPts val="1800"/>
              </a:spcAft>
            </a:pPr>
            <a:r>
              <a:rPr lang="en-US" b="0" dirty="0"/>
              <a:t>‘Shape’ </a:t>
            </a:r>
            <a:r>
              <a:rPr lang="en-US" dirty="0"/>
              <a:t>(S) label reciprocally connected to shape-space field. </a:t>
            </a:r>
            <a:endParaRPr lang="en-US" b="0" dirty="0"/>
          </a:p>
          <a:p>
            <a:pPr marL="285750" indent="-285750">
              <a:spcAft>
                <a:spcPts val="1800"/>
              </a:spcAft>
              <a:buFont typeface="Arial" panose="020B0604020202020204" pitchFamily="34" charset="0"/>
              <a:buChar char="•"/>
            </a:pPr>
            <a:endParaRPr lang="en-US" b="0" dirty="0"/>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8" name="Picture 2" descr="A screenshot of a video game&#10;&#10;Description automatically generated">
            <a:extLst>
              <a:ext uri="{FF2B5EF4-FFF2-40B4-BE49-F238E27FC236}">
                <a16:creationId xmlns:a16="http://schemas.microsoft.com/office/drawing/2014/main" id="{8C16A0C6-6CAF-5B45-9BA1-7773FB6664F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5801" r="63462"/>
          <a:stretch/>
        </p:blipFill>
        <p:spPr bwMode="auto">
          <a:xfrm>
            <a:off x="7391400" y="1664780"/>
            <a:ext cx="2895600" cy="470502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4A7AF863-238B-1703-9EF4-49A3B00143C7}"/>
              </a:ext>
            </a:extLst>
          </p:cNvPr>
          <p:cNvSpPr txBox="1"/>
          <p:nvPr/>
        </p:nvSpPr>
        <p:spPr>
          <a:xfrm>
            <a:off x="7010400" y="2583991"/>
            <a:ext cx="1676400" cy="1477328"/>
          </a:xfrm>
          <a:prstGeom prst="rect">
            <a:avLst/>
          </a:prstGeom>
          <a:noFill/>
        </p:spPr>
        <p:txBody>
          <a:bodyPr wrap="square" rtlCol="0">
            <a:spAutoFit/>
          </a:bodyPr>
          <a:lstStyle/>
          <a:p>
            <a:pPr algn="ctr"/>
            <a:r>
              <a:rPr lang="en-US" dirty="0"/>
              <a:t>Instruction to sort by ”Color” reflected by boosted activation</a:t>
            </a:r>
          </a:p>
        </p:txBody>
      </p:sp>
      <p:cxnSp>
        <p:nvCxnSpPr>
          <p:cNvPr id="21" name="Straight Arrow Connector 20">
            <a:extLst>
              <a:ext uri="{FF2B5EF4-FFF2-40B4-BE49-F238E27FC236}">
                <a16:creationId xmlns:a16="http://schemas.microsoft.com/office/drawing/2014/main" id="{8D9B4FB2-0072-166F-FD44-826B457C418B}"/>
              </a:ext>
            </a:extLst>
          </p:cNvPr>
          <p:cNvCxnSpPr>
            <a:cxnSpLocks/>
            <a:stCxn id="18" idx="2"/>
          </p:cNvCxnSpPr>
          <p:nvPr/>
        </p:nvCxnSpPr>
        <p:spPr>
          <a:xfrm>
            <a:off x="7848600" y="4061319"/>
            <a:ext cx="228600" cy="434481"/>
          </a:xfrm>
          <a:prstGeom prst="straightConnector1">
            <a:avLst/>
          </a:prstGeom>
          <a:ln w="22225">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2" name="Audio Recording Dec 17, 2024 at 12:18:26 PM">
            <a:hlinkClick r:id="" action="ppaction://media"/>
            <a:extLst>
              <a:ext uri="{FF2B5EF4-FFF2-40B4-BE49-F238E27FC236}">
                <a16:creationId xmlns:a16="http://schemas.microsoft.com/office/drawing/2014/main" id="{9B3702C2-5917-AC85-688F-69BC1F16244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918200" y="3872159"/>
            <a:ext cx="812800" cy="812800"/>
          </a:xfrm>
          <a:prstGeom prst="rect">
            <a:avLst/>
          </a:prstGeom>
        </p:spPr>
      </p:pic>
    </p:spTree>
    <p:extLst>
      <p:ext uri="{BB962C8B-B14F-4D97-AF65-F5344CB8AC3E}">
        <p14:creationId xmlns:p14="http://schemas.microsoft.com/office/powerpoint/2010/main" val="2463831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980"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Simulating the DCCS task</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5486400" cy="3801314"/>
          </a:xfrm>
        </p:spPr>
        <p:txBody>
          <a:bodyPr>
            <a:normAutofit fontScale="92500"/>
          </a:bodyPr>
          <a:lstStyle/>
          <a:p>
            <a:pPr marL="285750" indent="-285750">
              <a:spcAft>
                <a:spcPts val="1800"/>
              </a:spcAft>
              <a:buFont typeface="Arial" panose="020B0604020202020204" pitchFamily="34" charset="0"/>
              <a:buChar char="•"/>
            </a:pPr>
            <a:r>
              <a:rPr lang="en-US" dirty="0"/>
              <a:t>Test cards presented without spatial localization. </a:t>
            </a:r>
          </a:p>
          <a:p>
            <a:pPr marL="971550" lvl="1" indent="-285750">
              <a:spcAft>
                <a:spcPts val="1800"/>
              </a:spcAft>
            </a:pPr>
            <a:r>
              <a:rPr lang="en-US" b="0" dirty="0"/>
              <a:t>Ridge for blue input overlaps with task input at the left.</a:t>
            </a:r>
          </a:p>
          <a:p>
            <a:pPr marL="971550" lvl="1" indent="-285750">
              <a:spcAft>
                <a:spcPts val="1800"/>
              </a:spcAft>
            </a:pPr>
            <a:r>
              <a:rPr lang="en-US" dirty="0"/>
              <a:t>Ridge for star input overlaps with task input on the right.</a:t>
            </a:r>
          </a:p>
          <a:p>
            <a:pPr marL="971550" lvl="1" indent="-285750">
              <a:spcAft>
                <a:spcPts val="1800"/>
              </a:spcAft>
            </a:pPr>
            <a:r>
              <a:rPr lang="en-US" b="0" dirty="0"/>
              <a:t>Feature-space fields send input to the dimensional labels and spatial field.</a:t>
            </a:r>
          </a:p>
          <a:p>
            <a:pPr marL="285750" indent="-285750">
              <a:spcAft>
                <a:spcPts val="1800"/>
              </a:spcAft>
              <a:buFont typeface="Arial" panose="020B0604020202020204" pitchFamily="34" charset="0"/>
              <a:buChar char="•"/>
            </a:pPr>
            <a:endParaRPr lang="en-US" b="0" dirty="0"/>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Picture 2" descr="A screenshot of a video game&#10;&#10;Description automatically generated">
            <a:extLst>
              <a:ext uri="{FF2B5EF4-FFF2-40B4-BE49-F238E27FC236}">
                <a16:creationId xmlns:a16="http://schemas.microsoft.com/office/drawing/2014/main" id="{946D2409-B6DD-A7CB-2BE8-B969E53F202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6538" t="15732" r="30769"/>
          <a:stretch/>
        </p:blipFill>
        <p:spPr bwMode="auto">
          <a:xfrm>
            <a:off x="7391400" y="1676399"/>
            <a:ext cx="2590800" cy="470890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C1026E-1B5A-6968-E79E-1C3BE0A0461E}"/>
              </a:ext>
            </a:extLst>
          </p:cNvPr>
          <p:cNvSpPr txBox="1"/>
          <p:nvPr/>
        </p:nvSpPr>
        <p:spPr>
          <a:xfrm>
            <a:off x="10744200" y="4267201"/>
            <a:ext cx="1447800" cy="1200329"/>
          </a:xfrm>
          <a:prstGeom prst="rect">
            <a:avLst/>
          </a:prstGeom>
          <a:noFill/>
        </p:spPr>
        <p:txBody>
          <a:bodyPr wrap="square" rtlCol="0">
            <a:spAutoFit/>
          </a:bodyPr>
          <a:lstStyle/>
          <a:p>
            <a:pPr algn="ctr"/>
            <a:r>
              <a:rPr lang="en-US" dirty="0"/>
              <a:t>Feature inputs are not spatially localized</a:t>
            </a:r>
          </a:p>
        </p:txBody>
      </p:sp>
      <p:cxnSp>
        <p:nvCxnSpPr>
          <p:cNvPr id="7" name="Straight Arrow Connector 6">
            <a:extLst>
              <a:ext uri="{FF2B5EF4-FFF2-40B4-BE49-F238E27FC236}">
                <a16:creationId xmlns:a16="http://schemas.microsoft.com/office/drawing/2014/main" id="{669ABD0E-E845-13A4-789A-15BF05749844}"/>
              </a:ext>
            </a:extLst>
          </p:cNvPr>
          <p:cNvCxnSpPr>
            <a:stCxn id="6" idx="1"/>
          </p:cNvCxnSpPr>
          <p:nvPr/>
        </p:nvCxnSpPr>
        <p:spPr>
          <a:xfrm flipH="1" flipV="1">
            <a:off x="9794559" y="4649792"/>
            <a:ext cx="949641" cy="217574"/>
          </a:xfrm>
          <a:prstGeom prst="straightConnector1">
            <a:avLst/>
          </a:prstGeom>
          <a:ln w="2222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E8FCE62E-3CA2-7ECB-01CA-0212647EB74C}"/>
              </a:ext>
            </a:extLst>
          </p:cNvPr>
          <p:cNvCxnSpPr>
            <a:cxnSpLocks/>
            <a:stCxn id="6" idx="1"/>
          </p:cNvCxnSpPr>
          <p:nvPr/>
        </p:nvCxnSpPr>
        <p:spPr>
          <a:xfrm flipH="1">
            <a:off x="9794559" y="4867366"/>
            <a:ext cx="949641" cy="108395"/>
          </a:xfrm>
          <a:prstGeom prst="straightConnector1">
            <a:avLst/>
          </a:prstGeom>
          <a:ln w="22225">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0" name="Audio Recording Dec 17, 2024 at 12:32:28 PM">
            <a:hlinkClick r:id="" action="ppaction://media"/>
            <a:extLst>
              <a:ext uri="{FF2B5EF4-FFF2-40B4-BE49-F238E27FC236}">
                <a16:creationId xmlns:a16="http://schemas.microsoft.com/office/drawing/2014/main" id="{0CD90D01-DE9E-E6CA-CD05-421558DEA5D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223000" y="3022600"/>
            <a:ext cx="812800" cy="812800"/>
          </a:xfrm>
          <a:prstGeom prst="rect">
            <a:avLst/>
          </a:prstGeom>
        </p:spPr>
      </p:pic>
    </p:spTree>
    <p:extLst>
      <p:ext uri="{BB962C8B-B14F-4D97-AF65-F5344CB8AC3E}">
        <p14:creationId xmlns:p14="http://schemas.microsoft.com/office/powerpoint/2010/main" val="3885694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34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Simulating the DCCS task</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5486400" cy="3801314"/>
          </a:xfrm>
        </p:spPr>
        <p:txBody>
          <a:bodyPr>
            <a:normAutofit fontScale="92500"/>
          </a:bodyPr>
          <a:lstStyle/>
          <a:p>
            <a:pPr marL="285750" indent="-285750">
              <a:spcAft>
                <a:spcPts val="1800"/>
              </a:spcAft>
              <a:buFont typeface="Arial" panose="020B0604020202020204" pitchFamily="34" charset="0"/>
              <a:buChar char="•"/>
            </a:pPr>
            <a:r>
              <a:rPr lang="en-US" dirty="0"/>
              <a:t>Dimensional attention via dimensional labels.</a:t>
            </a:r>
          </a:p>
          <a:p>
            <a:pPr marL="971550" lvl="1" indent="-285750">
              <a:spcAft>
                <a:spcPts val="1800"/>
              </a:spcAft>
            </a:pPr>
            <a:r>
              <a:rPr lang="en-US" dirty="0"/>
              <a:t>The ”Color” label becomes activated--&gt; “Shape” label is suppressed via inhibitory coupling and the color-space field is boosted.</a:t>
            </a:r>
          </a:p>
          <a:p>
            <a:pPr marL="971550" lvl="1" indent="-285750">
              <a:spcAft>
                <a:spcPts val="1800"/>
              </a:spcAft>
            </a:pPr>
            <a:r>
              <a:rPr lang="en-US" b="0" dirty="0"/>
              <a:t>Peak is built at the leftward location as the blue and star feature are bound to this sorting location.</a:t>
            </a:r>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6" name="Picture 2" descr="A screenshot of a video game&#10;&#10;Description automatically generated">
            <a:extLst>
              <a:ext uri="{FF2B5EF4-FFF2-40B4-BE49-F238E27FC236}">
                <a16:creationId xmlns:a16="http://schemas.microsoft.com/office/drawing/2014/main" id="{78145326-204E-AEE2-FFB8-60F1AD36DBB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69231" t="15732" r="-962"/>
          <a:stretch/>
        </p:blipFill>
        <p:spPr bwMode="auto">
          <a:xfrm>
            <a:off x="8382000" y="1703522"/>
            <a:ext cx="2514600" cy="4708905"/>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Recording Dec 17, 2024 at 12:38:52 PM">
            <a:hlinkClick r:id="" action="ppaction://media"/>
            <a:extLst>
              <a:ext uri="{FF2B5EF4-FFF2-40B4-BE49-F238E27FC236}">
                <a16:creationId xmlns:a16="http://schemas.microsoft.com/office/drawing/2014/main" id="{1EB9DDDD-8AE4-E9A2-0F73-1DA241F8E87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324600" y="3022600"/>
            <a:ext cx="812800" cy="812800"/>
          </a:xfrm>
          <a:prstGeom prst="rect">
            <a:avLst/>
          </a:prstGeom>
        </p:spPr>
      </p:pic>
    </p:spTree>
    <p:extLst>
      <p:ext uri="{BB962C8B-B14F-4D97-AF65-F5344CB8AC3E}">
        <p14:creationId xmlns:p14="http://schemas.microsoft.com/office/powerpoint/2010/main" val="142098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22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Simulating the DCCS task</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5486400" cy="3801314"/>
          </a:xfrm>
        </p:spPr>
        <p:txBody>
          <a:bodyPr>
            <a:normAutofit fontScale="85000" lnSpcReduction="20000"/>
          </a:bodyPr>
          <a:lstStyle/>
          <a:p>
            <a:pPr marL="285750" indent="-285750">
              <a:spcAft>
                <a:spcPts val="1800"/>
              </a:spcAft>
              <a:buFont typeface="Arial" panose="020B0604020202020204" pitchFamily="34" charset="0"/>
              <a:buChar char="•"/>
            </a:pPr>
            <a:r>
              <a:rPr lang="en-US" dirty="0"/>
              <a:t>The impact of learning during pre-switch phase.</a:t>
            </a:r>
          </a:p>
          <a:p>
            <a:pPr marL="971550" lvl="1" indent="-285750">
              <a:spcAft>
                <a:spcPts val="1800"/>
              </a:spcAft>
            </a:pPr>
            <a:r>
              <a:rPr lang="en-US" dirty="0"/>
              <a:t>The model builds memory traces associated with responses made during the task.</a:t>
            </a:r>
          </a:p>
          <a:p>
            <a:pPr marL="971550" lvl="1" indent="-285750">
              <a:spcAft>
                <a:spcPts val="1800"/>
              </a:spcAft>
            </a:pPr>
            <a:r>
              <a:rPr lang="en-US" b="0" dirty="0"/>
              <a:t>Memory traces cooperate with task structure within pre-switch relevant dimension.</a:t>
            </a:r>
          </a:p>
          <a:p>
            <a:pPr marL="971550" lvl="1" indent="-285750">
              <a:spcAft>
                <a:spcPts val="1800"/>
              </a:spcAft>
            </a:pPr>
            <a:r>
              <a:rPr lang="en-US" dirty="0"/>
              <a:t>Memory traces conflict with task structure within post-switch relevant dimension.</a:t>
            </a:r>
            <a:endParaRPr lang="en-US" b="0" dirty="0"/>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24" name="Picture 23">
            <a:extLst>
              <a:ext uri="{FF2B5EF4-FFF2-40B4-BE49-F238E27FC236}">
                <a16:creationId xmlns:a16="http://schemas.microsoft.com/office/drawing/2014/main" id="{2E2989F2-8128-FE0D-DBFA-20CEF959DC52}"/>
              </a:ext>
            </a:extLst>
          </p:cNvPr>
          <p:cNvPicPr>
            <a:picLocks noChangeAspect="1"/>
          </p:cNvPicPr>
          <p:nvPr/>
        </p:nvPicPr>
        <p:blipFill rotWithShape="1">
          <a:blip r:embed="rId5"/>
          <a:srcRect l="-3" r="2"/>
          <a:stretch/>
        </p:blipFill>
        <p:spPr>
          <a:xfrm>
            <a:off x="8382000" y="2743200"/>
            <a:ext cx="2482541" cy="3479800"/>
          </a:xfrm>
          <a:prstGeom prst="rect">
            <a:avLst/>
          </a:prstGeom>
        </p:spPr>
      </p:pic>
      <p:pic>
        <p:nvPicPr>
          <p:cNvPr id="25" name="Picture 2" descr="A screenshot of a video game&#10;&#10;Description automatically generated">
            <a:extLst>
              <a:ext uri="{FF2B5EF4-FFF2-40B4-BE49-F238E27FC236}">
                <a16:creationId xmlns:a16="http://schemas.microsoft.com/office/drawing/2014/main" id="{B9169F40-0DFC-FE2C-BBE1-8D638BAF41B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0192" t="15801" r="63462" b="70562"/>
          <a:stretch/>
        </p:blipFill>
        <p:spPr bwMode="auto">
          <a:xfrm>
            <a:off x="9372600" y="1676400"/>
            <a:ext cx="1295400" cy="762000"/>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a:extLst>
              <a:ext uri="{FF2B5EF4-FFF2-40B4-BE49-F238E27FC236}">
                <a16:creationId xmlns:a16="http://schemas.microsoft.com/office/drawing/2014/main" id="{F2B3BD3D-9CE2-C317-0C56-4EB313BC658F}"/>
              </a:ext>
            </a:extLst>
          </p:cNvPr>
          <p:cNvSpPr/>
          <p:nvPr/>
        </p:nvSpPr>
        <p:spPr>
          <a:xfrm>
            <a:off x="8382000" y="4648200"/>
            <a:ext cx="304800" cy="9144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25462109-F31C-49A4-8E1D-D8698EB8015B}"/>
              </a:ext>
            </a:extLst>
          </p:cNvPr>
          <p:cNvSpPr/>
          <p:nvPr/>
        </p:nvSpPr>
        <p:spPr>
          <a:xfrm>
            <a:off x="8610600" y="4343400"/>
            <a:ext cx="838200" cy="176338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 descr="A screenshot of a video game&#10;&#10;Description automatically generated">
            <a:extLst>
              <a:ext uri="{FF2B5EF4-FFF2-40B4-BE49-F238E27FC236}">
                <a16:creationId xmlns:a16="http://schemas.microsoft.com/office/drawing/2014/main" id="{11ED4C0C-50FD-FFA8-65A2-9CAB0115C17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3521" t="52450" r="77826" b="170"/>
          <a:stretch/>
        </p:blipFill>
        <p:spPr bwMode="auto">
          <a:xfrm>
            <a:off x="8915400" y="3905573"/>
            <a:ext cx="685800" cy="2647627"/>
          </a:xfrm>
          <a:prstGeom prst="rect">
            <a:avLst/>
          </a:prstGeom>
          <a:noFill/>
          <a:extLst>
            <a:ext uri="{909E8E84-426E-40DD-AFC4-6F175D3DCCD1}">
              <a14:hiddenFill xmlns:a14="http://schemas.microsoft.com/office/drawing/2010/main">
                <a:solidFill>
                  <a:srgbClr val="FFFFFF"/>
                </a:solidFill>
              </a14:hiddenFill>
            </a:ext>
          </a:extLst>
        </p:spPr>
      </p:pic>
      <p:pic>
        <p:nvPicPr>
          <p:cNvPr id="30" name="Audio Recording Dec 17, 2024 at 12:49:44 PM">
            <a:hlinkClick r:id="" action="ppaction://media"/>
            <a:extLst>
              <a:ext uri="{FF2B5EF4-FFF2-40B4-BE49-F238E27FC236}">
                <a16:creationId xmlns:a16="http://schemas.microsoft.com/office/drawing/2014/main" id="{A80DE5C2-B74A-AF39-55F1-437E164EACA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896100" y="3203575"/>
            <a:ext cx="812800" cy="812800"/>
          </a:xfrm>
          <a:prstGeom prst="rect">
            <a:avLst/>
          </a:prstGeom>
        </p:spPr>
      </p:pic>
    </p:spTree>
    <p:extLst>
      <p:ext uri="{BB962C8B-B14F-4D97-AF65-F5344CB8AC3E}">
        <p14:creationId xmlns:p14="http://schemas.microsoft.com/office/powerpoint/2010/main" val="3011819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132"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Simulating the DCCS task</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10591800" cy="3801314"/>
          </a:xfrm>
        </p:spPr>
        <p:txBody>
          <a:bodyPr>
            <a:normAutofit/>
          </a:bodyPr>
          <a:lstStyle/>
          <a:p>
            <a:pPr marL="285750" indent="-285750">
              <a:spcAft>
                <a:spcPts val="1800"/>
              </a:spcAft>
              <a:buFont typeface="Arial" panose="020B0604020202020204" pitchFamily="34" charset="0"/>
              <a:buChar char="•"/>
            </a:pPr>
            <a:r>
              <a:rPr lang="en-US" dirty="0"/>
              <a:t>Large body of work has demonstrated that the model can successfully explain and predict behavioral and neural data</a:t>
            </a:r>
          </a:p>
          <a:p>
            <a:pPr marL="971550" lvl="1" indent="-285750">
              <a:spcAft>
                <a:spcPts val="1800"/>
              </a:spcAft>
            </a:pPr>
            <a:r>
              <a:rPr lang="en-US" dirty="0"/>
              <a:t>Variations in the strength of label-feature coupling produces patterns of model behavior that replicates 3- to 5-year-olds and predicts behavior of 3-year-olds in new DCCS versions </a:t>
            </a:r>
            <a:r>
              <a:rPr lang="en-US" sz="1800" dirty="0"/>
              <a:t>(Buss &amp; Spencer, 2014 </a:t>
            </a:r>
            <a:r>
              <a:rPr lang="en-US" sz="1800" i="1" dirty="0"/>
              <a:t>SRCD Monographs</a:t>
            </a:r>
            <a:r>
              <a:rPr lang="en-US" sz="1800" dirty="0"/>
              <a:t>)</a:t>
            </a:r>
          </a:p>
          <a:p>
            <a:pPr marL="971550" lvl="1" indent="-285750">
              <a:spcAft>
                <a:spcPts val="1800"/>
              </a:spcAft>
            </a:pPr>
            <a:r>
              <a:rPr lang="en-US" b="0" dirty="0"/>
              <a:t>Performance on the DCCS task is associated with performance on tasks that require attention to dimensions but which do not explicitly involved labels as predicted by th</a:t>
            </a:r>
            <a:r>
              <a:rPr lang="en-US" dirty="0"/>
              <a:t>e model</a:t>
            </a:r>
            <a:r>
              <a:rPr lang="en-US" b="0" dirty="0"/>
              <a:t> </a:t>
            </a:r>
            <a:r>
              <a:rPr lang="en-US" sz="1800" b="0" dirty="0"/>
              <a:t>(Buss &amp; Kerr-German, 2019 </a:t>
            </a:r>
            <a:r>
              <a:rPr lang="en-US" sz="1800" b="0" i="1" dirty="0"/>
              <a:t>Cognition</a:t>
            </a:r>
            <a:r>
              <a:rPr lang="en-US" sz="1800" b="0" dirty="0"/>
              <a:t>)</a:t>
            </a:r>
          </a:p>
          <a:p>
            <a:pPr marL="285750" indent="-285750">
              <a:spcAft>
                <a:spcPts val="1800"/>
              </a:spcAft>
              <a:buFont typeface="Arial" panose="020B0604020202020204" pitchFamily="34" charset="0"/>
              <a:buChar char="•"/>
            </a:pPr>
            <a:endParaRPr lang="en-US" b="0" dirty="0"/>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6" name="Audio Recording Dec 17, 2024 at 1:10:28 PM">
            <a:hlinkClick r:id="" action="ppaction://media"/>
            <a:extLst>
              <a:ext uri="{FF2B5EF4-FFF2-40B4-BE49-F238E27FC236}">
                <a16:creationId xmlns:a16="http://schemas.microsoft.com/office/drawing/2014/main" id="{0B900446-59A4-1366-B15A-5F57983E2D7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248900" y="2498266"/>
            <a:ext cx="812800" cy="812800"/>
          </a:xfrm>
          <a:prstGeom prst="rect">
            <a:avLst/>
          </a:prstGeom>
        </p:spPr>
      </p:pic>
    </p:spTree>
    <p:extLst>
      <p:ext uri="{BB962C8B-B14F-4D97-AF65-F5344CB8AC3E}">
        <p14:creationId xmlns:p14="http://schemas.microsoft.com/office/powerpoint/2010/main" val="3380269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85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Simulating the DCCS task</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10591800" cy="3801314"/>
          </a:xfrm>
        </p:spPr>
        <p:txBody>
          <a:bodyPr>
            <a:normAutofit/>
          </a:bodyPr>
          <a:lstStyle/>
          <a:p>
            <a:pPr marL="285750" indent="-285750">
              <a:spcAft>
                <a:spcPts val="1800"/>
              </a:spcAft>
              <a:buFont typeface="Arial" panose="020B0604020202020204" pitchFamily="34" charset="0"/>
              <a:buChar char="•"/>
            </a:pPr>
            <a:r>
              <a:rPr lang="en-US" dirty="0"/>
              <a:t>Large body of work has demonstrated that the model can successfully explain and predict behavioral and neural data</a:t>
            </a:r>
          </a:p>
          <a:p>
            <a:pPr marL="971550" lvl="1" indent="-285750">
              <a:spcAft>
                <a:spcPts val="1800"/>
              </a:spcAft>
            </a:pPr>
            <a:r>
              <a:rPr lang="en-US" dirty="0"/>
              <a:t>Children who show weak frontal cortex activation when failing the standard task will show strong frontal cortex activation when correctly switching in an easier version of the task as predicted by the model </a:t>
            </a:r>
            <a:r>
              <a:rPr lang="en-US" sz="1800" dirty="0"/>
              <a:t>(Buss &amp; Spencer, 2018)</a:t>
            </a:r>
          </a:p>
          <a:p>
            <a:pPr marL="971550" lvl="1" indent="-285750">
              <a:spcAft>
                <a:spcPts val="1800"/>
              </a:spcAft>
            </a:pPr>
            <a:r>
              <a:rPr lang="en-US" b="0" dirty="0"/>
              <a:t>Performance of 3-year-olds can be improved </a:t>
            </a:r>
            <a:r>
              <a:rPr lang="en-US" dirty="0"/>
              <a:t>when given prior exposure to the post-switch dimension as predicted by the model </a:t>
            </a:r>
            <a:r>
              <a:rPr lang="en-US" sz="1800" dirty="0"/>
              <a:t>(Perone et al. 2015 &amp; 2019 </a:t>
            </a:r>
            <a:r>
              <a:rPr lang="en-US" sz="1800" i="1" dirty="0"/>
              <a:t>Child Development</a:t>
            </a:r>
            <a:r>
              <a:rPr lang="en-US" sz="1800" dirty="0"/>
              <a:t>)</a:t>
            </a:r>
            <a:endParaRPr lang="en-US" sz="1800" b="0" dirty="0"/>
          </a:p>
          <a:p>
            <a:pPr marL="285750" indent="-285750">
              <a:spcAft>
                <a:spcPts val="1800"/>
              </a:spcAft>
              <a:buFont typeface="Arial" panose="020B0604020202020204" pitchFamily="34" charset="0"/>
              <a:buChar char="•"/>
            </a:pPr>
            <a:endParaRPr lang="en-US" b="0" dirty="0"/>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Audio Recording Dec 17, 2024 at 1:16:29 PM">
            <a:hlinkClick r:id="" action="ppaction://media"/>
            <a:extLst>
              <a:ext uri="{FF2B5EF4-FFF2-40B4-BE49-F238E27FC236}">
                <a16:creationId xmlns:a16="http://schemas.microsoft.com/office/drawing/2014/main" id="{978C0180-6941-2651-D5C7-8782A0CF889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206037" y="2533191"/>
            <a:ext cx="812800" cy="812800"/>
          </a:xfrm>
          <a:prstGeom prst="rect">
            <a:avLst/>
          </a:prstGeom>
        </p:spPr>
      </p:pic>
    </p:spTree>
    <p:extLst>
      <p:ext uri="{BB962C8B-B14F-4D97-AF65-F5344CB8AC3E}">
        <p14:creationId xmlns:p14="http://schemas.microsoft.com/office/powerpoint/2010/main" val="2354635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85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Simulating the DCCS task</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10591800" cy="3801314"/>
          </a:xfrm>
        </p:spPr>
        <p:txBody>
          <a:bodyPr>
            <a:normAutofit lnSpcReduction="10000"/>
          </a:bodyPr>
          <a:lstStyle/>
          <a:p>
            <a:pPr marL="285750" indent="-285750">
              <a:spcAft>
                <a:spcPts val="1800"/>
              </a:spcAft>
              <a:buFont typeface="Arial" panose="020B0604020202020204" pitchFamily="34" charset="0"/>
              <a:buChar char="•"/>
            </a:pPr>
            <a:r>
              <a:rPr lang="en-US" dirty="0"/>
              <a:t>Large body of work has demonstrated that the model can successfully explain and predict behavioral and neural data</a:t>
            </a:r>
          </a:p>
          <a:p>
            <a:pPr marL="971550" lvl="1" indent="-285750">
              <a:spcAft>
                <a:spcPts val="1800"/>
              </a:spcAft>
            </a:pPr>
            <a:r>
              <a:rPr lang="en-US" dirty="0"/>
              <a:t>An expanded version of a model that implements a more detailed label learning simulates the association between comprehension, production, and DCCS performance and explains the influence of manipulations to the labels used during instructions </a:t>
            </a:r>
            <a:r>
              <a:rPr lang="en-US" sz="1900" dirty="0"/>
              <a:t>(Spencer et al., in press </a:t>
            </a:r>
            <a:r>
              <a:rPr lang="en-US" sz="1900" i="1" dirty="0"/>
              <a:t>Developmental Review</a:t>
            </a:r>
            <a:r>
              <a:rPr lang="en-US" sz="1900" dirty="0"/>
              <a:t>)</a:t>
            </a:r>
          </a:p>
          <a:p>
            <a:pPr marL="971550" lvl="1" indent="-285750">
              <a:spcAft>
                <a:spcPts val="1800"/>
              </a:spcAft>
            </a:pPr>
            <a:r>
              <a:rPr lang="en-US" dirty="0"/>
              <a:t>Measures of neural activation from left frontal cortex during dimensional label production at 33 months of age predicts performance on the DCCS task at 45 months of age (Lowery et al. 2022 </a:t>
            </a:r>
            <a:r>
              <a:rPr lang="en-US" i="1" dirty="0"/>
              <a:t>Scientific Reports</a:t>
            </a:r>
            <a:r>
              <a:rPr lang="en-US" dirty="0"/>
              <a:t>)</a:t>
            </a:r>
            <a:endParaRPr lang="en-US" sz="1800" b="0" dirty="0"/>
          </a:p>
          <a:p>
            <a:pPr marL="285750" indent="-285750">
              <a:spcAft>
                <a:spcPts val="1800"/>
              </a:spcAft>
              <a:buFont typeface="Arial" panose="020B0604020202020204" pitchFamily="34" charset="0"/>
              <a:buChar char="•"/>
            </a:pPr>
            <a:endParaRPr lang="en-US" b="0" dirty="0"/>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Audio Recording Dec 17, 2024 at 1:22:11 PM">
            <a:hlinkClick r:id="" action="ppaction://media"/>
            <a:extLst>
              <a:ext uri="{FF2B5EF4-FFF2-40B4-BE49-F238E27FC236}">
                <a16:creationId xmlns:a16="http://schemas.microsoft.com/office/drawing/2014/main" id="{F1002C1B-6CC3-8B73-2E49-01DBFFCFAD8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010775" y="2131934"/>
            <a:ext cx="812800" cy="812800"/>
          </a:xfrm>
          <a:prstGeom prst="rect">
            <a:avLst/>
          </a:prstGeom>
        </p:spPr>
      </p:pic>
    </p:spTree>
    <p:extLst>
      <p:ext uri="{BB962C8B-B14F-4D97-AF65-F5344CB8AC3E}">
        <p14:creationId xmlns:p14="http://schemas.microsoft.com/office/powerpoint/2010/main" val="4134012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49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Situating the current results</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10591800" cy="3801314"/>
          </a:xfrm>
        </p:spPr>
        <p:txBody>
          <a:bodyPr>
            <a:normAutofit/>
          </a:bodyPr>
          <a:lstStyle/>
          <a:p>
            <a:pPr marL="285750" indent="-285750">
              <a:spcAft>
                <a:spcPts val="1800"/>
              </a:spcAft>
              <a:buFont typeface="Arial" panose="020B0604020202020204" pitchFamily="34" charset="0"/>
              <a:buChar char="•"/>
            </a:pPr>
            <a:r>
              <a:rPr lang="en-US" b="0" dirty="0"/>
              <a:t>The current study was unique because we more comprehensively assessed neurocognitive function during early childhood to test whether other measures might predict future performance on the DCCS task.</a:t>
            </a:r>
          </a:p>
          <a:p>
            <a:pPr marL="285750" indent="-285750">
              <a:spcAft>
                <a:spcPts val="1800"/>
              </a:spcAft>
              <a:buFont typeface="Arial" panose="020B0604020202020204" pitchFamily="34" charset="0"/>
              <a:buChar char="•"/>
            </a:pPr>
            <a:r>
              <a:rPr lang="en-US" b="0" dirty="0"/>
              <a:t>We found results consistent with those of Lowery et al. (2022): neural activation in left frontal cortex during label production at 30 months of age was the best predictor of DCCS performance at 54 months of age.</a:t>
            </a:r>
          </a:p>
          <a:p>
            <a:pPr marL="285750" indent="-285750">
              <a:spcAft>
                <a:spcPts val="1800"/>
              </a:spcAft>
              <a:buFont typeface="Arial" panose="020B0604020202020204" pitchFamily="34" charset="0"/>
              <a:buChar char="•"/>
            </a:pPr>
            <a:endParaRPr lang="en-US" b="0" dirty="0"/>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6" name="Audio Recording Dec 17, 2024 at 1:26:46 PM">
            <a:hlinkClick r:id="" action="ppaction://media"/>
            <a:extLst>
              <a:ext uri="{FF2B5EF4-FFF2-40B4-BE49-F238E27FC236}">
                <a16:creationId xmlns:a16="http://schemas.microsoft.com/office/drawing/2014/main" id="{A303427A-0DAE-65F6-B09A-880780C6FE0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026400" y="1682671"/>
            <a:ext cx="812800" cy="812800"/>
          </a:xfrm>
          <a:prstGeom prst="rect">
            <a:avLst/>
          </a:prstGeom>
        </p:spPr>
      </p:pic>
    </p:spTree>
    <p:extLst>
      <p:ext uri="{BB962C8B-B14F-4D97-AF65-F5344CB8AC3E}">
        <p14:creationId xmlns:p14="http://schemas.microsoft.com/office/powerpoint/2010/main" val="10289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4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99E8-A952-742F-CA6B-D5A393D5A7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FE5E35-9311-253B-5262-8B2C07E96D00}"/>
              </a:ext>
            </a:extLst>
          </p:cNvPr>
          <p:cNvSpPr>
            <a:spLocks noGrp="1"/>
          </p:cNvSpPr>
          <p:nvPr>
            <p:ph type="title"/>
          </p:nvPr>
        </p:nvSpPr>
        <p:spPr>
          <a:xfrm>
            <a:off x="838200" y="1828800"/>
            <a:ext cx="10515600" cy="762000"/>
          </a:xfrm>
        </p:spPr>
        <p:txBody>
          <a:bodyPr>
            <a:normAutofit/>
          </a:bodyPr>
          <a:lstStyle/>
          <a:p>
            <a:pPr algn="l"/>
            <a:r>
              <a:rPr lang="en-US" dirty="0"/>
              <a:t>Future prospects</a:t>
            </a:r>
          </a:p>
        </p:txBody>
      </p:sp>
      <p:sp>
        <p:nvSpPr>
          <p:cNvPr id="3" name="Content Placeholder 2">
            <a:extLst>
              <a:ext uri="{FF2B5EF4-FFF2-40B4-BE49-F238E27FC236}">
                <a16:creationId xmlns:a16="http://schemas.microsoft.com/office/drawing/2014/main" id="{A85E69E3-5E9E-69A4-E7A1-8189CF30DAEF}"/>
              </a:ext>
            </a:extLst>
          </p:cNvPr>
          <p:cNvSpPr>
            <a:spLocks noGrp="1"/>
          </p:cNvSpPr>
          <p:nvPr>
            <p:ph idx="1"/>
          </p:nvPr>
        </p:nvSpPr>
        <p:spPr>
          <a:xfrm>
            <a:off x="609600" y="2583991"/>
            <a:ext cx="10591800" cy="3801314"/>
          </a:xfrm>
        </p:spPr>
        <p:txBody>
          <a:bodyPr>
            <a:normAutofit/>
          </a:bodyPr>
          <a:lstStyle/>
          <a:p>
            <a:pPr marL="285750" indent="-285750">
              <a:spcAft>
                <a:spcPts val="1800"/>
              </a:spcAft>
              <a:buFont typeface="Arial" panose="020B0604020202020204" pitchFamily="34" charset="0"/>
              <a:buChar char="•"/>
            </a:pPr>
            <a:r>
              <a:rPr lang="en-US" b="0" dirty="0"/>
              <a:t>We have identified a learning mechanism that can be targeted to improve executive function.</a:t>
            </a:r>
          </a:p>
          <a:p>
            <a:pPr marL="285750" indent="-285750">
              <a:spcAft>
                <a:spcPts val="1800"/>
              </a:spcAft>
              <a:buFont typeface="Arial" panose="020B0604020202020204" pitchFamily="34" charset="0"/>
              <a:buChar char="•"/>
            </a:pPr>
            <a:r>
              <a:rPr lang="en-US" b="0" dirty="0"/>
              <a:t>Our results suggest that measures of executive function depend on what children know about the content of the task itself and the language used to instruct a task.</a:t>
            </a:r>
          </a:p>
          <a:p>
            <a:pPr marL="285750" indent="-285750">
              <a:spcAft>
                <a:spcPts val="1800"/>
              </a:spcAft>
              <a:buFont typeface="Arial" panose="020B0604020202020204" pitchFamily="34" charset="0"/>
              <a:buChar char="•"/>
            </a:pPr>
            <a:r>
              <a:rPr lang="en-US" b="0" dirty="0"/>
              <a:t>How do learning processes defined in culturally specific experiences of children conspire to create cognitive control skills?</a:t>
            </a:r>
          </a:p>
          <a:p>
            <a:pPr marL="285750" indent="-285750">
              <a:spcAft>
                <a:spcPts val="1800"/>
              </a:spcAft>
              <a:buFont typeface="Arial" panose="020B0604020202020204" pitchFamily="34" charset="0"/>
              <a:buChar char="•"/>
            </a:pPr>
            <a:endParaRPr lang="en-US" b="0" dirty="0"/>
          </a:p>
          <a:p>
            <a:pPr marL="285750" indent="-285750">
              <a:spcAft>
                <a:spcPts val="1800"/>
              </a:spcAft>
              <a:buFont typeface="Arial" panose="020B0604020202020204" pitchFamily="34" charset="0"/>
              <a:buChar char="•"/>
            </a:pPr>
            <a:endParaRPr lang="en-US" b="0" dirty="0"/>
          </a:p>
        </p:txBody>
      </p:sp>
      <p:sp>
        <p:nvSpPr>
          <p:cNvPr id="4" name="Footer Placeholder 3">
            <a:extLst>
              <a:ext uri="{FF2B5EF4-FFF2-40B4-BE49-F238E27FC236}">
                <a16:creationId xmlns:a16="http://schemas.microsoft.com/office/drawing/2014/main" id="{8CE7163C-41C6-CB64-3A15-E893C78377E6}"/>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Audio Recording Dec 17, 2024 at 1:32:42 PM">
            <a:hlinkClick r:id="" action="ppaction://media"/>
            <a:extLst>
              <a:ext uri="{FF2B5EF4-FFF2-40B4-BE49-F238E27FC236}">
                <a16:creationId xmlns:a16="http://schemas.microsoft.com/office/drawing/2014/main" id="{262E1708-877F-F55B-5890-C5D891CD9F4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24800" y="1692275"/>
            <a:ext cx="812800" cy="812800"/>
          </a:xfrm>
          <a:prstGeom prst="rect">
            <a:avLst/>
          </a:prstGeom>
        </p:spPr>
      </p:pic>
    </p:spTree>
    <p:extLst>
      <p:ext uri="{BB962C8B-B14F-4D97-AF65-F5344CB8AC3E}">
        <p14:creationId xmlns:p14="http://schemas.microsoft.com/office/powerpoint/2010/main" val="183194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05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26C0C5-E20E-45A7-8A9A-54C3EA58B664}"/>
              </a:ext>
            </a:extLst>
          </p:cNvPr>
          <p:cNvSpPr>
            <a:spLocks noGrp="1"/>
          </p:cNvSpPr>
          <p:nvPr>
            <p:ph idx="1"/>
          </p:nvPr>
        </p:nvSpPr>
        <p:spPr>
          <a:xfrm>
            <a:off x="838200" y="1688432"/>
            <a:ext cx="4495800" cy="1752600"/>
          </a:xfrm>
        </p:spPr>
        <p:txBody>
          <a:bodyPr/>
          <a:lstStyle/>
          <a:p>
            <a:r>
              <a:rPr lang="en-US" sz="3200" dirty="0"/>
              <a:t>Corresponding author</a:t>
            </a:r>
          </a:p>
          <a:p>
            <a:r>
              <a:rPr lang="en-US" b="0" dirty="0"/>
              <a:t>Alexis McCraw</a:t>
            </a:r>
          </a:p>
          <a:p>
            <a:r>
              <a:rPr lang="en-US" b="0" dirty="0" err="1"/>
              <a:t>amccraw@vols.utk.edu</a:t>
            </a:r>
            <a:endParaRPr lang="en-US" b="0" dirty="0"/>
          </a:p>
        </p:txBody>
      </p:sp>
      <p:sp>
        <p:nvSpPr>
          <p:cNvPr id="4" name="Footer Placeholder 3">
            <a:extLst>
              <a:ext uri="{FF2B5EF4-FFF2-40B4-BE49-F238E27FC236}">
                <a16:creationId xmlns:a16="http://schemas.microsoft.com/office/drawing/2014/main" id="{ACA6E90D-85F7-4B62-970A-96FCA77A5B81}"/>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5" name="Content Placeholder 2">
            <a:extLst>
              <a:ext uri="{FF2B5EF4-FFF2-40B4-BE49-F238E27FC236}">
                <a16:creationId xmlns:a16="http://schemas.microsoft.com/office/drawing/2014/main" id="{73E420D8-8A06-43C7-98F8-68D2BBA083C9}"/>
              </a:ext>
            </a:extLst>
          </p:cNvPr>
          <p:cNvSpPr txBox="1">
            <a:spLocks/>
          </p:cNvSpPr>
          <p:nvPr/>
        </p:nvSpPr>
        <p:spPr>
          <a:xfrm>
            <a:off x="6858002" y="1676400"/>
            <a:ext cx="4495800" cy="1752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Editorial inquiries</a:t>
            </a:r>
          </a:p>
          <a:p>
            <a:r>
              <a:rPr lang="en-US" b="0" dirty="0"/>
              <a:t>Ginger A. Moore</a:t>
            </a:r>
          </a:p>
          <a:p>
            <a:r>
              <a:rPr lang="en-US" b="0" dirty="0" err="1"/>
              <a:t>ginger.moore@psu.edu</a:t>
            </a:r>
            <a:endParaRPr lang="en-US" b="0" dirty="0"/>
          </a:p>
        </p:txBody>
      </p:sp>
      <p:sp>
        <p:nvSpPr>
          <p:cNvPr id="6" name="Content Placeholder 2">
            <a:extLst>
              <a:ext uri="{FF2B5EF4-FFF2-40B4-BE49-F238E27FC236}">
                <a16:creationId xmlns:a16="http://schemas.microsoft.com/office/drawing/2014/main" id="{4BA4AF96-0103-4EE5-9529-3D211CAED898}"/>
              </a:ext>
            </a:extLst>
          </p:cNvPr>
          <p:cNvSpPr txBox="1">
            <a:spLocks/>
          </p:cNvSpPr>
          <p:nvPr/>
        </p:nvSpPr>
        <p:spPr>
          <a:xfrm>
            <a:off x="838200" y="4053681"/>
            <a:ext cx="10515602" cy="1752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200" dirty="0"/>
          </a:p>
        </p:txBody>
      </p:sp>
      <p:sp>
        <p:nvSpPr>
          <p:cNvPr id="7" name="TextBox 6">
            <a:extLst>
              <a:ext uri="{FF2B5EF4-FFF2-40B4-BE49-F238E27FC236}">
                <a16:creationId xmlns:a16="http://schemas.microsoft.com/office/drawing/2014/main" id="{12D99966-D721-B6F3-2B39-585CF39B6C09}"/>
              </a:ext>
            </a:extLst>
          </p:cNvPr>
          <p:cNvSpPr txBox="1"/>
          <p:nvPr/>
        </p:nvSpPr>
        <p:spPr>
          <a:xfrm>
            <a:off x="838200" y="3874364"/>
            <a:ext cx="10515600" cy="1354217"/>
          </a:xfrm>
          <a:prstGeom prst="rect">
            <a:avLst/>
          </a:prstGeom>
          <a:noFill/>
        </p:spPr>
        <p:txBody>
          <a:bodyPr wrap="square">
            <a:spAutoFit/>
          </a:bodyPr>
          <a:lstStyle/>
          <a:p>
            <a:r>
              <a:rPr lang="en-US" sz="2800" dirty="0"/>
              <a:t>Citation</a:t>
            </a:r>
          </a:p>
          <a:p>
            <a:r>
              <a:rPr lang="en-US" sz="1800" b="0" i="0" dirty="0">
                <a:solidFill>
                  <a:srgbClr val="5A5A5A"/>
                </a:solidFill>
                <a:effectLst/>
                <a:latin typeface="Open Sans" panose="020B0606030504020204" pitchFamily="34" charset="0"/>
              </a:rPr>
              <a:t>McCraw, A., Sullivan, J., Lowery, K., Eddings, R., Heim, H. R., &amp; Buss, A. T. (2024). Dynamic field theory of executive function: Identifying early neurocognitive markers. </a:t>
            </a:r>
            <a:r>
              <a:rPr lang="en-US" sz="1800" b="0" i="1" dirty="0">
                <a:solidFill>
                  <a:srgbClr val="5A5A5A"/>
                </a:solidFill>
                <a:effectLst/>
                <a:latin typeface="Open Sans" panose="020B0606030504020204" pitchFamily="34" charset="0"/>
              </a:rPr>
              <a:t>Monographs of the Society for Research in Child Development</a:t>
            </a:r>
            <a:r>
              <a:rPr lang="en-US" sz="1800" b="0" i="0" dirty="0">
                <a:solidFill>
                  <a:srgbClr val="5A5A5A"/>
                </a:solidFill>
                <a:effectLst/>
                <a:latin typeface="Open Sans" panose="020B0606030504020204" pitchFamily="34" charset="0"/>
              </a:rPr>
              <a:t>, </a:t>
            </a:r>
            <a:r>
              <a:rPr lang="en-US" sz="1800" b="0" i="1" dirty="0">
                <a:solidFill>
                  <a:srgbClr val="5A5A5A"/>
                </a:solidFill>
                <a:effectLst/>
                <a:latin typeface="Open Sans" panose="020B0606030504020204" pitchFamily="34" charset="0"/>
              </a:rPr>
              <a:t>89</a:t>
            </a:r>
            <a:r>
              <a:rPr lang="en-US" sz="1800" b="0" i="0" dirty="0">
                <a:solidFill>
                  <a:srgbClr val="5A5A5A"/>
                </a:solidFill>
                <a:effectLst/>
                <a:latin typeface="Open Sans" panose="020B0606030504020204" pitchFamily="34" charset="0"/>
              </a:rPr>
              <a:t>(3).</a:t>
            </a:r>
            <a:endParaRPr lang="en-US" sz="2800" dirty="0"/>
          </a:p>
        </p:txBody>
      </p:sp>
    </p:spTree>
    <p:extLst>
      <p:ext uri="{BB962C8B-B14F-4D97-AF65-F5344CB8AC3E}">
        <p14:creationId xmlns:p14="http://schemas.microsoft.com/office/powerpoint/2010/main" val="2157659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5E07F039FE7DA45820B9955A1566E19" ma:contentTypeVersion="16" ma:contentTypeDescription="Create a new document." ma:contentTypeScope="" ma:versionID="3b69ff2863d7c3eb2234364c6a1d68e4">
  <xsd:schema xmlns:xsd="http://www.w3.org/2001/XMLSchema" xmlns:xs="http://www.w3.org/2001/XMLSchema" xmlns:p="http://schemas.microsoft.com/office/2006/metadata/properties" xmlns:ns2="5a15d8f6-95ce-431e-9008-3f502752e1ba" xmlns:ns3="0df7bf43-bcaa-4205-bf58-7a42f9edcc1e" targetNamespace="http://schemas.microsoft.com/office/2006/metadata/properties" ma:root="true" ma:fieldsID="9c4a4434b23ca979c0900833d0da868c" ns2:_="" ns3:_="">
    <xsd:import namespace="5a15d8f6-95ce-431e-9008-3f502752e1ba"/>
    <xsd:import namespace="0df7bf43-bcaa-4205-bf58-7a42f9edcc1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DateTaken" minOccurs="0"/>
                <xsd:element ref="ns3:SharedWithUsers" minOccurs="0"/>
                <xsd:element ref="ns3:SharedWithDetails" minOccurs="0"/>
                <xsd:element ref="ns2:lcf76f155ced4ddcb4097134ff3c332f" minOccurs="0"/>
                <xsd:element ref="ns3:TaxCatchAll"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15d8f6-95ce-431e-9008-3f502752e1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b91a9775-3525-4bf8-b88d-b7eef9d67d4b" ma:termSetId="09814cd3-568e-fe90-9814-8d621ff8fb84" ma:anchorId="fba54fb3-c3e1-fe81-a776-ca4b69148c4d" ma:open="true" ma:isKeyword="false">
      <xsd:complexType>
        <xsd:sequence>
          <xsd:element ref="pc:Terms" minOccurs="0" maxOccurs="1"/>
        </xsd:sequence>
      </xsd:complex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df7bf43-bcaa-4205-bf58-7a42f9edcc1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fde8611-be98-43fd-84a7-42ae9d4331cc}" ma:internalName="TaxCatchAll" ma:showField="CatchAllData" ma:web="0df7bf43-bcaa-4205-bf58-7a42f9edcc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df7bf43-bcaa-4205-bf58-7a42f9edcc1e" xsi:nil="true"/>
    <lcf76f155ced4ddcb4097134ff3c332f xmlns="5a15d8f6-95ce-431e-9008-3f502752e1ba">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6EAE422-2562-4D47-BC03-F4AA52DD61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15d8f6-95ce-431e-9008-3f502752e1ba"/>
    <ds:schemaRef ds:uri="0df7bf43-bcaa-4205-bf58-7a42f9edcc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53AB6B0-5EDA-450C-8C19-83734855306D}">
  <ds:schemaRefs>
    <ds:schemaRef ds:uri="http://schemas.microsoft.com/sharepoint/v3/contenttype/forms"/>
  </ds:schemaRefs>
</ds:datastoreItem>
</file>

<file path=customXml/itemProps3.xml><?xml version="1.0" encoding="utf-8"?>
<ds:datastoreItem xmlns:ds="http://schemas.openxmlformats.org/officeDocument/2006/customXml" ds:itemID="{13DCCAC2-7CCC-4D2B-BDAD-C38C50A87EB1}">
  <ds:schemaRef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terms/"/>
    <ds:schemaRef ds:uri="0df7bf43-bcaa-4205-bf58-7a42f9edcc1e"/>
    <ds:schemaRef ds:uri="5a15d8f6-95ce-431e-9008-3f502752e1ba"/>
    <ds:schemaRef ds:uri="http://schemas.microsoft.com/office/2006/metadata/propertie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21070</TotalTime>
  <Words>3687</Words>
  <Application>Microsoft Office PowerPoint</Application>
  <PresentationFormat>Widescreen</PresentationFormat>
  <Paragraphs>182</Paragraphs>
  <Slides>15</Slides>
  <Notes>15</Notes>
  <HiddenSlides>0</HiddenSlides>
  <MMClips>14</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Calibri</vt:lpstr>
      <vt:lpstr>Futura</vt:lpstr>
      <vt:lpstr>FUTURA MEDIUM</vt:lpstr>
      <vt:lpstr>FUTURA MEDIUM</vt:lpstr>
      <vt:lpstr>Futura PT Medium</vt:lpstr>
      <vt:lpstr>Futura Std Medium</vt:lpstr>
      <vt:lpstr>Open Sans</vt:lpstr>
      <vt:lpstr>Office Theme</vt:lpstr>
      <vt:lpstr> A guided tour of the dynamic field theory of executive function development  </vt:lpstr>
      <vt:lpstr>Dynamic Field Theory (www.dynamicfieldtheory.org)</vt:lpstr>
      <vt:lpstr>Dynamic Field Theory</vt:lpstr>
      <vt:lpstr>Simulating the DCCS task</vt:lpstr>
      <vt:lpstr>Simulating the DCCS task</vt:lpstr>
      <vt:lpstr>Simulating the DCCS task</vt:lpstr>
      <vt:lpstr>Simulating the DCCS task</vt:lpstr>
      <vt:lpstr>Simulating the DCCS task</vt:lpstr>
      <vt:lpstr>Simulating the DCCS task</vt:lpstr>
      <vt:lpstr>Simulating the DCCS task</vt:lpstr>
      <vt:lpstr>Simulating the DCCS task</vt:lpstr>
      <vt:lpstr>Simulating the DCCS task</vt:lpstr>
      <vt:lpstr>Situating the current results</vt:lpstr>
      <vt:lpstr>Future prospects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Bryanna Lansing</cp:lastModifiedBy>
  <cp:revision>741</cp:revision>
  <dcterms:created xsi:type="dcterms:W3CDTF">2020-01-10T20:12:13Z</dcterms:created>
  <dcterms:modified xsi:type="dcterms:W3CDTF">2025-03-12T23:44:33Z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0x010100A5E07F039FE7DA45820B9955A1566E19</vt:lpwstr>
  </property>
  <property fmtid="{D5CDD505-2E9C-101B-9397-08002B2CF9AE}" pid="3" name="MediaServiceImageTags">
    <vt:lpwstr/>
  </property>
  <property fmtid="{D5CDD505-2E9C-101B-9397-08002B2CF9AE}" pid="4" name="_MarkAsFinal">
    <vt:bool>true</vt:bool>
  </property>
</Properties>
</file>