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drawings/drawing2.xml" ContentType="application/vnd.openxmlformats-officedocument.drawingml.chartshap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91" r:id="rId2"/>
    <p:sldId id="289" r:id="rId3"/>
    <p:sldId id="290" r:id="rId4"/>
    <p:sldId id="294" r:id="rId5"/>
    <p:sldId id="293" r:id="rId6"/>
    <p:sldId id="295" r:id="rId7"/>
    <p:sldId id="296" r:id="rId8"/>
    <p:sldId id="297" r:id="rId9"/>
    <p:sldId id="298" r:id="rId10"/>
    <p:sldId id="299" r:id="rId11"/>
    <p:sldId id="300" r:id="rId12"/>
    <p:sldId id="301" r:id="rId13"/>
    <p:sldId id="302" r:id="rId14"/>
    <p:sldId id="303" r:id="rId15"/>
    <p:sldId id="304" r:id="rId16"/>
    <p:sldId id="305" r:id="rId17"/>
    <p:sldId id="29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222D"/>
    <a:srgbClr val="1B386A"/>
    <a:srgbClr val="0068AE"/>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44"/>
    <p:restoredTop sz="82690"/>
  </p:normalViewPr>
  <p:slideViewPr>
    <p:cSldViewPr snapToObjects="1">
      <p:cViewPr varScale="1">
        <p:scale>
          <a:sx n="54" d="100"/>
          <a:sy n="54" d="100"/>
        </p:scale>
        <p:origin x="816" y="27"/>
      </p:cViewPr>
      <p:guideLst>
        <p:guide orient="horz" pos="2160"/>
        <p:guide pos="3840"/>
      </p:guideLst>
    </p:cSldViewPr>
  </p:slideViewPr>
  <p:notesTextViewPr>
    <p:cViewPr>
      <p:scale>
        <a:sx n="1" d="1"/>
        <a:sy n="1" d="1"/>
      </p:scale>
      <p:origin x="0" y="0"/>
    </p:cViewPr>
  </p:notesTextViewPr>
  <p:sorterViewPr>
    <p:cViewPr>
      <p:scale>
        <a:sx n="176" d="100"/>
        <a:sy n="17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2.xml"/><Relationship Id="rId4"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accent1">
                    <a:lumMod val="50000"/>
                  </a:schemeClr>
                </a:solidFill>
                <a:latin typeface="Arial" panose="020B0604020202020204" pitchFamily="34" charset="0"/>
                <a:ea typeface="+mn-ea"/>
                <a:cs typeface="Arial" panose="020B0604020202020204" pitchFamily="34" charset="0"/>
              </a:defRPr>
            </a:pPr>
            <a:r>
              <a:rPr lang="en-US" sz="1400" dirty="0"/>
              <a:t>Respect Conceptions (Sample 1)</a:t>
            </a:r>
          </a:p>
        </c:rich>
      </c:tx>
      <c:layout>
        <c:manualLayout>
          <c:xMode val="edge"/>
          <c:yMode val="edge"/>
          <c:x val="0.22212524466959593"/>
          <c:y val="2.777795708850447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9.5916409255991847E-2"/>
          <c:y val="0.19092021666612502"/>
          <c:w val="0.87352809878029036"/>
          <c:h val="0.60570264457504397"/>
        </c:manualLayout>
      </c:layout>
      <c:barChart>
        <c:barDir val="col"/>
        <c:grouping val="clustered"/>
        <c:varyColors val="0"/>
        <c:ser>
          <c:idx val="0"/>
          <c:order val="0"/>
          <c:tx>
            <c:strRef>
              <c:f>Sheet1!$C$3</c:f>
              <c:strCache>
                <c:ptCount val="1"/>
                <c:pt idx="0">
                  <c:v>5-Year-Olds</c:v>
                </c:pt>
              </c:strCache>
            </c:strRef>
          </c:tx>
          <c:spPr>
            <a:solidFill>
              <a:schemeClr val="accent1"/>
            </a:solidFill>
            <a:ln>
              <a:noFill/>
            </a:ln>
            <a:effectLst/>
          </c:spPr>
          <c:invertIfNegative val="0"/>
          <c:cat>
            <c:strRef>
              <c:f>Sheet1!$B$4:$B$6</c:f>
              <c:strCache>
                <c:ptCount val="3"/>
                <c:pt idx="0">
                  <c:v>Fairness</c:v>
                </c:pt>
                <c:pt idx="1">
                  <c:v>Prosocial</c:v>
                </c:pt>
                <c:pt idx="2">
                  <c:v>Social Convention</c:v>
                </c:pt>
              </c:strCache>
            </c:strRef>
          </c:cat>
          <c:val>
            <c:numRef>
              <c:f>Sheet1!$C$4:$C$6</c:f>
              <c:numCache>
                <c:formatCode>General</c:formatCode>
                <c:ptCount val="3"/>
                <c:pt idx="0">
                  <c:v>26</c:v>
                </c:pt>
                <c:pt idx="1">
                  <c:v>32</c:v>
                </c:pt>
                <c:pt idx="2">
                  <c:v>17</c:v>
                </c:pt>
              </c:numCache>
            </c:numRef>
          </c:val>
          <c:extLst>
            <c:ext xmlns:c16="http://schemas.microsoft.com/office/drawing/2014/chart" uri="{C3380CC4-5D6E-409C-BE32-E72D297353CC}">
              <c16:uniqueId val="{00000000-73B1-4EE8-8161-6C3074EB6DCD}"/>
            </c:ext>
          </c:extLst>
        </c:ser>
        <c:ser>
          <c:idx val="1"/>
          <c:order val="1"/>
          <c:tx>
            <c:strRef>
              <c:f>Sheet1!$D$3</c:f>
              <c:strCache>
                <c:ptCount val="1"/>
                <c:pt idx="0">
                  <c:v>7-Year-Olds</c:v>
                </c:pt>
              </c:strCache>
            </c:strRef>
          </c:tx>
          <c:spPr>
            <a:solidFill>
              <a:schemeClr val="bg1">
                <a:lumMod val="50000"/>
              </a:schemeClr>
            </a:solidFill>
            <a:ln>
              <a:noFill/>
            </a:ln>
            <a:effectLst/>
          </c:spPr>
          <c:invertIfNegative val="0"/>
          <c:cat>
            <c:strRef>
              <c:f>Sheet1!$B$4:$B$6</c:f>
              <c:strCache>
                <c:ptCount val="3"/>
                <c:pt idx="0">
                  <c:v>Fairness</c:v>
                </c:pt>
                <c:pt idx="1">
                  <c:v>Prosocial</c:v>
                </c:pt>
                <c:pt idx="2">
                  <c:v>Social Convention</c:v>
                </c:pt>
              </c:strCache>
            </c:strRef>
          </c:cat>
          <c:val>
            <c:numRef>
              <c:f>Sheet1!$D$4:$D$6</c:f>
              <c:numCache>
                <c:formatCode>General</c:formatCode>
                <c:ptCount val="3"/>
                <c:pt idx="0">
                  <c:v>29</c:v>
                </c:pt>
                <c:pt idx="1">
                  <c:v>37</c:v>
                </c:pt>
                <c:pt idx="2">
                  <c:v>12</c:v>
                </c:pt>
              </c:numCache>
            </c:numRef>
          </c:val>
          <c:extLst>
            <c:ext xmlns:c16="http://schemas.microsoft.com/office/drawing/2014/chart" uri="{C3380CC4-5D6E-409C-BE32-E72D297353CC}">
              <c16:uniqueId val="{00000001-73B1-4EE8-8161-6C3074EB6DCD}"/>
            </c:ext>
          </c:extLst>
        </c:ser>
        <c:ser>
          <c:idx val="2"/>
          <c:order val="2"/>
          <c:tx>
            <c:strRef>
              <c:f>Sheet1!$E$3</c:f>
              <c:strCache>
                <c:ptCount val="1"/>
                <c:pt idx="0">
                  <c:v>11-Year-Olds</c:v>
                </c:pt>
              </c:strCache>
            </c:strRef>
          </c:tx>
          <c:spPr>
            <a:solidFill>
              <a:schemeClr val="accent1">
                <a:lumMod val="50000"/>
              </a:schemeClr>
            </a:solidFill>
            <a:ln>
              <a:noFill/>
            </a:ln>
            <a:effectLst/>
          </c:spPr>
          <c:invertIfNegative val="0"/>
          <c:cat>
            <c:strRef>
              <c:f>Sheet1!$B$4:$B$6</c:f>
              <c:strCache>
                <c:ptCount val="3"/>
                <c:pt idx="0">
                  <c:v>Fairness</c:v>
                </c:pt>
                <c:pt idx="1">
                  <c:v>Prosocial</c:v>
                </c:pt>
                <c:pt idx="2">
                  <c:v>Social Convention</c:v>
                </c:pt>
              </c:strCache>
            </c:strRef>
          </c:cat>
          <c:val>
            <c:numRef>
              <c:f>Sheet1!$E$4:$E$6</c:f>
              <c:numCache>
                <c:formatCode>General</c:formatCode>
                <c:ptCount val="3"/>
                <c:pt idx="0">
                  <c:v>41</c:v>
                </c:pt>
                <c:pt idx="1">
                  <c:v>19</c:v>
                </c:pt>
                <c:pt idx="2">
                  <c:v>20</c:v>
                </c:pt>
              </c:numCache>
            </c:numRef>
          </c:val>
          <c:extLst>
            <c:ext xmlns:c16="http://schemas.microsoft.com/office/drawing/2014/chart" uri="{C3380CC4-5D6E-409C-BE32-E72D297353CC}">
              <c16:uniqueId val="{00000002-73B1-4EE8-8161-6C3074EB6DCD}"/>
            </c:ext>
          </c:extLst>
        </c:ser>
        <c:ser>
          <c:idx val="3"/>
          <c:order val="3"/>
          <c:tx>
            <c:strRef>
              <c:f>Sheet1!$F$3</c:f>
              <c:strCache>
                <c:ptCount val="1"/>
                <c:pt idx="0">
                  <c:v>15-Year-Olds</c:v>
                </c:pt>
              </c:strCache>
            </c:strRef>
          </c:tx>
          <c:spPr>
            <a:solidFill>
              <a:schemeClr val="accent1">
                <a:lumMod val="20000"/>
                <a:lumOff val="80000"/>
              </a:schemeClr>
            </a:solidFill>
            <a:ln>
              <a:solidFill>
                <a:schemeClr val="accent1">
                  <a:lumMod val="75000"/>
                </a:schemeClr>
              </a:solidFill>
            </a:ln>
            <a:effectLst/>
          </c:spPr>
          <c:invertIfNegative val="0"/>
          <c:cat>
            <c:strRef>
              <c:f>Sheet1!$B$4:$B$6</c:f>
              <c:strCache>
                <c:ptCount val="3"/>
                <c:pt idx="0">
                  <c:v>Fairness</c:v>
                </c:pt>
                <c:pt idx="1">
                  <c:v>Prosocial</c:v>
                </c:pt>
                <c:pt idx="2">
                  <c:v>Social Convention</c:v>
                </c:pt>
              </c:strCache>
            </c:strRef>
          </c:cat>
          <c:val>
            <c:numRef>
              <c:f>Sheet1!$F$4:$F$6</c:f>
              <c:numCache>
                <c:formatCode>General</c:formatCode>
                <c:ptCount val="3"/>
                <c:pt idx="0">
                  <c:v>38</c:v>
                </c:pt>
                <c:pt idx="1">
                  <c:v>16</c:v>
                </c:pt>
                <c:pt idx="2">
                  <c:v>10</c:v>
                </c:pt>
              </c:numCache>
            </c:numRef>
          </c:val>
          <c:extLst>
            <c:ext xmlns:c16="http://schemas.microsoft.com/office/drawing/2014/chart" uri="{C3380CC4-5D6E-409C-BE32-E72D297353CC}">
              <c16:uniqueId val="{00000003-73B1-4EE8-8161-6C3074EB6DCD}"/>
            </c:ext>
          </c:extLst>
        </c:ser>
        <c:dLbls>
          <c:showLegendKey val="0"/>
          <c:showVal val="0"/>
          <c:showCatName val="0"/>
          <c:showSerName val="0"/>
          <c:showPercent val="0"/>
          <c:showBubbleSize val="0"/>
        </c:dLbls>
        <c:gapWidth val="219"/>
        <c:overlap val="-27"/>
        <c:axId val="1344479776"/>
        <c:axId val="1336938752"/>
      </c:barChart>
      <c:catAx>
        <c:axId val="1344479776"/>
        <c:scaling>
          <c:orientation val="minMax"/>
        </c:scaling>
        <c:delete val="0"/>
        <c:axPos val="b"/>
        <c:numFmt formatCode="General" sourceLinked="1"/>
        <c:majorTickMark val="none"/>
        <c:minorTickMark val="none"/>
        <c:tickLblPos val="nextTo"/>
        <c:spPr>
          <a:noFill/>
          <a:ln w="9525" cap="flat" cmpd="sng" algn="ctr">
            <a:solidFill>
              <a:schemeClr val="accent1">
                <a:lumMod val="50000"/>
              </a:schemeClr>
            </a:solidFill>
            <a:round/>
          </a:ln>
          <a:effectLst/>
        </c:spPr>
        <c:txPr>
          <a:bodyPr rot="-60000000" spcFirstLastPara="1" vertOverflow="ellipsis" vert="horz" wrap="square" anchor="ctr" anchorCtr="1"/>
          <a:lstStyle/>
          <a:p>
            <a:pPr>
              <a:defRPr sz="105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crossAx val="1336938752"/>
        <c:crosses val="autoZero"/>
        <c:auto val="1"/>
        <c:lblAlgn val="ctr"/>
        <c:lblOffset val="100"/>
        <c:noMultiLvlLbl val="0"/>
      </c:catAx>
      <c:valAx>
        <c:axId val="1336938752"/>
        <c:scaling>
          <c:orientation val="minMax"/>
        </c:scaling>
        <c:delete val="0"/>
        <c:axPos val="l"/>
        <c:title>
          <c:tx>
            <c:rich>
              <a:bodyPr rot="-5400000" spcFirstLastPara="1" vertOverflow="ellipsis" vert="horz" wrap="square" anchor="ctr" anchorCtr="1"/>
              <a:lstStyle/>
              <a:p>
                <a:pPr>
                  <a:defRPr sz="105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r>
                  <a:rPr lang="en-CA" dirty="0"/>
                  <a:t>Percentage</a:t>
                </a:r>
              </a:p>
            </c:rich>
          </c:tx>
          <c:overlay val="0"/>
          <c:spPr>
            <a:noFill/>
            <a:ln>
              <a:noFill/>
            </a:ln>
            <a:effectLst/>
          </c:spPr>
          <c:txPr>
            <a:bodyPr rot="-5400000" spcFirstLastPara="1" vertOverflow="ellipsis" vert="horz" wrap="square" anchor="ctr" anchorCtr="1"/>
            <a:lstStyle/>
            <a:p>
              <a:pPr>
                <a:defRPr sz="105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a:solidFill>
              <a:schemeClr val="accent1">
                <a:lumMod val="50000"/>
              </a:schemeClr>
            </a:solidFill>
          </a:ln>
          <a:effectLst/>
        </c:spPr>
        <c:txPr>
          <a:bodyPr rot="-60000000" spcFirstLastPara="1" vertOverflow="ellipsis" vert="horz" wrap="square" anchor="ctr" anchorCtr="1"/>
          <a:lstStyle/>
          <a:p>
            <a:pPr>
              <a:defRPr sz="105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crossAx val="1344479776"/>
        <c:crosses val="autoZero"/>
        <c:crossBetween val="between"/>
      </c:valAx>
      <c:spPr>
        <a:noFill/>
        <a:ln>
          <a:noFill/>
        </a:ln>
        <a:effectLst/>
      </c:spPr>
    </c:plotArea>
    <c:legend>
      <c:legendPos val="b"/>
      <c:layout>
        <c:manualLayout>
          <c:xMode val="edge"/>
          <c:yMode val="edge"/>
          <c:x val="0.71744075193896051"/>
          <c:y val="0.13198574867033927"/>
          <c:w val="0.27200636427112584"/>
          <c:h val="0.29214666355096347"/>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50">
          <a:solidFill>
            <a:schemeClr val="accent1">
              <a:lumMod val="50000"/>
            </a:schemeClr>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accent1">
                    <a:lumMod val="50000"/>
                  </a:schemeClr>
                </a:solidFill>
                <a:latin typeface="Arial" panose="020B0604020202020204" pitchFamily="34" charset="0"/>
                <a:ea typeface="+mn-ea"/>
                <a:cs typeface="Arial" panose="020B0604020202020204" pitchFamily="34" charset="0"/>
              </a:defRPr>
            </a:pPr>
            <a:r>
              <a:rPr lang="en-CA" dirty="0"/>
              <a:t>Respect Conceptions (Sample 2)</a:t>
            </a:r>
          </a:p>
        </c:rich>
      </c:tx>
      <c:layout>
        <c:manualLayout>
          <c:xMode val="edge"/>
          <c:yMode val="edge"/>
          <c:x val="0.21829155730533684"/>
          <c:y val="3.703703703703703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11458355205599301"/>
          <c:y val="0.23242743052435094"/>
          <c:w val="0.85486089238845131"/>
          <c:h val="0.56419528904166194"/>
        </c:manualLayout>
      </c:layout>
      <c:barChart>
        <c:barDir val="col"/>
        <c:grouping val="clustered"/>
        <c:varyColors val="0"/>
        <c:ser>
          <c:idx val="0"/>
          <c:order val="0"/>
          <c:tx>
            <c:strRef>
              <c:f>Sheet1!$H$9</c:f>
              <c:strCache>
                <c:ptCount val="1"/>
                <c:pt idx="0">
                  <c:v>5-Year-Olds</c:v>
                </c:pt>
              </c:strCache>
            </c:strRef>
          </c:tx>
          <c:spPr>
            <a:solidFill>
              <a:schemeClr val="accent1"/>
            </a:solidFill>
            <a:ln>
              <a:noFill/>
            </a:ln>
            <a:effectLst/>
          </c:spPr>
          <c:invertIfNegative val="0"/>
          <c:cat>
            <c:strRef>
              <c:f>Sheet1!$G$10:$G$12</c:f>
              <c:strCache>
                <c:ptCount val="3"/>
                <c:pt idx="0">
                  <c:v>Fairness</c:v>
                </c:pt>
                <c:pt idx="1">
                  <c:v>Prosocial</c:v>
                </c:pt>
                <c:pt idx="2">
                  <c:v>Social Convention</c:v>
                </c:pt>
              </c:strCache>
            </c:strRef>
          </c:cat>
          <c:val>
            <c:numRef>
              <c:f>Sheet1!$H$10:$H$12</c:f>
              <c:numCache>
                <c:formatCode>General</c:formatCode>
                <c:ptCount val="3"/>
                <c:pt idx="0">
                  <c:v>14</c:v>
                </c:pt>
                <c:pt idx="1">
                  <c:v>47</c:v>
                </c:pt>
                <c:pt idx="2">
                  <c:v>18</c:v>
                </c:pt>
              </c:numCache>
            </c:numRef>
          </c:val>
          <c:extLst>
            <c:ext xmlns:c16="http://schemas.microsoft.com/office/drawing/2014/chart" uri="{C3380CC4-5D6E-409C-BE32-E72D297353CC}">
              <c16:uniqueId val="{00000000-BE6D-49AE-A7BF-DBC4E50562FA}"/>
            </c:ext>
          </c:extLst>
        </c:ser>
        <c:ser>
          <c:idx val="1"/>
          <c:order val="1"/>
          <c:tx>
            <c:strRef>
              <c:f>Sheet1!$I$9</c:f>
              <c:strCache>
                <c:ptCount val="1"/>
                <c:pt idx="0">
                  <c:v>7-Year-Olds</c:v>
                </c:pt>
              </c:strCache>
            </c:strRef>
          </c:tx>
          <c:spPr>
            <a:solidFill>
              <a:schemeClr val="bg1">
                <a:lumMod val="50000"/>
              </a:schemeClr>
            </a:solidFill>
            <a:ln>
              <a:noFill/>
            </a:ln>
            <a:effectLst/>
          </c:spPr>
          <c:invertIfNegative val="0"/>
          <c:cat>
            <c:strRef>
              <c:f>Sheet1!$G$10:$G$12</c:f>
              <c:strCache>
                <c:ptCount val="3"/>
                <c:pt idx="0">
                  <c:v>Fairness</c:v>
                </c:pt>
                <c:pt idx="1">
                  <c:v>Prosocial</c:v>
                </c:pt>
                <c:pt idx="2">
                  <c:v>Social Convention</c:v>
                </c:pt>
              </c:strCache>
            </c:strRef>
          </c:cat>
          <c:val>
            <c:numRef>
              <c:f>Sheet1!$I$10:$I$12</c:f>
              <c:numCache>
                <c:formatCode>General</c:formatCode>
                <c:ptCount val="3"/>
                <c:pt idx="0">
                  <c:v>25</c:v>
                </c:pt>
                <c:pt idx="1">
                  <c:v>46</c:v>
                </c:pt>
                <c:pt idx="2">
                  <c:v>11</c:v>
                </c:pt>
              </c:numCache>
            </c:numRef>
          </c:val>
          <c:extLst>
            <c:ext xmlns:c16="http://schemas.microsoft.com/office/drawing/2014/chart" uri="{C3380CC4-5D6E-409C-BE32-E72D297353CC}">
              <c16:uniqueId val="{00000001-BE6D-49AE-A7BF-DBC4E50562FA}"/>
            </c:ext>
          </c:extLst>
        </c:ser>
        <c:ser>
          <c:idx val="2"/>
          <c:order val="2"/>
          <c:tx>
            <c:strRef>
              <c:f>Sheet1!$J$9</c:f>
              <c:strCache>
                <c:ptCount val="1"/>
                <c:pt idx="0">
                  <c:v>11-Year-Olds</c:v>
                </c:pt>
              </c:strCache>
            </c:strRef>
          </c:tx>
          <c:spPr>
            <a:solidFill>
              <a:schemeClr val="accent1">
                <a:lumMod val="50000"/>
              </a:schemeClr>
            </a:solidFill>
            <a:ln>
              <a:noFill/>
            </a:ln>
            <a:effectLst/>
          </c:spPr>
          <c:invertIfNegative val="0"/>
          <c:cat>
            <c:strRef>
              <c:f>Sheet1!$G$10:$G$12</c:f>
              <c:strCache>
                <c:ptCount val="3"/>
                <c:pt idx="0">
                  <c:v>Fairness</c:v>
                </c:pt>
                <c:pt idx="1">
                  <c:v>Prosocial</c:v>
                </c:pt>
                <c:pt idx="2">
                  <c:v>Social Convention</c:v>
                </c:pt>
              </c:strCache>
            </c:strRef>
          </c:cat>
          <c:val>
            <c:numRef>
              <c:f>Sheet1!$J$10:$J$12</c:f>
              <c:numCache>
                <c:formatCode>General</c:formatCode>
                <c:ptCount val="3"/>
                <c:pt idx="0">
                  <c:v>41</c:v>
                </c:pt>
                <c:pt idx="1">
                  <c:v>35</c:v>
                </c:pt>
                <c:pt idx="2">
                  <c:v>13</c:v>
                </c:pt>
              </c:numCache>
            </c:numRef>
          </c:val>
          <c:extLst>
            <c:ext xmlns:c16="http://schemas.microsoft.com/office/drawing/2014/chart" uri="{C3380CC4-5D6E-409C-BE32-E72D297353CC}">
              <c16:uniqueId val="{00000002-BE6D-49AE-A7BF-DBC4E50562FA}"/>
            </c:ext>
          </c:extLst>
        </c:ser>
        <c:dLbls>
          <c:showLegendKey val="0"/>
          <c:showVal val="0"/>
          <c:showCatName val="0"/>
          <c:showSerName val="0"/>
          <c:showPercent val="0"/>
          <c:showBubbleSize val="0"/>
        </c:dLbls>
        <c:gapWidth val="219"/>
        <c:overlap val="-27"/>
        <c:axId val="1344479776"/>
        <c:axId val="1336938752"/>
      </c:barChart>
      <c:catAx>
        <c:axId val="1344479776"/>
        <c:scaling>
          <c:orientation val="minMax"/>
        </c:scaling>
        <c:delete val="0"/>
        <c:axPos val="b"/>
        <c:numFmt formatCode="General" sourceLinked="1"/>
        <c:majorTickMark val="none"/>
        <c:minorTickMark val="none"/>
        <c:tickLblPos val="nextTo"/>
        <c:spPr>
          <a:noFill/>
          <a:ln w="9525" cap="flat" cmpd="sng" algn="ctr">
            <a:solidFill>
              <a:srgbClr val="4472C4">
                <a:lumMod val="50000"/>
              </a:srgbClr>
            </a:solidFill>
            <a:round/>
          </a:ln>
          <a:effectLst/>
        </c:spPr>
        <c:txPr>
          <a:bodyPr rot="-60000000" spcFirstLastPara="1" vertOverflow="ellipsis" vert="horz" wrap="square" anchor="ctr" anchorCtr="1"/>
          <a:lstStyle/>
          <a:p>
            <a:pPr>
              <a:defRPr sz="90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crossAx val="1336938752"/>
        <c:crosses val="autoZero"/>
        <c:auto val="1"/>
        <c:lblAlgn val="ctr"/>
        <c:lblOffset val="100"/>
        <c:noMultiLvlLbl val="0"/>
      </c:catAx>
      <c:valAx>
        <c:axId val="1336938752"/>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r>
                  <a:rPr lang="en-CA" dirty="0"/>
                  <a:t>Percentage</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a:solidFill>
              <a:srgbClr val="4472C4">
                <a:lumMod val="50000"/>
              </a:srgbClr>
            </a:solidFill>
          </a:ln>
          <a:effectLst/>
        </c:spPr>
        <c:txPr>
          <a:bodyPr rot="-60000000" spcFirstLastPara="1" vertOverflow="ellipsis" vert="horz" wrap="square" anchor="ctr" anchorCtr="1"/>
          <a:lstStyle/>
          <a:p>
            <a:pPr>
              <a:defRPr sz="90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crossAx val="1344479776"/>
        <c:crosses val="autoZero"/>
        <c:crossBetween val="between"/>
        <c:majorUnit val="10"/>
      </c:valAx>
      <c:spPr>
        <a:noFill/>
        <a:ln>
          <a:noFill/>
        </a:ln>
        <a:effectLst/>
      </c:spPr>
    </c:plotArea>
    <c:legend>
      <c:legendPos val="b"/>
      <c:layout>
        <c:manualLayout>
          <c:xMode val="edge"/>
          <c:yMode val="edge"/>
          <c:x val="0.74128083989501314"/>
          <c:y val="0.14838181685622628"/>
          <c:w val="0.24816622922134729"/>
          <c:h val="0.25029272382618845"/>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accent1">
                  <a:lumMod val="50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chart>
  <c:spPr>
    <a:noFill/>
    <a:ln>
      <a:noFill/>
    </a:ln>
    <a:effectLst/>
  </c:spPr>
  <c:txPr>
    <a:bodyPr/>
    <a:lstStyle/>
    <a:p>
      <a:pPr>
        <a:defRPr>
          <a:solidFill>
            <a:schemeClr val="accent1">
              <a:lumMod val="50000"/>
            </a:schemeClr>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0.17727</cdr:x>
      <cdr:y>0.2067</cdr:y>
    </cdr:from>
    <cdr:to>
      <cdr:x>0.27072</cdr:x>
      <cdr:y>0.32792</cdr:y>
    </cdr:to>
    <cdr:cxnSp macro="">
      <cdr:nvCxnSpPr>
        <cdr:cNvPr id="3" name="Straight Arrow Connector 2">
          <a:extLst xmlns:a="http://schemas.openxmlformats.org/drawingml/2006/main">
            <a:ext uri="{FF2B5EF4-FFF2-40B4-BE49-F238E27FC236}">
              <a16:creationId xmlns:a16="http://schemas.microsoft.com/office/drawing/2014/main" id="{3E009E78-C100-4A17-815F-E8051601B1A2}"/>
            </a:ext>
          </a:extLst>
        </cdr:cNvPr>
        <cdr:cNvCxnSpPr/>
      </cdr:nvCxnSpPr>
      <cdr:spPr>
        <a:xfrm xmlns:a="http://schemas.openxmlformats.org/drawingml/2006/main" flipV="1">
          <a:off x="867256" y="480314"/>
          <a:ext cx="457200" cy="281686"/>
        </a:xfrm>
        <a:prstGeom xmlns:a="http://schemas.openxmlformats.org/drawingml/2006/main" prst="straightConnector1">
          <a:avLst/>
        </a:prstGeom>
        <a:ln xmlns:a="http://schemas.openxmlformats.org/drawingml/2006/main">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cdr:x>
      <cdr:y>0.22955</cdr:y>
    </cdr:from>
    <cdr:to>
      <cdr:x>0.61338</cdr:x>
      <cdr:y>0.29513</cdr:y>
    </cdr:to>
    <cdr:cxnSp macro="">
      <cdr:nvCxnSpPr>
        <cdr:cNvPr id="6" name="Straight Arrow Connector 5">
          <a:extLst xmlns:a="http://schemas.openxmlformats.org/drawingml/2006/main">
            <a:ext uri="{FF2B5EF4-FFF2-40B4-BE49-F238E27FC236}">
              <a16:creationId xmlns:a16="http://schemas.microsoft.com/office/drawing/2014/main" id="{67D1E662-F96A-48D8-A364-B2E42DF404EC}"/>
            </a:ext>
          </a:extLst>
        </cdr:cNvPr>
        <cdr:cNvCxnSpPr/>
      </cdr:nvCxnSpPr>
      <cdr:spPr>
        <a:xfrm xmlns:a="http://schemas.openxmlformats.org/drawingml/2006/main">
          <a:off x="2446156" y="533408"/>
          <a:ext cx="554700" cy="152392"/>
        </a:xfrm>
        <a:prstGeom xmlns:a="http://schemas.openxmlformats.org/drawingml/2006/main" prst="straightConnector1">
          <a:avLst/>
        </a:prstGeom>
        <a:ln xmlns:a="http://schemas.openxmlformats.org/drawingml/2006/main">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0.47871</cdr:x>
      <cdr:y>0.19741</cdr:y>
    </cdr:from>
    <cdr:to>
      <cdr:x>0.57794</cdr:x>
      <cdr:y>0.19741</cdr:y>
    </cdr:to>
    <cdr:cxnSp macro="">
      <cdr:nvCxnSpPr>
        <cdr:cNvPr id="2" name="Straight Arrow Connector 1">
          <a:extLst xmlns:a="http://schemas.openxmlformats.org/drawingml/2006/main">
            <a:ext uri="{FF2B5EF4-FFF2-40B4-BE49-F238E27FC236}">
              <a16:creationId xmlns:a16="http://schemas.microsoft.com/office/drawing/2014/main" id="{8449EA24-9E47-48B3-BCF9-0A7D72631A93}"/>
            </a:ext>
          </a:extLst>
        </cdr:cNvPr>
        <cdr:cNvCxnSpPr/>
      </cdr:nvCxnSpPr>
      <cdr:spPr>
        <a:xfrm xmlns:a="http://schemas.openxmlformats.org/drawingml/2006/main">
          <a:off x="2188646" y="459086"/>
          <a:ext cx="453690" cy="0"/>
        </a:xfrm>
        <a:prstGeom xmlns:a="http://schemas.openxmlformats.org/drawingml/2006/main" prst="straightConnector1">
          <a:avLst/>
        </a:prstGeom>
        <a:ln xmlns:a="http://schemas.openxmlformats.org/drawingml/2006/main">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0.19537</cdr:x>
      <cdr:y>0.22814</cdr:y>
    </cdr:from>
    <cdr:to>
      <cdr:x>0.29461</cdr:x>
      <cdr:y>0.3592</cdr:y>
    </cdr:to>
    <cdr:cxnSp macro="">
      <cdr:nvCxnSpPr>
        <cdr:cNvPr id="4" name="Straight Arrow Connector 3">
          <a:extLst xmlns:a="http://schemas.openxmlformats.org/drawingml/2006/main">
            <a:ext uri="{FF2B5EF4-FFF2-40B4-BE49-F238E27FC236}">
              <a16:creationId xmlns:a16="http://schemas.microsoft.com/office/drawing/2014/main" id="{5BA68D5F-F676-4853-89A7-C222D67DB19D}"/>
            </a:ext>
          </a:extLst>
        </cdr:cNvPr>
        <cdr:cNvCxnSpPr/>
      </cdr:nvCxnSpPr>
      <cdr:spPr>
        <a:xfrm xmlns:a="http://schemas.openxmlformats.org/drawingml/2006/main" flipV="1">
          <a:off x="893246" y="530558"/>
          <a:ext cx="453690" cy="304800"/>
        </a:xfrm>
        <a:prstGeom xmlns:a="http://schemas.openxmlformats.org/drawingml/2006/main" prst="straightConnector1">
          <a:avLst/>
        </a:prstGeom>
        <a:ln xmlns:a="http://schemas.openxmlformats.org/drawingml/2006/main">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8/7/2020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b="1" kern="1200" dirty="0">
                <a:solidFill>
                  <a:schemeClr val="tx1"/>
                </a:solidFill>
                <a:effectLst/>
                <a:latin typeface="+mn-lt"/>
                <a:ea typeface="+mn-ea"/>
                <a:cs typeface="+mn-cs"/>
              </a:rPr>
              <a:t>Respect</a:t>
            </a:r>
            <a:r>
              <a:rPr lang="en-CA" sz="1200" kern="1200" dirty="0">
                <a:solidFill>
                  <a:schemeClr val="tx1"/>
                </a:solidFill>
                <a:effectLst/>
                <a:latin typeface="+mn-lt"/>
                <a:ea typeface="+mn-ea"/>
                <a:cs typeface="+mn-cs"/>
              </a:rPr>
              <a:t> is not only a core emotion in everyday interactions, but also a virtue that guides how we ought to interact with each other in a peaceful manner.</a:t>
            </a:r>
          </a:p>
          <a:p>
            <a:endParaRPr lang="en-US" dirty="0"/>
          </a:p>
          <a:p>
            <a:r>
              <a:rPr lang="en-US" b="1" dirty="0"/>
              <a:t>Recognition respect: </a:t>
            </a:r>
            <a:endParaRPr lang="en-CA" sz="1200" b="1" dirty="0">
              <a:solidFill>
                <a:srgbClr val="1B386A"/>
              </a:solidFill>
              <a:latin typeface="Futura Medium" panose="020B0602020204020303" pitchFamily="34" charset="-79"/>
              <a:cs typeface="Futura Medium" panose="020B0602020204020303" pitchFamily="34" charset="-79"/>
            </a:endParaRPr>
          </a:p>
          <a:p>
            <a:pPr marL="171450" indent="-171450">
              <a:buFont typeface="Arial" panose="020B0604020202020204" pitchFamily="34" charset="0"/>
              <a:buChar char="•"/>
            </a:pPr>
            <a:r>
              <a:rPr lang="en-US" sz="1200" dirty="0">
                <a:solidFill>
                  <a:srgbClr val="1B386A"/>
                </a:solidFill>
                <a:latin typeface="Futura Medium" panose="020B0602020204020303" pitchFamily="34" charset="-79"/>
                <a:cs typeface="Futura Medium" panose="020B0602020204020303" pitchFamily="34" charset="-79"/>
              </a:rPr>
              <a:t>Refers to the equal treatment of all humans with dignity</a:t>
            </a:r>
            <a:r>
              <a:rPr lang="en-CA" sz="1200" dirty="0">
                <a:solidFill>
                  <a:srgbClr val="1B386A"/>
                </a:solidFill>
                <a:latin typeface="Futura Medium" panose="020B0602020204020303" pitchFamily="34" charset="-79"/>
                <a:cs typeface="Futura Medium" panose="020B0602020204020303" pitchFamily="34" charset="-79"/>
              </a:rPr>
              <a:t>.</a:t>
            </a:r>
          </a:p>
          <a:p>
            <a:pPr marL="0" indent="0">
              <a:buFont typeface="Arial" panose="020B0604020202020204" pitchFamily="34" charset="0"/>
              <a:buNone/>
            </a:pPr>
            <a:endParaRPr lang="en-US" sz="1200" b="1" dirty="0">
              <a:solidFill>
                <a:srgbClr val="1B386A"/>
              </a:solidFill>
              <a:latin typeface="Futura Medium" panose="020B0602020204020303" pitchFamily="34" charset="-79"/>
              <a:cs typeface="Futura Medium" panose="020B0602020204020303" pitchFamily="34" charset="-79"/>
            </a:endParaRPr>
          </a:p>
          <a:p>
            <a:pPr marL="0" indent="0">
              <a:buFont typeface="Arial" panose="020B0604020202020204" pitchFamily="34" charset="0"/>
              <a:buNone/>
            </a:pPr>
            <a:r>
              <a:rPr lang="en-US" sz="1200" b="1" dirty="0">
                <a:solidFill>
                  <a:srgbClr val="1B386A"/>
                </a:solidFill>
                <a:latin typeface="Futura Medium" panose="020B0602020204020303" pitchFamily="34" charset="-79"/>
                <a:cs typeface="Futura Medium" panose="020B0602020204020303" pitchFamily="34" charset="-79"/>
              </a:rPr>
              <a:t>Appraisal‐respect: </a:t>
            </a:r>
          </a:p>
          <a:p>
            <a:pPr marL="171450" indent="-171450">
              <a:buFont typeface="Arial" panose="020B0604020202020204" pitchFamily="34" charset="0"/>
              <a:buChar char="•"/>
            </a:pPr>
            <a:r>
              <a:rPr lang="en-US" sz="1200" dirty="0">
                <a:solidFill>
                  <a:srgbClr val="1B386A"/>
                </a:solidFill>
                <a:latin typeface="Futura Medium" panose="020B0602020204020303" pitchFamily="34" charset="-79"/>
                <a:cs typeface="Futura Medium" panose="020B0602020204020303" pitchFamily="34" charset="-79"/>
              </a:rPr>
              <a:t>A positive assessment of a person and</a:t>
            </a:r>
            <a:r>
              <a:rPr lang="en-CA" sz="1200" dirty="0">
                <a:solidFill>
                  <a:srgbClr val="1B386A"/>
                </a:solidFill>
                <a:latin typeface="Futura Medium" panose="020B0602020204020303" pitchFamily="34" charset="-79"/>
                <a:cs typeface="Futura Medium" panose="020B0602020204020303" pitchFamily="34" charset="-79"/>
              </a:rPr>
              <a:t> </a:t>
            </a:r>
            <a:r>
              <a:rPr lang="en-US" sz="1200" dirty="0">
                <a:solidFill>
                  <a:srgbClr val="1B386A"/>
                </a:solidFill>
                <a:latin typeface="Futura Medium" panose="020B0602020204020303" pitchFamily="34" charset="-79"/>
                <a:cs typeface="Futura Medium" panose="020B0602020204020303" pitchFamily="34" charset="-79"/>
              </a:rPr>
              <a:t>their merits, which are features of persons that manifest the very ethical</a:t>
            </a:r>
            <a:r>
              <a:rPr lang="en-CA" sz="1200" dirty="0">
                <a:solidFill>
                  <a:srgbClr val="1B386A"/>
                </a:solidFill>
                <a:latin typeface="Futura Medium" panose="020B0602020204020303" pitchFamily="34" charset="-79"/>
                <a:cs typeface="Futura Medium" panose="020B0602020204020303" pitchFamily="34" charset="-79"/>
              </a:rPr>
              <a:t> </a:t>
            </a:r>
            <a:r>
              <a:rPr lang="en-US" sz="1200" dirty="0">
                <a:solidFill>
                  <a:srgbClr val="1B386A"/>
                </a:solidFill>
                <a:latin typeface="Futura Medium" panose="020B0602020204020303" pitchFamily="34" charset="-79"/>
                <a:cs typeface="Futura Medium" panose="020B0602020204020303" pitchFamily="34" charset="-79"/>
              </a:rPr>
              <a:t>quality of their character and their features as agents. </a:t>
            </a:r>
          </a:p>
          <a:p>
            <a:pPr marL="171450" indent="-171450">
              <a:buFont typeface="Arial" panose="020B0604020202020204" pitchFamily="34" charset="0"/>
              <a:buChar char="•"/>
            </a:pPr>
            <a:r>
              <a:rPr lang="en-US" sz="1200" dirty="0">
                <a:solidFill>
                  <a:srgbClr val="1B386A"/>
                </a:solidFill>
                <a:latin typeface="Futura Medium" panose="020B0602020204020303" pitchFamily="34" charset="-79"/>
                <a:cs typeface="Futura Medium" panose="020B0602020204020303" pitchFamily="34" charset="-79"/>
              </a:rPr>
              <a:t>Unlike recognition respect,</a:t>
            </a:r>
            <a:r>
              <a:rPr lang="en-CA" sz="1200" dirty="0">
                <a:solidFill>
                  <a:srgbClr val="1B386A"/>
                </a:solidFill>
                <a:latin typeface="Futura Medium" panose="020B0602020204020303" pitchFamily="34" charset="-79"/>
                <a:cs typeface="Futura Medium" panose="020B0602020204020303" pitchFamily="34" charset="-79"/>
              </a:rPr>
              <a:t> </a:t>
            </a:r>
            <a:r>
              <a:rPr lang="en-US" sz="1200" dirty="0">
                <a:solidFill>
                  <a:srgbClr val="1B386A"/>
                </a:solidFill>
                <a:latin typeface="Futura Medium" panose="020B0602020204020303" pitchFamily="34" charset="-79"/>
                <a:cs typeface="Futura Medium" panose="020B0602020204020303" pitchFamily="34" charset="-79"/>
              </a:rPr>
              <a:t>it is not owed to everyone—it is based on an evaluation of ethically</a:t>
            </a:r>
            <a:r>
              <a:rPr lang="en-CA" sz="1200" dirty="0">
                <a:solidFill>
                  <a:srgbClr val="1B386A"/>
                </a:solidFill>
                <a:latin typeface="Futura Medium" panose="020B0602020204020303" pitchFamily="34" charset="-79"/>
                <a:cs typeface="Futura Medium" panose="020B0602020204020303" pitchFamily="34" charset="-79"/>
              </a:rPr>
              <a:t> </a:t>
            </a:r>
            <a:r>
              <a:rPr lang="en-US" sz="1200" dirty="0">
                <a:solidFill>
                  <a:srgbClr val="1B386A"/>
                </a:solidFill>
                <a:latin typeface="Futura Medium" panose="020B0602020204020303" pitchFamily="34" charset="-79"/>
                <a:cs typeface="Futura Medium" panose="020B0602020204020303" pitchFamily="34" charset="-79"/>
              </a:rPr>
              <a:t>relevant traits or behaviors and engenders a genuine expression of esteem</a:t>
            </a:r>
            <a:r>
              <a:rPr lang="en-CA" sz="1200" dirty="0">
                <a:solidFill>
                  <a:srgbClr val="1B386A"/>
                </a:solidFill>
                <a:latin typeface="Futura Medium" panose="020B0602020204020303" pitchFamily="34" charset="-79"/>
                <a:cs typeface="Futura Medium" panose="020B0602020204020303" pitchFamily="34" charset="-79"/>
              </a:rPr>
              <a:t> </a:t>
            </a:r>
            <a:r>
              <a:rPr lang="en-US" sz="1200" dirty="0">
                <a:solidFill>
                  <a:srgbClr val="1B386A"/>
                </a:solidFill>
                <a:latin typeface="Futura Medium" panose="020B0602020204020303" pitchFamily="34" charset="-79"/>
                <a:cs typeface="Futura Medium" panose="020B0602020204020303" pitchFamily="34" charset="-79"/>
              </a:rPr>
              <a:t>for those who possess excellence. </a:t>
            </a:r>
            <a:endParaRPr lang="en-US" dirty="0"/>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3674223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1672217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research questions were tested across two independent samples. </a:t>
            </a:r>
          </a:p>
          <a:p>
            <a:endParaRPr lang="en-US" dirty="0"/>
          </a:p>
          <a:p>
            <a:pPr marL="171450" indent="-171450">
              <a:buFont typeface="Arial" panose="020B0604020202020204" pitchFamily="34" charset="0"/>
              <a:buChar char="•"/>
            </a:pPr>
            <a:r>
              <a:rPr lang="en-US" dirty="0"/>
              <a:t>The first sample included 283 children and adolescents, ages 5, 7, 11, and 15 years, and their primary caregivers. </a:t>
            </a:r>
          </a:p>
          <a:p>
            <a:pPr marL="171450" indent="-171450">
              <a:buFont typeface="Arial" panose="020B0604020202020204" pitchFamily="34" charset="0"/>
              <a:buChar char="•"/>
            </a:pPr>
            <a:r>
              <a:rPr lang="en-US" dirty="0"/>
              <a:t>The second sample included 193 children and adolescents, ages 5, 7, 11 years, and their teachers. </a:t>
            </a:r>
          </a:p>
          <a:p>
            <a:endParaRPr lang="en-US" dirty="0"/>
          </a:p>
          <a:p>
            <a:r>
              <a:rPr lang="en-US" dirty="0"/>
              <a:t>The samples were recruited from major cities in Canada and participants were of diverse ethnic and socio-economic backgrounds, which were reflective of the regions from which the participants were recruited.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2447313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employed a mixed qualitative and quantitative approach to assess children’s understanding and feelings of respect. </a:t>
            </a:r>
          </a:p>
          <a:p>
            <a:endParaRPr lang="en-US" dirty="0"/>
          </a:p>
          <a:p>
            <a:r>
              <a:rPr lang="en-US" dirty="0"/>
              <a:t>First, we assessed children’s respect conceptions by conducting open-ended interviews. </a:t>
            </a:r>
          </a:p>
          <a:p>
            <a:pPr marL="171450" indent="-171450">
              <a:buFont typeface="Arial" panose="020B0604020202020204" pitchFamily="34" charset="0"/>
              <a:buChar char="•"/>
            </a:pPr>
            <a:r>
              <a:rPr lang="en-US" dirty="0"/>
              <a:t>We first asked children’s about their general understanding of respect (e.g., what does it mean to feel respect for someone?) and then assessed how they make meaning of their experiences of respect within social relationships. That is, we asked them about a time they respected someone and then asked about a time someone respected them. </a:t>
            </a:r>
          </a:p>
          <a:p>
            <a:pPr marL="171450" indent="-171450">
              <a:buFont typeface="Arial" panose="020B0604020202020204" pitchFamily="34" charset="0"/>
              <a:buChar char="•"/>
            </a:pPr>
            <a:r>
              <a:rPr lang="en-US" dirty="0"/>
              <a:t>Within this presentation, we will focus on presenting results regarding children’s respect concept.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1735834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Next, we developed and employed a semi-structured vignette procedure to examine children’s feelings of and reasoning for respect.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We told children three stories about characters engaging in respectful behaviors, asked them how much respect they felt for the children in the stories and then why they felt that much respect for them.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Two of the three stories were focused on ethical behavior and one was focused on behavior related to achievement goals.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3651188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we assessed children’s prosocial behavior through child self-reports and parent-reports. We used items from the Swiss Survey of children and you, as well as the strength and difficulties questionnaire. </a:t>
            </a:r>
          </a:p>
          <a:p>
            <a:endParaRPr lang="en-US" dirty="0"/>
          </a:p>
          <a:p>
            <a:r>
              <a:rPr lang="en-US" dirty="0"/>
              <a:t>In sample 2, we assessed aggressive behavior through teacher-reports and peer nomination procedures. We specifically focused on over aggression such as how often children engage in hitting or pushing others.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195356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two figures summarize our findings regarding how children conceptualize respect across ages.</a:t>
            </a:r>
          </a:p>
          <a:p>
            <a:endParaRPr lang="en-US" dirty="0"/>
          </a:p>
          <a:p>
            <a:r>
              <a:rPr lang="en-US" dirty="0"/>
              <a:t>The figure on the left displays results for Sample 1, which included 5-, 7-, 11-, and 15-year-olds: As can be seen, we found age-related increases in fairness conceptions of respect. </a:t>
            </a:r>
            <a:r>
              <a:rPr lang="en-CA" dirty="0"/>
              <a:t>In addition, prosocial conceptions of respect slightly decreased with age. </a:t>
            </a:r>
            <a:endParaRPr lang="en-CA" sz="1200" kern="1200" dirty="0">
              <a:solidFill>
                <a:schemeClr val="tx1"/>
              </a:solidFill>
              <a:effectLst/>
              <a:latin typeface="+mn-lt"/>
              <a:ea typeface="+mn-ea"/>
              <a:cs typeface="+mn-cs"/>
            </a:endParaRPr>
          </a:p>
          <a:p>
            <a:endParaRPr lang="en-CA" sz="1200" kern="1200" dirty="0">
              <a:solidFill>
                <a:schemeClr val="tx1"/>
              </a:solidFill>
              <a:effectLst/>
              <a:latin typeface="+mn-lt"/>
              <a:ea typeface="+mn-ea"/>
              <a:cs typeface="+mn-cs"/>
            </a:endParaRPr>
          </a:p>
          <a:p>
            <a:r>
              <a:rPr lang="en-CA" sz="1200" kern="1200" dirty="0">
                <a:solidFill>
                  <a:schemeClr val="tx1"/>
                </a:solidFill>
                <a:effectLst/>
                <a:latin typeface="+mn-lt"/>
                <a:ea typeface="+mn-ea"/>
                <a:cs typeface="+mn-cs"/>
              </a:rPr>
              <a:t>The figure on the right shows the findings for Sample 2, which included </a:t>
            </a:r>
            <a:r>
              <a:rPr lang="en-US" dirty="0"/>
              <a:t>5-, 7- and 11-year-olds. As can be seen, the findings on age-related increases in fairness conceptions of respect replicated. In contrast, children’s conceptions of respect as </a:t>
            </a:r>
            <a:r>
              <a:rPr lang="en-US" dirty="0" err="1"/>
              <a:t>prosociality</a:t>
            </a:r>
            <a:r>
              <a:rPr lang="en-US" dirty="0"/>
              <a:t> showed marked stability across age groups.</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3213534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two videos show examples of children’s responses. Click on the images to view the videos.</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3324805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Regarding links between respect and aggression, we found a negative relation between how children conceptualize respect and aggressive behavior. Specifically, the more children understood respect as a theme related to fairness and equality, the less likely they were to be rated as less aggressive by their teachers.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1038852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Finally, we found links between children’s respect and their prosocial behavior, such that higher feelings of respect toward others’ good behavior were positively related to prosocial behavior.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also found that the more children used reasoning that reflected themes of fairness and care for others when explaining their feelings of respect, the more they engaged in prosocial behavior.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3249787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39340207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gradFill flip="none" rotWithShape="1">
          <a:gsLst>
            <a:gs pos="0">
              <a:srgbClr val="0068AE"/>
            </a:gs>
            <a:gs pos="100000">
              <a:srgbClr val="1B386A"/>
            </a:gs>
          </a:gsLst>
          <a:lin ang="5400000" scaled="1"/>
          <a:tileRect/>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C093512-887F-4962-9CA7-B54763262A7C}"/>
              </a:ext>
            </a:extLst>
          </p:cNvPr>
          <p:cNvSpPr/>
          <p:nvPr userDrawn="1"/>
        </p:nvSpPr>
        <p:spPr>
          <a:xfrm>
            <a:off x="0" y="1669687"/>
            <a:ext cx="12192000" cy="71104"/>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70F5DD-325A-664E-9FDE-D2031DC0E9A4}"/>
              </a:ext>
            </a:extLst>
          </p:cNvPr>
          <p:cNvSpPr>
            <a:spLocks noGrp="1"/>
          </p:cNvSpPr>
          <p:nvPr>
            <p:ph type="ctrTitle"/>
          </p:nvPr>
        </p:nvSpPr>
        <p:spPr>
          <a:xfrm>
            <a:off x="2057400" y="3124200"/>
            <a:ext cx="8077200" cy="3124200"/>
          </a:xfrm>
        </p:spPr>
        <p:txBody>
          <a:bodyPr anchor="t" anchorCtr="0">
            <a:noAutofit/>
          </a:bodyPr>
          <a:lstStyle>
            <a:lvl1pPr algn="ctr">
              <a:defRPr sz="4800">
                <a:solidFill>
                  <a:schemeClr val="bg1"/>
                </a:solidFill>
                <a:latin typeface="Futura Std Book" panose="020B0502020204020303" pitchFamily="34" charset="0"/>
              </a:defRPr>
            </a:lvl1pPr>
          </a:lstStyle>
          <a:p>
            <a:r>
              <a:rPr lang="en-US" dirty="0"/>
              <a:t>Click to edit Master title style</a:t>
            </a:r>
          </a:p>
        </p:txBody>
      </p:sp>
      <p:pic>
        <p:nvPicPr>
          <p:cNvPr id="12" name="Picture 11" descr="A picture containing drawing&#10;&#10;Description automatically generated">
            <a:extLst>
              <a:ext uri="{FF2B5EF4-FFF2-40B4-BE49-F238E27FC236}">
                <a16:creationId xmlns:a16="http://schemas.microsoft.com/office/drawing/2014/main" id="{30D08A4E-92BF-456D-8022-5DC83142A67A}"/>
              </a:ext>
            </a:extLst>
          </p:cNvPr>
          <p:cNvPicPr>
            <a:picLocks noChangeAspect="1"/>
          </p:cNvPicPr>
          <p:nvPr userDrawn="1"/>
        </p:nvPicPr>
        <p:blipFill>
          <a:blip r:embed="rId2"/>
          <a:stretch>
            <a:fillRect/>
          </a:stretch>
        </p:blipFill>
        <p:spPr>
          <a:xfrm>
            <a:off x="1447800" y="769662"/>
            <a:ext cx="9296400" cy="2207245"/>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4D93C45B-8ED1-4031-B974-6F9C4EA02E59}"/>
              </a:ext>
            </a:extLst>
          </p:cNvPr>
          <p:cNvPicPr>
            <a:picLocks noChangeAspect="1"/>
          </p:cNvPicPr>
          <p:nvPr userDrawn="1"/>
        </p:nvPicPr>
        <p:blipFill>
          <a:blip r:embed="rId3"/>
          <a:stretch>
            <a:fillRect/>
          </a:stretch>
        </p:blipFill>
        <p:spPr>
          <a:xfrm>
            <a:off x="8512710" y="778965"/>
            <a:ext cx="2307690" cy="697674"/>
          </a:xfrm>
          <a:prstGeom prst="rect">
            <a:avLst/>
          </a:prstGeom>
        </p:spPr>
      </p:pic>
      <p:sp>
        <p:nvSpPr>
          <p:cNvPr id="17" name="TextBox 16">
            <a:extLst>
              <a:ext uri="{FF2B5EF4-FFF2-40B4-BE49-F238E27FC236}">
                <a16:creationId xmlns:a16="http://schemas.microsoft.com/office/drawing/2014/main" id="{7EA91BDE-422B-4FD3-990B-16C75606CF0F}"/>
              </a:ext>
            </a:extLst>
          </p:cNvPr>
          <p:cNvSpPr txBox="1"/>
          <p:nvPr userDrawn="1"/>
        </p:nvSpPr>
        <p:spPr>
          <a:xfrm>
            <a:off x="188495" y="6134083"/>
            <a:ext cx="4724400" cy="523220"/>
          </a:xfrm>
          <a:prstGeom prst="rect">
            <a:avLst/>
          </a:prstGeom>
          <a:noFill/>
        </p:spPr>
        <p:txBody>
          <a:bodyPr wrap="square" rtlCol="0">
            <a:spAutoFit/>
          </a:bodyPr>
          <a:lstStyle/>
          <a:p>
            <a:r>
              <a:rPr lang="en-US" sz="2800" b="1" dirty="0">
                <a:solidFill>
                  <a:schemeClr val="bg1"/>
                </a:solidFill>
              </a:rPr>
              <a:t>monographmatters.srcd.org</a:t>
            </a:r>
          </a:p>
        </p:txBody>
      </p:sp>
    </p:spTree>
    <p:extLst>
      <p:ext uri="{BB962C8B-B14F-4D97-AF65-F5344CB8AC3E}">
        <p14:creationId xmlns:p14="http://schemas.microsoft.com/office/powerpoint/2010/main" val="772412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lvl1pPr marL="0" indent="0">
              <a:buNone/>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extBox 11">
            <a:extLst>
              <a:ext uri="{FF2B5EF4-FFF2-40B4-BE49-F238E27FC236}">
                <a16:creationId xmlns:a16="http://schemas.microsoft.com/office/drawing/2014/main" id="{7A6F7CCD-3B4A-4C5D-8490-483329C68A7B}"/>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defRPr sz="4000">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ED147CA-80D9-44B4-8A7E-6CBA5096E58E}"/>
              </a:ext>
            </a:extLst>
          </p:cNvPr>
          <p:cNvSpPr/>
          <p:nvPr userDrawn="1"/>
        </p:nvSpPr>
        <p:spPr>
          <a:xfrm>
            <a:off x="1" y="1298279"/>
            <a:ext cx="12192000" cy="45719"/>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icture containing drawing&#10;&#10;Description automatically generated">
            <a:extLst>
              <a:ext uri="{FF2B5EF4-FFF2-40B4-BE49-F238E27FC236}">
                <a16:creationId xmlns:a16="http://schemas.microsoft.com/office/drawing/2014/main" id="{D4766F3C-7C41-4572-A4BE-275D4E4A1FD6}"/>
              </a:ext>
            </a:extLst>
          </p:cNvPr>
          <p:cNvPicPr>
            <a:picLocks noChangeAspect="1"/>
          </p:cNvPicPr>
          <p:nvPr userDrawn="1"/>
        </p:nvPicPr>
        <p:blipFill>
          <a:blip r:embed="rId2"/>
          <a:stretch>
            <a:fillRect/>
          </a:stretch>
        </p:blipFill>
        <p:spPr>
          <a:xfrm>
            <a:off x="6105525" y="768350"/>
            <a:ext cx="5455922" cy="1295400"/>
          </a:xfrm>
          <a:prstGeom prst="rect">
            <a:avLst/>
          </a:prstGeom>
        </p:spPr>
      </p:pic>
      <p:pic>
        <p:nvPicPr>
          <p:cNvPr id="15" name="Picture 14" descr="A picture containing drawing&#10;&#10;Description automatically generated">
            <a:extLst>
              <a:ext uri="{FF2B5EF4-FFF2-40B4-BE49-F238E27FC236}">
                <a16:creationId xmlns:a16="http://schemas.microsoft.com/office/drawing/2014/main" id="{C9A135B0-1E65-4E1C-B683-65946210431E}"/>
              </a:ext>
            </a:extLst>
          </p:cNvPr>
          <p:cNvPicPr>
            <a:picLocks noChangeAspect="1"/>
          </p:cNvPicPr>
          <p:nvPr userDrawn="1"/>
        </p:nvPicPr>
        <p:blipFill>
          <a:blip r:embed="rId3"/>
          <a:stretch>
            <a:fillRect/>
          </a:stretch>
        </p:blipFill>
        <p:spPr>
          <a:xfrm>
            <a:off x="9998656" y="577714"/>
            <a:ext cx="1835098" cy="554797"/>
          </a:xfrm>
          <a:prstGeom prst="rect">
            <a:avLst/>
          </a:prstGeom>
        </p:spPr>
      </p:pic>
    </p:spTree>
    <p:extLst>
      <p:ext uri="{BB962C8B-B14F-4D97-AF65-F5344CB8AC3E}">
        <p14:creationId xmlns:p14="http://schemas.microsoft.com/office/powerpoint/2010/main" val="1205546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1" name="TextBox 10">
            <a:extLst>
              <a:ext uri="{FF2B5EF4-FFF2-40B4-BE49-F238E27FC236}">
                <a16:creationId xmlns:a16="http://schemas.microsoft.com/office/drawing/2014/main" id="{7FA20218-A1A5-4811-8144-DEC65F333FF7}"/>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97579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16" name="TextBox 15">
            <a:extLst>
              <a:ext uri="{FF2B5EF4-FFF2-40B4-BE49-F238E27FC236}">
                <a16:creationId xmlns:a16="http://schemas.microsoft.com/office/drawing/2014/main" id="{ACAD9F77-B85A-4A0A-9A55-923128A78B55}"/>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1771274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extBox 8">
            <a:extLst>
              <a:ext uri="{FF2B5EF4-FFF2-40B4-BE49-F238E27FC236}">
                <a16:creationId xmlns:a16="http://schemas.microsoft.com/office/drawing/2014/main" id="{624D2250-4257-4C51-B677-02CB7CC6CD75}"/>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547160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8" name="TextBox 7">
            <a:extLst>
              <a:ext uri="{FF2B5EF4-FFF2-40B4-BE49-F238E27FC236}">
                <a16:creationId xmlns:a16="http://schemas.microsoft.com/office/drawing/2014/main" id="{3B157149-45DE-431A-8530-84B28F383072}"/>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98663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1" name="TextBox 10">
            <a:extLst>
              <a:ext uri="{FF2B5EF4-FFF2-40B4-BE49-F238E27FC236}">
                <a16:creationId xmlns:a16="http://schemas.microsoft.com/office/drawing/2014/main" id="{4BD54EAB-DCFF-401A-91E3-7B295E028F22}"/>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789207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1" name="TextBox 10">
            <a:extLst>
              <a:ext uri="{FF2B5EF4-FFF2-40B4-BE49-F238E27FC236}">
                <a16:creationId xmlns:a16="http://schemas.microsoft.com/office/drawing/2014/main" id="{63D6519F-199E-42BD-9E3C-C77F23C9070D}"/>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982281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11" name="TextBox 10">
            <a:extLst>
              <a:ext uri="{FF2B5EF4-FFF2-40B4-BE49-F238E27FC236}">
                <a16:creationId xmlns:a16="http://schemas.microsoft.com/office/drawing/2014/main" id="{0CC817B8-0366-4F4E-A86B-29C377EDCF4F}"/>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50790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0" name="TextBox 9">
            <a:extLst>
              <a:ext uri="{FF2B5EF4-FFF2-40B4-BE49-F238E27FC236}">
                <a16:creationId xmlns:a16="http://schemas.microsoft.com/office/drawing/2014/main" id="{12C00036-CED5-447D-BFDC-BFF40E718BF4}"/>
              </a:ext>
            </a:extLst>
          </p:cNvPr>
          <p:cNvSpPr txBox="1"/>
          <p:nvPr userDrawn="1"/>
        </p:nvSpPr>
        <p:spPr>
          <a:xfrm>
            <a:off x="304800" y="6420823"/>
            <a:ext cx="4114800" cy="369332"/>
          </a:xfrm>
          <a:prstGeom prst="rect">
            <a:avLst/>
          </a:prstGeom>
          <a:noFill/>
        </p:spPr>
        <p:txBody>
          <a:bodyPr wrap="square" rtlCol="0">
            <a:spAutoFit/>
          </a:bodyPr>
          <a:lstStyle/>
          <a:p>
            <a:r>
              <a:rPr lang="en-US" b="1" dirty="0">
                <a:latin typeface="+mn-lt"/>
              </a:rPr>
              <a:t>monographmatters.srcd.org</a:t>
            </a:r>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6400800" y="6545680"/>
            <a:ext cx="5791200" cy="24447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hyperlink" Target="https://doi.org/10.1111/mono.12417" TargetMode="Externa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hyperlink" Target="https://monographmatters.srcd.org/"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media" Target="../media/media2.mp4"/><Relationship Id="rId7" Type="http://schemas.openxmlformats.org/officeDocument/2006/relationships/image" Target="../media/image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notesSlide" Target="../notesSlides/notesSlide8.xml"/><Relationship Id="rId5" Type="http://schemas.openxmlformats.org/officeDocument/2006/relationships/slideLayout" Target="../slideLayouts/slideLayout4.xml"/><Relationship Id="rId4" Type="http://schemas.openxmlformats.org/officeDocument/2006/relationships/video" Target="../media/media2.mp4"/></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hyperlink" Target="https://doi.org/10.1111/mono.12417" TargetMode="External"/><Relationship Id="rId1" Type="http://schemas.openxmlformats.org/officeDocument/2006/relationships/slideLayout" Target="../slideLayouts/slideLayout2.xml"/><Relationship Id="rId4" Type="http://schemas.openxmlformats.org/officeDocument/2006/relationships/hyperlink" Target="https://monographmatters.src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277EA-CBE3-42EA-8919-EAF52F33146D}"/>
              </a:ext>
            </a:extLst>
          </p:cNvPr>
          <p:cNvSpPr>
            <a:spLocks noGrp="1"/>
          </p:cNvSpPr>
          <p:nvPr>
            <p:ph type="ctrTitle"/>
          </p:nvPr>
        </p:nvSpPr>
        <p:spPr>
          <a:xfrm>
            <a:off x="1943100" y="3429000"/>
            <a:ext cx="8305800" cy="2819400"/>
          </a:xfrm>
        </p:spPr>
        <p:txBody>
          <a:bodyPr/>
          <a:lstStyle/>
          <a:p>
            <a:r>
              <a:rPr lang="en-US" dirty="0"/>
              <a:t>The Development of Respect in Children and Adolescents</a:t>
            </a:r>
          </a:p>
        </p:txBody>
      </p:sp>
    </p:spTree>
    <p:extLst>
      <p:ext uri="{BB962C8B-B14F-4D97-AF65-F5344CB8AC3E}">
        <p14:creationId xmlns:p14="http://schemas.microsoft.com/office/powerpoint/2010/main" val="1886796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787F0C-31FD-4773-9533-9F0631D1C693}"/>
              </a:ext>
            </a:extLst>
          </p:cNvPr>
          <p:cNvSpPr>
            <a:spLocks noGrp="1"/>
          </p:cNvSpPr>
          <p:nvPr>
            <p:ph idx="1"/>
          </p:nvPr>
        </p:nvSpPr>
        <p:spPr>
          <a:xfrm>
            <a:off x="3505200" y="3276601"/>
            <a:ext cx="8077200" cy="2438400"/>
          </a:xfrm>
        </p:spPr>
        <p:txBody>
          <a:bodyPr/>
          <a:lstStyle/>
          <a:p>
            <a:pPr marL="0" indent="0">
              <a:buNone/>
            </a:pPr>
            <a:r>
              <a:rPr lang="en-US" sz="2400" b="0" dirty="0" err="1">
                <a:latin typeface="Futura Std Book" panose="020B0502020204020303" pitchFamily="34" charset="0"/>
                <a:cs typeface="Futura Medium" panose="020B0602020204020303" pitchFamily="34" charset="-79"/>
              </a:rPr>
              <a:t>Malti</a:t>
            </a:r>
            <a:r>
              <a:rPr lang="en-US" sz="2400" b="0" dirty="0">
                <a:latin typeface="Futura Std Book" panose="020B0502020204020303" pitchFamily="34" charset="0"/>
                <a:cs typeface="Futura Medium" panose="020B0602020204020303" pitchFamily="34" charset="-79"/>
              </a:rPr>
              <a:t>, T., </a:t>
            </a:r>
            <a:r>
              <a:rPr lang="en-US" sz="2400" b="0" dirty="0" err="1">
                <a:latin typeface="Futura Std Book" panose="020B0502020204020303" pitchFamily="34" charset="0"/>
                <a:cs typeface="Futura Medium" panose="020B0602020204020303" pitchFamily="34" charset="-79"/>
              </a:rPr>
              <a:t>Peplak</a:t>
            </a:r>
            <a:r>
              <a:rPr lang="en-US" sz="2400" b="0" dirty="0">
                <a:latin typeface="Futura Std Book" panose="020B0502020204020303" pitchFamily="34" charset="0"/>
                <a:cs typeface="Futura Medium" panose="020B0602020204020303" pitchFamily="34" charset="-79"/>
              </a:rPr>
              <a:t>, J. &amp; Zhang, L. (2020). The development of respect in children and adolescents. </a:t>
            </a:r>
            <a:r>
              <a:rPr lang="en-US" sz="2400" b="0" i="1" dirty="0">
                <a:latin typeface="Futura Std Book" panose="020B0502020204020303" pitchFamily="34" charset="0"/>
                <a:cs typeface="Futura Medium" panose="020B0602020204020303" pitchFamily="34" charset="-79"/>
              </a:rPr>
              <a:t>Monographs of the Society for Research in Child Development, 85</a:t>
            </a:r>
            <a:r>
              <a:rPr lang="en-US" sz="2400" b="0" dirty="0">
                <a:latin typeface="Futura Std Book" panose="020B0502020204020303" pitchFamily="34" charset="0"/>
                <a:cs typeface="Futura Medium" panose="020B0602020204020303" pitchFamily="34" charset="-79"/>
              </a:rPr>
              <a:t>(3). </a:t>
            </a:r>
            <a:r>
              <a:rPr lang="en-US" sz="2400" b="0" dirty="0">
                <a:latin typeface="Futura Std Book" panose="020B0502020204020303" pitchFamily="34" charset="0"/>
                <a:cs typeface="Futura Medium" panose="020B0602020204020303" pitchFamily="34" charset="-79"/>
                <a:hlinkClick r:id="rId2"/>
              </a:rPr>
              <a:t>https://doi.org/10.1111/mono.12417</a:t>
            </a:r>
            <a:endParaRPr lang="en-US" sz="2400" b="0" dirty="0">
              <a:latin typeface="Futura Std Book" panose="020B0502020204020303" pitchFamily="34" charset="0"/>
              <a:cs typeface="Futura Medium" panose="020B0602020204020303" pitchFamily="34" charset="-79"/>
            </a:endParaRPr>
          </a:p>
        </p:txBody>
      </p:sp>
      <p:pic>
        <p:nvPicPr>
          <p:cNvPr id="7" name="Picture 6">
            <a:extLst>
              <a:ext uri="{FF2B5EF4-FFF2-40B4-BE49-F238E27FC236}">
                <a16:creationId xmlns:a16="http://schemas.microsoft.com/office/drawing/2014/main" id="{F2925D48-EA23-451E-8C27-C1483F40FD81}"/>
              </a:ext>
            </a:extLst>
          </p:cNvPr>
          <p:cNvPicPr>
            <a:picLocks noChangeAspect="1"/>
          </p:cNvPicPr>
          <p:nvPr/>
        </p:nvPicPr>
        <p:blipFill>
          <a:blip r:embed="rId3"/>
          <a:stretch>
            <a:fillRect/>
          </a:stretch>
        </p:blipFill>
        <p:spPr>
          <a:xfrm>
            <a:off x="9144000" y="5847172"/>
            <a:ext cx="2785508" cy="837696"/>
          </a:xfrm>
          <a:prstGeom prst="rect">
            <a:avLst/>
          </a:prstGeom>
        </p:spPr>
      </p:pic>
      <p:sp>
        <p:nvSpPr>
          <p:cNvPr id="9" name="TextBox 8">
            <a:extLst>
              <a:ext uri="{FF2B5EF4-FFF2-40B4-BE49-F238E27FC236}">
                <a16:creationId xmlns:a16="http://schemas.microsoft.com/office/drawing/2014/main" id="{C4AC8926-FC3D-4855-AD41-A37748FE184A}"/>
              </a:ext>
            </a:extLst>
          </p:cNvPr>
          <p:cNvSpPr txBox="1"/>
          <p:nvPr/>
        </p:nvSpPr>
        <p:spPr>
          <a:xfrm>
            <a:off x="838200" y="1600200"/>
            <a:ext cx="10515600" cy="1200329"/>
          </a:xfrm>
          <a:prstGeom prst="rect">
            <a:avLst/>
          </a:prstGeom>
          <a:noFill/>
        </p:spPr>
        <p:txBody>
          <a:bodyPr wrap="square">
            <a:spAutoFit/>
          </a:bodyPr>
          <a:lstStyle/>
          <a:p>
            <a:pPr algn="ctr"/>
            <a:r>
              <a:rPr lang="en-US" sz="3600" dirty="0">
                <a:latin typeface="Futura Std Book" panose="020B0502020204020303" pitchFamily="34" charset="0"/>
                <a:cs typeface="Futura Medium" panose="020B0602020204020303" pitchFamily="34" charset="-79"/>
              </a:rPr>
              <a:t>Videos, commentaries, teaching materials and more are available at </a:t>
            </a:r>
            <a:r>
              <a:rPr lang="en-US" sz="3600" dirty="0">
                <a:latin typeface="Futura Std Book" panose="020B0502020204020303" pitchFamily="34" charset="0"/>
                <a:cs typeface="Futura Medium" panose="020B0602020204020303" pitchFamily="34" charset="-79"/>
                <a:hlinkClick r:id="rId4"/>
              </a:rPr>
              <a:t>monographmatters.srcd.org</a:t>
            </a:r>
            <a:r>
              <a:rPr lang="en-US" sz="3600" dirty="0">
                <a:latin typeface="Futura Std Book" panose="020B0502020204020303" pitchFamily="34" charset="0"/>
                <a:cs typeface="Futura Medium" panose="020B0602020204020303" pitchFamily="34" charset="-79"/>
              </a:rPr>
              <a:t> </a:t>
            </a:r>
          </a:p>
        </p:txBody>
      </p:sp>
      <p:pic>
        <p:nvPicPr>
          <p:cNvPr id="11" name="Picture 10">
            <a:extLst>
              <a:ext uri="{FF2B5EF4-FFF2-40B4-BE49-F238E27FC236}">
                <a16:creationId xmlns:a16="http://schemas.microsoft.com/office/drawing/2014/main" id="{B809C7DE-2E21-4CB8-8E9B-2CAE31D77A03}"/>
              </a:ext>
            </a:extLst>
          </p:cNvPr>
          <p:cNvPicPr>
            <a:picLocks noChangeAspect="1"/>
          </p:cNvPicPr>
          <p:nvPr/>
        </p:nvPicPr>
        <p:blipFill rotWithShape="1">
          <a:blip r:embed="rId5"/>
          <a:srcRect l="51157" t="5703" r="3187" b="5769"/>
          <a:stretch/>
        </p:blipFill>
        <p:spPr>
          <a:xfrm>
            <a:off x="838200" y="2924175"/>
            <a:ext cx="2492373" cy="3476625"/>
          </a:xfrm>
          <a:prstGeom prst="rect">
            <a:avLst/>
          </a:prstGeom>
        </p:spPr>
      </p:pic>
      <p:sp>
        <p:nvSpPr>
          <p:cNvPr id="2" name="Footer Placeholder 1">
            <a:extLst>
              <a:ext uri="{FF2B5EF4-FFF2-40B4-BE49-F238E27FC236}">
                <a16:creationId xmlns:a16="http://schemas.microsoft.com/office/drawing/2014/main" id="{6EEBE954-1FEE-496A-807B-98C742438F3F}"/>
              </a:ext>
            </a:extLst>
          </p:cNvPr>
          <p:cNvSpPr>
            <a:spLocks noGrp="1"/>
          </p:cNvSpPr>
          <p:nvPr>
            <p:ph type="ftr" sz="quarter" idx="11"/>
          </p:nvPr>
        </p:nvSpPr>
        <p:spPr/>
        <p:txBody>
          <a:body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1668157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9A2B-8786-4B4E-A501-936E15CE0C90}"/>
              </a:ext>
            </a:extLst>
          </p:cNvPr>
          <p:cNvSpPr>
            <a:spLocks noGrp="1"/>
          </p:cNvSpPr>
          <p:nvPr>
            <p:ph type="title"/>
          </p:nvPr>
        </p:nvSpPr>
        <p:spPr/>
        <p:txBody>
          <a:bodyPr>
            <a:normAutofit/>
          </a:bodyPr>
          <a:lstStyle/>
          <a:p>
            <a:pPr algn="ctr"/>
            <a:r>
              <a:rPr lang="en-US" sz="3600" dirty="0">
                <a:solidFill>
                  <a:srgbClr val="1B386A"/>
                </a:solidFill>
                <a:latin typeface="Futura Medium" panose="020B0602020204020303" pitchFamily="34" charset="-79"/>
                <a:cs typeface="Futura Medium" panose="020B0602020204020303" pitchFamily="34" charset="-79"/>
              </a:rPr>
              <a:t>Introduction</a:t>
            </a:r>
            <a:endParaRPr lang="en-US" dirty="0"/>
          </a:p>
        </p:txBody>
      </p:sp>
      <p:sp>
        <p:nvSpPr>
          <p:cNvPr id="3" name="Content Placeholder 2">
            <a:extLst>
              <a:ext uri="{FF2B5EF4-FFF2-40B4-BE49-F238E27FC236}">
                <a16:creationId xmlns:a16="http://schemas.microsoft.com/office/drawing/2014/main" id="{1A6843B7-C92E-4D64-A7A2-90782085DCDD}"/>
              </a:ext>
            </a:extLst>
          </p:cNvPr>
          <p:cNvSpPr>
            <a:spLocks noGrp="1"/>
          </p:cNvSpPr>
          <p:nvPr>
            <p:ph idx="1"/>
          </p:nvPr>
        </p:nvSpPr>
        <p:spPr>
          <a:xfrm>
            <a:off x="838200" y="2362200"/>
            <a:ext cx="10515600" cy="4038600"/>
          </a:xfrm>
        </p:spPr>
        <p:txBody>
          <a:bodyPr>
            <a:normAutofit/>
          </a:bodyPr>
          <a:lstStyle/>
          <a:p>
            <a:pPr marL="0" indent="0">
              <a:buNone/>
            </a:pPr>
            <a:r>
              <a:rPr lang="en-US" dirty="0"/>
              <a:t>What Respect is:</a:t>
            </a:r>
          </a:p>
          <a:p>
            <a:pPr marL="685800"/>
            <a:r>
              <a:rPr lang="en-US" b="0" dirty="0"/>
              <a:t>A feeling of esteem in response to the recognition of the “good” qualities or behaviors of another (Li &amp; Fischer, 2007)</a:t>
            </a:r>
            <a:endParaRPr lang="en-US" dirty="0"/>
          </a:p>
          <a:p>
            <a:pPr marL="0" indent="0">
              <a:spcBef>
                <a:spcPts val="1800"/>
              </a:spcBef>
              <a:buNone/>
            </a:pPr>
            <a:r>
              <a:rPr lang="en-US" dirty="0"/>
              <a:t>Two Types of Respect:</a:t>
            </a:r>
          </a:p>
          <a:p>
            <a:pPr marL="685800"/>
            <a:r>
              <a:rPr lang="en-US" b="0" dirty="0"/>
              <a:t>Recognition respect – Appraisal respect</a:t>
            </a:r>
            <a:endParaRPr lang="en-US" dirty="0"/>
          </a:p>
          <a:p>
            <a:pPr marL="0" indent="0">
              <a:spcBef>
                <a:spcPts val="1800"/>
              </a:spcBef>
              <a:buNone/>
            </a:pPr>
            <a:r>
              <a:rPr lang="en-US" dirty="0"/>
              <a:t>Why it Matters:</a:t>
            </a:r>
          </a:p>
          <a:p>
            <a:pPr marL="685800"/>
            <a:r>
              <a:rPr lang="en-US" b="0" dirty="0"/>
              <a:t>Social equality, well-being, kindness, and harmonious relationships</a:t>
            </a:r>
          </a:p>
        </p:txBody>
      </p:sp>
      <p:sp>
        <p:nvSpPr>
          <p:cNvPr id="4" name="Footer Placeholder 3">
            <a:extLst>
              <a:ext uri="{FF2B5EF4-FFF2-40B4-BE49-F238E27FC236}">
                <a16:creationId xmlns:a16="http://schemas.microsoft.com/office/drawing/2014/main" id="{F13DC76F-73C9-4088-B114-812411748837}"/>
              </a:ext>
            </a:extLst>
          </p:cNvPr>
          <p:cNvSpPr>
            <a:spLocks noGrp="1"/>
          </p:cNvSpPr>
          <p:nvPr>
            <p:ph type="ftr" sz="quarter" idx="11"/>
          </p:nvPr>
        </p:nvSpPr>
        <p:spPr/>
        <p:txBody>
          <a:bodyPr/>
          <a:lstStyle/>
          <a:p>
            <a:r>
              <a:rPr lang="en-US" dirty="0"/>
              <a:t>Created by Tina </a:t>
            </a:r>
            <a:r>
              <a:rPr lang="en-US" dirty="0" err="1"/>
              <a:t>Malti</a:t>
            </a:r>
            <a:r>
              <a:rPr lang="en-US" dirty="0"/>
              <a:t>, Ph.D. and Joanna </a:t>
            </a:r>
            <a:r>
              <a:rPr lang="en-US" dirty="0" err="1"/>
              <a:t>Peplak</a:t>
            </a:r>
            <a:r>
              <a:rPr lang="en-US" dirty="0"/>
              <a:t>, M.A. All rights reserved.</a:t>
            </a:r>
          </a:p>
        </p:txBody>
      </p:sp>
    </p:spTree>
    <p:extLst>
      <p:ext uri="{BB962C8B-B14F-4D97-AF65-F5344CB8AC3E}">
        <p14:creationId xmlns:p14="http://schemas.microsoft.com/office/powerpoint/2010/main" val="911095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9A2B-8786-4B4E-A501-936E15CE0C90}"/>
              </a:ext>
            </a:extLst>
          </p:cNvPr>
          <p:cNvSpPr>
            <a:spLocks noGrp="1"/>
          </p:cNvSpPr>
          <p:nvPr>
            <p:ph type="title"/>
          </p:nvPr>
        </p:nvSpPr>
        <p:spPr/>
        <p:txBody>
          <a:bodyPr>
            <a:normAutofit/>
          </a:bodyPr>
          <a:lstStyle/>
          <a:p>
            <a:pPr algn="ctr"/>
            <a:r>
              <a:rPr lang="en-US" sz="3600" dirty="0">
                <a:solidFill>
                  <a:srgbClr val="1B386A"/>
                </a:solidFill>
                <a:latin typeface="Futura Medium" panose="020B0602020204020303" pitchFamily="34" charset="-79"/>
                <a:cs typeface="Futura Medium" panose="020B0602020204020303" pitchFamily="34" charset="-79"/>
              </a:rPr>
              <a:t>Introduction</a:t>
            </a:r>
            <a:endParaRPr lang="en-US" dirty="0"/>
          </a:p>
        </p:txBody>
      </p:sp>
      <p:sp>
        <p:nvSpPr>
          <p:cNvPr id="3" name="Content Placeholder 2">
            <a:extLst>
              <a:ext uri="{FF2B5EF4-FFF2-40B4-BE49-F238E27FC236}">
                <a16:creationId xmlns:a16="http://schemas.microsoft.com/office/drawing/2014/main" id="{1A6843B7-C92E-4D64-A7A2-90782085DCDD}"/>
              </a:ext>
            </a:extLst>
          </p:cNvPr>
          <p:cNvSpPr>
            <a:spLocks noGrp="1"/>
          </p:cNvSpPr>
          <p:nvPr>
            <p:ph idx="1"/>
          </p:nvPr>
        </p:nvSpPr>
        <p:spPr/>
        <p:txBody>
          <a:bodyPr>
            <a:normAutofit/>
          </a:bodyPr>
          <a:lstStyle/>
          <a:p>
            <a:pPr marL="0" indent="0">
              <a:buNone/>
            </a:pPr>
            <a:r>
              <a:rPr lang="en-US" dirty="0"/>
              <a:t>Developmental theorizing:</a:t>
            </a:r>
          </a:p>
          <a:p>
            <a:pPr marL="685800"/>
            <a:r>
              <a:rPr lang="en-US" b="0" dirty="0"/>
              <a:t>From unilateral to bilateral respect (Piaget, 1932)</a:t>
            </a:r>
            <a:endParaRPr lang="en-US" dirty="0"/>
          </a:p>
          <a:p>
            <a:pPr marL="0" indent="0">
              <a:spcBef>
                <a:spcPts val="1800"/>
              </a:spcBef>
              <a:buNone/>
            </a:pPr>
            <a:r>
              <a:rPr lang="en-US" dirty="0"/>
              <a:t>Research aims:</a:t>
            </a:r>
          </a:p>
          <a:p>
            <a:pPr marL="685800"/>
            <a:r>
              <a:rPr lang="en-US" b="0" dirty="0"/>
              <a:t>How do children conceptualize respect?</a:t>
            </a:r>
          </a:p>
          <a:p>
            <a:pPr marL="685800"/>
            <a:r>
              <a:rPr lang="en-US" b="0" dirty="0"/>
              <a:t>Are there age-related differences in children’s respect concepts?</a:t>
            </a:r>
          </a:p>
          <a:p>
            <a:pPr marL="685800"/>
            <a:r>
              <a:rPr lang="en-US" b="0" dirty="0"/>
              <a:t>How is respect related to prosocial and antisocial behavior?</a:t>
            </a:r>
          </a:p>
        </p:txBody>
      </p:sp>
      <p:sp>
        <p:nvSpPr>
          <p:cNvPr id="4" name="Footer Placeholder 3">
            <a:extLst>
              <a:ext uri="{FF2B5EF4-FFF2-40B4-BE49-F238E27FC236}">
                <a16:creationId xmlns:a16="http://schemas.microsoft.com/office/drawing/2014/main" id="{F13DC76F-73C9-4088-B114-812411748837}"/>
              </a:ext>
            </a:extLst>
          </p:cNvPr>
          <p:cNvSpPr>
            <a:spLocks noGrp="1"/>
          </p:cNvSpPr>
          <p:nvPr>
            <p:ph type="ftr" sz="quarter" idx="11"/>
          </p:nvPr>
        </p:nvSpPr>
        <p:spPr/>
        <p:txBody>
          <a:body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1145681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815B7-4BBE-4F42-A874-6138ACC8CDA3}"/>
              </a:ext>
            </a:extLst>
          </p:cNvPr>
          <p:cNvSpPr>
            <a:spLocks noGrp="1"/>
          </p:cNvSpPr>
          <p:nvPr>
            <p:ph type="title"/>
          </p:nvPr>
        </p:nvSpPr>
        <p:spPr/>
        <p:txBody>
          <a:bodyPr/>
          <a:lstStyle/>
          <a:p>
            <a:pPr algn="ctr"/>
            <a:r>
              <a:rPr lang="en-US" dirty="0"/>
              <a:t>Method</a:t>
            </a:r>
          </a:p>
        </p:txBody>
      </p:sp>
      <p:sp>
        <p:nvSpPr>
          <p:cNvPr id="3" name="Content Placeholder 2">
            <a:extLst>
              <a:ext uri="{FF2B5EF4-FFF2-40B4-BE49-F238E27FC236}">
                <a16:creationId xmlns:a16="http://schemas.microsoft.com/office/drawing/2014/main" id="{98F5DBD1-087A-4BE4-8631-195561CDC558}"/>
              </a:ext>
            </a:extLst>
          </p:cNvPr>
          <p:cNvSpPr>
            <a:spLocks noGrp="1"/>
          </p:cNvSpPr>
          <p:nvPr>
            <p:ph idx="1"/>
          </p:nvPr>
        </p:nvSpPr>
        <p:spPr/>
        <p:txBody>
          <a:bodyPr/>
          <a:lstStyle/>
          <a:p>
            <a:pPr marL="0" indent="0">
              <a:buNone/>
            </a:pPr>
            <a:r>
              <a:rPr lang="en-US" dirty="0"/>
              <a:t>Sample 1: </a:t>
            </a:r>
            <a:r>
              <a:rPr lang="en-US" b="0" i="1" dirty="0"/>
              <a:t>N</a:t>
            </a:r>
            <a:r>
              <a:rPr lang="en-US" b="0" dirty="0"/>
              <a:t> = 283 children (ages 5, 7, 11, and 15 years) and their primary caregivers</a:t>
            </a:r>
            <a:endParaRPr lang="en-US" dirty="0"/>
          </a:p>
          <a:p>
            <a:pPr marL="0" indent="0">
              <a:spcBef>
                <a:spcPts val="1800"/>
              </a:spcBef>
              <a:buNone/>
            </a:pPr>
            <a:r>
              <a:rPr lang="en-US" dirty="0"/>
              <a:t>Sample 2:</a:t>
            </a:r>
            <a:r>
              <a:rPr lang="en-US" b="0" dirty="0"/>
              <a:t> </a:t>
            </a:r>
            <a:r>
              <a:rPr lang="en-US" b="0" i="1" dirty="0"/>
              <a:t>N</a:t>
            </a:r>
            <a:r>
              <a:rPr lang="en-US" b="0" dirty="0"/>
              <a:t> = 193 children (ages 5, 7, and 11 years) and their teachers</a:t>
            </a:r>
          </a:p>
          <a:p>
            <a:pPr marL="0" indent="0">
              <a:buNone/>
            </a:pPr>
            <a:endParaRPr lang="en-US" b="0" dirty="0"/>
          </a:p>
          <a:p>
            <a:pPr marL="0" indent="0">
              <a:buNone/>
            </a:pPr>
            <a:r>
              <a:rPr lang="en-US" b="0" dirty="0"/>
              <a:t>Drawn from major cities in Canada.</a:t>
            </a:r>
          </a:p>
          <a:p>
            <a:pPr marL="0" indent="0">
              <a:buNone/>
            </a:pPr>
            <a:r>
              <a:rPr lang="en-US" b="0" dirty="0"/>
              <a:t>Children were from diverse ethnic and socio-economic backgrounds.</a:t>
            </a:r>
          </a:p>
        </p:txBody>
      </p:sp>
      <p:sp>
        <p:nvSpPr>
          <p:cNvPr id="4" name="Footer Placeholder 3">
            <a:extLst>
              <a:ext uri="{FF2B5EF4-FFF2-40B4-BE49-F238E27FC236}">
                <a16:creationId xmlns:a16="http://schemas.microsoft.com/office/drawing/2014/main" id="{6C697705-50B1-4A1A-9EC0-2388ADDFC524}"/>
              </a:ext>
            </a:extLst>
          </p:cNvPr>
          <p:cNvSpPr>
            <a:spLocks noGrp="1"/>
          </p:cNvSpPr>
          <p:nvPr>
            <p:ph type="ftr" sz="quarter" idx="11"/>
          </p:nvPr>
        </p:nvSpPr>
        <p:spPr/>
        <p:txBody>
          <a:body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1951171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2F15D-E34B-41B8-AB82-990C9CA041F7}"/>
              </a:ext>
            </a:extLst>
          </p:cNvPr>
          <p:cNvSpPr>
            <a:spLocks noGrp="1"/>
          </p:cNvSpPr>
          <p:nvPr>
            <p:ph type="title"/>
          </p:nvPr>
        </p:nvSpPr>
        <p:spPr/>
        <p:txBody>
          <a:bodyPr/>
          <a:lstStyle/>
          <a:p>
            <a:pPr algn="ctr"/>
            <a:r>
              <a:rPr lang="en-US" dirty="0"/>
              <a:t>Method</a:t>
            </a:r>
          </a:p>
        </p:txBody>
      </p:sp>
      <p:sp>
        <p:nvSpPr>
          <p:cNvPr id="4" name="Footer Placeholder 3">
            <a:extLst>
              <a:ext uri="{FF2B5EF4-FFF2-40B4-BE49-F238E27FC236}">
                <a16:creationId xmlns:a16="http://schemas.microsoft.com/office/drawing/2014/main" id="{49689543-1E4D-4913-B9FB-6E1CEA972375}"/>
              </a:ext>
            </a:extLst>
          </p:cNvPr>
          <p:cNvSpPr>
            <a:spLocks noGrp="1"/>
          </p:cNvSpPr>
          <p:nvPr>
            <p:ph type="ftr" sz="quarter" idx="11"/>
          </p:nvPr>
        </p:nvSpPr>
        <p:spPr/>
        <p:txBody>
          <a:bodyPr/>
          <a:lstStyle/>
          <a:p>
            <a:r>
              <a:rPr lang="en-US"/>
              <a:t>Created by Tina Malti, Ph.D. and Joanna Peplak, M.A. All rights reserved.</a:t>
            </a:r>
            <a:endParaRPr lang="en-US" dirty="0"/>
          </a:p>
        </p:txBody>
      </p:sp>
      <p:grpSp>
        <p:nvGrpSpPr>
          <p:cNvPr id="19" name="Group 18">
            <a:extLst>
              <a:ext uri="{FF2B5EF4-FFF2-40B4-BE49-F238E27FC236}">
                <a16:creationId xmlns:a16="http://schemas.microsoft.com/office/drawing/2014/main" id="{6D9B0EA9-A79F-40F7-A832-9CD11DDAF178}"/>
              </a:ext>
            </a:extLst>
          </p:cNvPr>
          <p:cNvGrpSpPr/>
          <p:nvPr/>
        </p:nvGrpSpPr>
        <p:grpSpPr>
          <a:xfrm>
            <a:off x="838200" y="2667000"/>
            <a:ext cx="10515600" cy="3200400"/>
            <a:chOff x="70883" y="0"/>
            <a:chExt cx="3898265" cy="3041993"/>
          </a:xfrm>
        </p:grpSpPr>
        <p:sp>
          <p:nvSpPr>
            <p:cNvPr id="20" name="Oval 19">
              <a:extLst>
                <a:ext uri="{FF2B5EF4-FFF2-40B4-BE49-F238E27FC236}">
                  <a16:creationId xmlns:a16="http://schemas.microsoft.com/office/drawing/2014/main" id="{3ACDE3BC-3580-4D08-89F2-4822981B1D67}"/>
                </a:ext>
              </a:extLst>
            </p:cNvPr>
            <p:cNvSpPr/>
            <p:nvPr/>
          </p:nvSpPr>
          <p:spPr>
            <a:xfrm>
              <a:off x="279932" y="499674"/>
              <a:ext cx="3476729" cy="551035"/>
            </a:xfrm>
            <a:prstGeom prst="ellipse">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CA" b="0"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Respect Conceptions</a:t>
              </a:r>
              <a:endParaRPr kumimoji="0" lang="en-CA" sz="20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9A419A54-6D7B-4E67-BFEC-08698C69A527}"/>
                </a:ext>
              </a:extLst>
            </p:cNvPr>
            <p:cNvSpPr/>
            <p:nvPr/>
          </p:nvSpPr>
          <p:spPr>
            <a:xfrm>
              <a:off x="70883" y="0"/>
              <a:ext cx="3898265" cy="2948763"/>
            </a:xfrm>
            <a:prstGeom prst="rect">
              <a:avLst/>
            </a:prstGeom>
            <a:noFill/>
            <a:ln w="1905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CA" sz="4800" b="0" i="0" u="none" strike="noStrike" kern="0" cap="none" spc="0" normalizeH="0" baseline="0" noProof="0" dirty="0">
                <a:ln>
                  <a:noFill/>
                </a:ln>
                <a:solidFill>
                  <a:schemeClr val="accent1">
                    <a:lumMod val="50000"/>
                  </a:schemeClr>
                </a:solidFill>
                <a:effectLst/>
                <a:uLnTx/>
                <a:uFillTx/>
              </a:endParaRPr>
            </a:p>
          </p:txBody>
        </p:sp>
        <p:sp>
          <p:nvSpPr>
            <p:cNvPr id="22" name="Text Box 46">
              <a:extLst>
                <a:ext uri="{FF2B5EF4-FFF2-40B4-BE49-F238E27FC236}">
                  <a16:creationId xmlns:a16="http://schemas.microsoft.com/office/drawing/2014/main" id="{5532337E-919E-4630-A48E-496CF485B8AA}"/>
                </a:ext>
              </a:extLst>
            </p:cNvPr>
            <p:cNvSpPr txBox="1"/>
            <p:nvPr/>
          </p:nvSpPr>
          <p:spPr>
            <a:xfrm>
              <a:off x="113413" y="45559"/>
              <a:ext cx="3813832" cy="45005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CA" b="1"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Open-Ended Interviews</a:t>
              </a:r>
              <a:endParaRPr kumimoji="0" lang="en-CA" sz="20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23" name="Group 22">
              <a:extLst>
                <a:ext uri="{FF2B5EF4-FFF2-40B4-BE49-F238E27FC236}">
                  <a16:creationId xmlns:a16="http://schemas.microsoft.com/office/drawing/2014/main" id="{0DBD4327-E103-4728-B44A-E767561593B0}"/>
                </a:ext>
              </a:extLst>
            </p:cNvPr>
            <p:cNvGrpSpPr/>
            <p:nvPr/>
          </p:nvGrpSpPr>
          <p:grpSpPr>
            <a:xfrm>
              <a:off x="113414" y="1144807"/>
              <a:ext cx="3784851" cy="1897186"/>
              <a:chOff x="0" y="-138189"/>
              <a:chExt cx="3784851" cy="1897186"/>
            </a:xfrm>
          </p:grpSpPr>
          <p:sp>
            <p:nvSpPr>
              <p:cNvPr id="24" name="Rectangle 23">
                <a:extLst>
                  <a:ext uri="{FF2B5EF4-FFF2-40B4-BE49-F238E27FC236}">
                    <a16:creationId xmlns:a16="http://schemas.microsoft.com/office/drawing/2014/main" id="{AFAF3A84-C431-4C95-BFA9-CF45716F06BF}"/>
                  </a:ext>
                </a:extLst>
              </p:cNvPr>
              <p:cNvSpPr/>
              <p:nvPr/>
            </p:nvSpPr>
            <p:spPr>
              <a:xfrm>
                <a:off x="49615" y="-138189"/>
                <a:ext cx="1215837" cy="880809"/>
              </a:xfrm>
              <a:prstGeom prst="rect">
                <a:avLst/>
              </a:prstGeom>
              <a:solidFill>
                <a:schemeClr val="accent1">
                  <a:lumMod val="20000"/>
                  <a:lumOff val="80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CA" sz="1400" b="1"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Respect Concept:</a:t>
                </a:r>
                <a:r>
                  <a:rPr kumimoji="0" lang="en-CA" sz="1400" b="0"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 “What does it mean to feel respect for someone?”</a:t>
                </a:r>
                <a:endParaRPr kumimoji="0" lang="en-CA" sz="24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5" name="Rectangle 24">
                <a:extLst>
                  <a:ext uri="{FF2B5EF4-FFF2-40B4-BE49-F238E27FC236}">
                    <a16:creationId xmlns:a16="http://schemas.microsoft.com/office/drawing/2014/main" id="{0DC7C205-962A-4FA3-BC8D-D981BE1E0D37}"/>
                  </a:ext>
                </a:extLst>
              </p:cNvPr>
              <p:cNvSpPr/>
              <p:nvPr/>
            </p:nvSpPr>
            <p:spPr>
              <a:xfrm>
                <a:off x="1332614" y="-130719"/>
                <a:ext cx="1197782" cy="880809"/>
              </a:xfrm>
              <a:prstGeom prst="rect">
                <a:avLst/>
              </a:prstGeom>
              <a:solidFill>
                <a:schemeClr val="bg1">
                  <a:lumMod val="95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CA" sz="1400" b="1"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Expressions of Respect:</a:t>
                </a:r>
                <a:r>
                  <a:rPr kumimoji="0" lang="en-CA" sz="1400" b="0"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 “Tell me about a time you felt respect for someone.”</a:t>
                </a:r>
                <a:endParaRPr kumimoji="0" lang="en-CA" sz="24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6" name="Rectangle 25">
                <a:extLst>
                  <a:ext uri="{FF2B5EF4-FFF2-40B4-BE49-F238E27FC236}">
                    <a16:creationId xmlns:a16="http://schemas.microsoft.com/office/drawing/2014/main" id="{3448F8AB-BA8F-476E-AC92-E887A341C3B3}"/>
                  </a:ext>
                </a:extLst>
              </p:cNvPr>
              <p:cNvSpPr/>
              <p:nvPr/>
            </p:nvSpPr>
            <p:spPr>
              <a:xfrm>
                <a:off x="2598976" y="-130719"/>
                <a:ext cx="1185875" cy="880809"/>
              </a:xfrm>
              <a:prstGeom prst="rect">
                <a:avLst/>
              </a:prstGeom>
              <a:solidFill>
                <a:schemeClr val="bg1">
                  <a:lumMod val="95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CA" sz="1400" b="1"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Respect from Others:</a:t>
                </a:r>
                <a:r>
                  <a:rPr kumimoji="0" lang="en-CA" sz="1400" b="0"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 “Tell me about a time someone respected you.”</a:t>
                </a:r>
                <a:endParaRPr kumimoji="0" lang="en-CA" sz="24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7" name="Left Brace 26">
                <a:extLst>
                  <a:ext uri="{FF2B5EF4-FFF2-40B4-BE49-F238E27FC236}">
                    <a16:creationId xmlns:a16="http://schemas.microsoft.com/office/drawing/2014/main" id="{A34A8BBF-4B8E-42F0-94C7-0276474C1D06}"/>
                  </a:ext>
                </a:extLst>
              </p:cNvPr>
              <p:cNvSpPr/>
              <p:nvPr/>
            </p:nvSpPr>
            <p:spPr>
              <a:xfrm rot="16200000">
                <a:off x="552642" y="306321"/>
                <a:ext cx="135432" cy="1161469"/>
              </a:xfrm>
              <a:prstGeom prst="leftBrace">
                <a:avLst/>
              </a:prstGeom>
              <a:noFill/>
              <a:ln w="6350" cap="flat" cmpd="sng" algn="ctr">
                <a:solidFill>
                  <a:sysClr val="windowText" lastClr="000000">
                    <a:lumMod val="75000"/>
                    <a:lumOff val="25000"/>
                  </a:sys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CA" sz="3200" b="0" i="0" u="none" strike="noStrike" kern="0" cap="none" spc="0" normalizeH="0" baseline="0" noProof="0" dirty="0">
                  <a:ln>
                    <a:noFill/>
                  </a:ln>
                  <a:solidFill>
                    <a:schemeClr val="accent1">
                      <a:lumMod val="50000"/>
                    </a:schemeClr>
                  </a:solidFill>
                  <a:effectLst/>
                  <a:uLnTx/>
                  <a:uFillTx/>
                </a:endParaRPr>
              </a:p>
            </p:txBody>
          </p:sp>
          <p:sp>
            <p:nvSpPr>
              <p:cNvPr id="28" name="Left Brace 27">
                <a:extLst>
                  <a:ext uri="{FF2B5EF4-FFF2-40B4-BE49-F238E27FC236}">
                    <a16:creationId xmlns:a16="http://schemas.microsoft.com/office/drawing/2014/main" id="{C2F5474E-B6EB-44A0-AC9D-0CC2D94CA1D7}"/>
                  </a:ext>
                </a:extLst>
              </p:cNvPr>
              <p:cNvSpPr/>
              <p:nvPr/>
            </p:nvSpPr>
            <p:spPr>
              <a:xfrm rot="16200000">
                <a:off x="2489990" y="-329410"/>
                <a:ext cx="128270" cy="2441286"/>
              </a:xfrm>
              <a:prstGeom prst="leftBrace">
                <a:avLst/>
              </a:prstGeom>
              <a:noFill/>
              <a:ln w="635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CA" sz="3200" b="0" i="0" u="none" strike="noStrike" kern="0" cap="none" spc="0" normalizeH="0" baseline="0" noProof="0" dirty="0">
                  <a:ln>
                    <a:noFill/>
                  </a:ln>
                  <a:solidFill>
                    <a:schemeClr val="accent1">
                      <a:lumMod val="50000"/>
                    </a:schemeClr>
                  </a:solidFill>
                  <a:effectLst/>
                  <a:uLnTx/>
                  <a:uFillTx/>
                </a:endParaRPr>
              </a:p>
            </p:txBody>
          </p:sp>
          <p:sp>
            <p:nvSpPr>
              <p:cNvPr id="29" name="Text Box 53">
                <a:extLst>
                  <a:ext uri="{FF2B5EF4-FFF2-40B4-BE49-F238E27FC236}">
                    <a16:creationId xmlns:a16="http://schemas.microsoft.com/office/drawing/2014/main" id="{E90E452C-C980-4034-BDA6-5395A1A4BE7E}"/>
                  </a:ext>
                </a:extLst>
              </p:cNvPr>
              <p:cNvSpPr txBox="1"/>
              <p:nvPr/>
            </p:nvSpPr>
            <p:spPr>
              <a:xfrm>
                <a:off x="0" y="1234458"/>
                <a:ext cx="1265452" cy="52453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CA" sz="1400" b="0"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Children’s understanding of respect</a:t>
                </a:r>
                <a:endParaRPr kumimoji="0" lang="en-CA" sz="24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0" name="Text Box 54">
                <a:extLst>
                  <a:ext uri="{FF2B5EF4-FFF2-40B4-BE49-F238E27FC236}">
                    <a16:creationId xmlns:a16="http://schemas.microsoft.com/office/drawing/2014/main" id="{75149529-A3C0-46A0-837C-D41BB990C46A}"/>
                  </a:ext>
                </a:extLst>
              </p:cNvPr>
              <p:cNvSpPr txBox="1"/>
              <p:nvPr/>
            </p:nvSpPr>
            <p:spPr>
              <a:xfrm>
                <a:off x="1339702" y="1220863"/>
                <a:ext cx="2395870" cy="34024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en-CA" sz="1400" b="0" i="0" u="none" strike="noStrike" kern="0" cap="none" spc="0" normalizeH="0" baseline="0" noProof="0" dirty="0">
                    <a:ln>
                      <a:noFill/>
                    </a:ln>
                    <a:solidFill>
                      <a:schemeClr val="accent1">
                        <a:lumMod val="50000"/>
                      </a:schemeClr>
                    </a:solidFill>
                    <a:effectLst/>
                    <a:uLnTx/>
                    <a:uFillTx/>
                    <a:latin typeface="Arial" panose="020B0604020202020204" pitchFamily="34" charset="0"/>
                    <a:ea typeface="Times New Roman" panose="02020603050405020304" pitchFamily="18" charset="0"/>
                    <a:cs typeface="Times New Roman" panose="02020603050405020304" pitchFamily="18" charset="0"/>
                  </a:rPr>
                  <a:t>Children’s respect in social relationships</a:t>
                </a:r>
                <a:endParaRPr kumimoji="0" lang="en-CA" sz="24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grpSp>
      </p:grpSp>
    </p:spTree>
    <p:extLst>
      <p:ext uri="{BB962C8B-B14F-4D97-AF65-F5344CB8AC3E}">
        <p14:creationId xmlns:p14="http://schemas.microsoft.com/office/powerpoint/2010/main" val="2414765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BB1D8-1077-4283-B51E-E064BA316E62}"/>
              </a:ext>
            </a:extLst>
          </p:cNvPr>
          <p:cNvSpPr>
            <a:spLocks noGrp="1"/>
          </p:cNvSpPr>
          <p:nvPr>
            <p:ph type="title"/>
          </p:nvPr>
        </p:nvSpPr>
        <p:spPr/>
        <p:txBody>
          <a:bodyPr/>
          <a:lstStyle/>
          <a:p>
            <a:pPr algn="ctr"/>
            <a:r>
              <a:rPr lang="en-US" dirty="0"/>
              <a:t>Method</a:t>
            </a:r>
          </a:p>
        </p:txBody>
      </p:sp>
      <p:sp>
        <p:nvSpPr>
          <p:cNvPr id="3" name="Footer Placeholder 2">
            <a:extLst>
              <a:ext uri="{FF2B5EF4-FFF2-40B4-BE49-F238E27FC236}">
                <a16:creationId xmlns:a16="http://schemas.microsoft.com/office/drawing/2014/main" id="{5EE61AE8-6964-42D9-853A-26DE3E939091}"/>
              </a:ext>
            </a:extLst>
          </p:cNvPr>
          <p:cNvSpPr>
            <a:spLocks noGrp="1"/>
          </p:cNvSpPr>
          <p:nvPr>
            <p:ph type="ftr" sz="quarter" idx="11"/>
          </p:nvPr>
        </p:nvSpPr>
        <p:spPr/>
        <p:txBody>
          <a:bodyPr/>
          <a:lstStyle/>
          <a:p>
            <a:r>
              <a:rPr lang="en-US"/>
              <a:t>Created by Tina Malti, Ph.D. and Joanna Peplak, M.A. All rights reserved.</a:t>
            </a:r>
            <a:endParaRPr lang="en-US" dirty="0"/>
          </a:p>
        </p:txBody>
      </p:sp>
      <p:grpSp>
        <p:nvGrpSpPr>
          <p:cNvPr id="4" name="Group 3">
            <a:extLst>
              <a:ext uri="{FF2B5EF4-FFF2-40B4-BE49-F238E27FC236}">
                <a16:creationId xmlns:a16="http://schemas.microsoft.com/office/drawing/2014/main" id="{E1AFA6A2-8C23-4A08-8957-42889FB64147}"/>
              </a:ext>
            </a:extLst>
          </p:cNvPr>
          <p:cNvGrpSpPr/>
          <p:nvPr/>
        </p:nvGrpSpPr>
        <p:grpSpPr>
          <a:xfrm>
            <a:off x="838200" y="2590800"/>
            <a:ext cx="10521887" cy="3319316"/>
            <a:chOff x="-6743" y="-1"/>
            <a:chExt cx="6191811" cy="3171798"/>
          </a:xfrm>
        </p:grpSpPr>
        <p:sp>
          <p:nvSpPr>
            <p:cNvPr id="5" name="Rectangle 4">
              <a:extLst>
                <a:ext uri="{FF2B5EF4-FFF2-40B4-BE49-F238E27FC236}">
                  <a16:creationId xmlns:a16="http://schemas.microsoft.com/office/drawing/2014/main" id="{1F17AFB2-FD1F-45D1-91A2-A2BE3A779385}"/>
                </a:ext>
              </a:extLst>
            </p:cNvPr>
            <p:cNvSpPr/>
            <p:nvPr/>
          </p:nvSpPr>
          <p:spPr>
            <a:xfrm>
              <a:off x="7088" y="-1"/>
              <a:ext cx="3912235" cy="3171798"/>
            </a:xfrm>
            <a:prstGeom prst="rect">
              <a:avLst/>
            </a:prstGeom>
            <a:noFill/>
            <a:ln w="1905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sz="3200" dirty="0">
                <a:solidFill>
                  <a:schemeClr val="accent1">
                    <a:lumMod val="50000"/>
                  </a:schemeClr>
                </a:solidFill>
              </a:endParaRPr>
            </a:p>
          </p:txBody>
        </p:sp>
        <p:grpSp>
          <p:nvGrpSpPr>
            <p:cNvPr id="6" name="Group 5">
              <a:extLst>
                <a:ext uri="{FF2B5EF4-FFF2-40B4-BE49-F238E27FC236}">
                  <a16:creationId xmlns:a16="http://schemas.microsoft.com/office/drawing/2014/main" id="{7DD67ACE-2082-4F29-916F-C7795373408B}"/>
                </a:ext>
              </a:extLst>
            </p:cNvPr>
            <p:cNvGrpSpPr/>
            <p:nvPr/>
          </p:nvGrpSpPr>
          <p:grpSpPr>
            <a:xfrm>
              <a:off x="-6743" y="14235"/>
              <a:ext cx="6191811" cy="2876518"/>
              <a:chOff x="-6743" y="7146"/>
              <a:chExt cx="6191811" cy="2876518"/>
            </a:xfrm>
          </p:grpSpPr>
          <p:sp>
            <p:nvSpPr>
              <p:cNvPr id="7" name="Text Box 58">
                <a:extLst>
                  <a:ext uri="{FF2B5EF4-FFF2-40B4-BE49-F238E27FC236}">
                    <a16:creationId xmlns:a16="http://schemas.microsoft.com/office/drawing/2014/main" id="{EE5673AC-A58D-4726-B256-03537D58757C}"/>
                  </a:ext>
                </a:extLst>
              </p:cNvPr>
              <p:cNvSpPr txBox="1"/>
              <p:nvPr/>
            </p:nvSpPr>
            <p:spPr>
              <a:xfrm>
                <a:off x="4266181" y="456413"/>
                <a:ext cx="1918887" cy="2415491"/>
              </a:xfrm>
              <a:prstGeom prst="rect">
                <a:avLst/>
              </a:prstGeom>
              <a:noFill/>
              <a:ln w="12700">
                <a:solidFill>
                  <a:sysClr val="windowText" lastClr="000000">
                    <a:lumMod val="65000"/>
                    <a:lumOff val="35000"/>
                  </a:sysClr>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pPr>
                <a:r>
                  <a:rPr lang="en-CA" sz="1600" b="1"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rPr>
                  <a:t>Feelings of respect: </a:t>
                </a:r>
                <a:r>
                  <a:rPr lang="en-CA" sz="1600"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rPr>
                  <a:t>“How much respect do you feel for [protagonist]?” (4-point Likert scale)</a:t>
                </a:r>
                <a:endParaRPr lang="en-CA"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endParaRPr>
              </a:p>
              <a:p>
                <a:pPr algn="ctr">
                  <a:lnSpc>
                    <a:spcPct val="115000"/>
                  </a:lnSpc>
                </a:pPr>
                <a:endParaRPr lang="en-CA" sz="1600"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endParaRPr>
              </a:p>
              <a:p>
                <a:pPr algn="ctr">
                  <a:lnSpc>
                    <a:spcPct val="115000"/>
                  </a:lnSpc>
                </a:pPr>
                <a:endParaRPr lang="en-CA" sz="1600" dirty="0">
                  <a:solidFill>
                    <a:schemeClr val="accent1">
                      <a:lumMod val="50000"/>
                    </a:schemeClr>
                  </a:solidFill>
                  <a:latin typeface="Futura Medium" panose="020B0602020204020303" pitchFamily="34" charset="-79"/>
                  <a:ea typeface="MS Mincho" panose="02020609040205080304" pitchFamily="49" charset="-128"/>
                  <a:cs typeface="Futura Medium" panose="020B0602020204020303" pitchFamily="34" charset="-79"/>
                </a:endParaRPr>
              </a:p>
              <a:p>
                <a:pPr algn="ctr">
                  <a:lnSpc>
                    <a:spcPct val="115000"/>
                  </a:lnSpc>
                </a:pPr>
                <a:r>
                  <a:rPr lang="en-CA" sz="1600" b="1"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rPr>
                  <a:t>Reasoning: </a:t>
                </a:r>
                <a:r>
                  <a:rPr lang="en-CA" sz="1600"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rPr>
                  <a:t>“Why would you feel [X amount] of respect?”</a:t>
                </a:r>
                <a:endParaRPr lang="en-CA"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endParaRPr>
              </a:p>
              <a:p>
                <a:pPr algn="ctr">
                  <a:lnSpc>
                    <a:spcPct val="115000"/>
                  </a:lnSpc>
                  <a:spcAft>
                    <a:spcPts val="0"/>
                  </a:spcAft>
                </a:pPr>
                <a:r>
                  <a:rPr lang="en-CA" sz="16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 </a:t>
                </a:r>
                <a:endParaRPr lang="en-CA" sz="28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grpSp>
            <p:nvGrpSpPr>
              <p:cNvPr id="8" name="Group 7">
                <a:extLst>
                  <a:ext uri="{FF2B5EF4-FFF2-40B4-BE49-F238E27FC236}">
                    <a16:creationId xmlns:a16="http://schemas.microsoft.com/office/drawing/2014/main" id="{6454C637-CE7D-42AD-BB33-A19B7CC08CF1}"/>
                  </a:ext>
                </a:extLst>
              </p:cNvPr>
              <p:cNvGrpSpPr/>
              <p:nvPr/>
            </p:nvGrpSpPr>
            <p:grpSpPr>
              <a:xfrm>
                <a:off x="-6743" y="7146"/>
                <a:ext cx="3941227" cy="2876518"/>
                <a:chOff x="-6743" y="7146"/>
                <a:chExt cx="3941227" cy="2876518"/>
              </a:xfrm>
            </p:grpSpPr>
            <p:sp>
              <p:nvSpPr>
                <p:cNvPr id="9" name="Oval 8">
                  <a:extLst>
                    <a:ext uri="{FF2B5EF4-FFF2-40B4-BE49-F238E27FC236}">
                      <a16:creationId xmlns:a16="http://schemas.microsoft.com/office/drawing/2014/main" id="{DB550347-62B3-4ACA-8630-84FD8AE57BC7}"/>
                    </a:ext>
                  </a:extLst>
                </p:cNvPr>
                <p:cNvSpPr/>
                <p:nvPr/>
              </p:nvSpPr>
              <p:spPr>
                <a:xfrm>
                  <a:off x="180875" y="456413"/>
                  <a:ext cx="3587356" cy="666162"/>
                </a:xfrm>
                <a:prstGeom prst="ellipse">
                  <a:avLst/>
                </a:prstGeom>
                <a:solidFill>
                  <a:schemeClr val="bg1"/>
                </a:solidFill>
                <a:ln w="12700" cap="flat" cmpd="sng" algn="ctr">
                  <a:solidFill>
                    <a:schemeClr val="bg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pPr>
                  <a:r>
                    <a:rPr lang="en-CA"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rPr>
                    <a:t>Respect in Context: </a:t>
                  </a:r>
                  <a:endParaRPr lang="en-CA" sz="1400"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endParaRPr>
                </a:p>
                <a:p>
                  <a:pPr algn="ctr">
                    <a:lnSpc>
                      <a:spcPct val="115000"/>
                    </a:lnSpc>
                  </a:pPr>
                  <a:r>
                    <a:rPr lang="en-CA"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rPr>
                    <a:t>Feelings and Reasoning</a:t>
                  </a:r>
                  <a:endParaRPr lang="en-CA" sz="1400" dirty="0">
                    <a:solidFill>
                      <a:schemeClr val="accent1">
                        <a:lumMod val="50000"/>
                      </a:schemeClr>
                    </a:solidFill>
                    <a:effectLst/>
                    <a:latin typeface="Futura Medium" panose="020B0602020204020303" pitchFamily="34" charset="-79"/>
                    <a:ea typeface="MS Mincho" panose="02020609040205080304" pitchFamily="49" charset="-128"/>
                    <a:cs typeface="Futura Medium" panose="020B0602020204020303" pitchFamily="34" charset="-79"/>
                  </a:endParaRPr>
                </a:p>
              </p:txBody>
            </p:sp>
            <p:sp>
              <p:nvSpPr>
                <p:cNvPr id="10" name="Text Box 61">
                  <a:extLst>
                    <a:ext uri="{FF2B5EF4-FFF2-40B4-BE49-F238E27FC236}">
                      <a16:creationId xmlns:a16="http://schemas.microsoft.com/office/drawing/2014/main" id="{89296F4C-E459-4D0D-9F49-737BB2038D26}"/>
                    </a:ext>
                  </a:extLst>
                </p:cNvPr>
                <p:cNvSpPr txBox="1"/>
                <p:nvPr/>
              </p:nvSpPr>
              <p:spPr>
                <a:xfrm>
                  <a:off x="-6743" y="7146"/>
                  <a:ext cx="3908106" cy="49838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CA" b="1"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Semi-Structured Vignette Procedure</a:t>
                  </a:r>
                  <a:endParaRPr lang="en-CA" sz="20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sp>
              <p:nvSpPr>
                <p:cNvPr id="11" name="Rectangle 10">
                  <a:extLst>
                    <a:ext uri="{FF2B5EF4-FFF2-40B4-BE49-F238E27FC236}">
                      <a16:creationId xmlns:a16="http://schemas.microsoft.com/office/drawing/2014/main" id="{D301DE34-11CA-4FB0-8B4E-7746CF834A06}"/>
                    </a:ext>
                  </a:extLst>
                </p:cNvPr>
                <p:cNvSpPr/>
                <p:nvPr/>
              </p:nvSpPr>
              <p:spPr>
                <a:xfrm>
                  <a:off x="219740" y="1597816"/>
                  <a:ext cx="1049655" cy="410293"/>
                </a:xfrm>
                <a:prstGeom prst="rect">
                  <a:avLst/>
                </a:prstGeom>
                <a:solidFill>
                  <a:schemeClr val="accent1">
                    <a:lumMod val="20000"/>
                    <a:lumOff val="80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CA" sz="1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Sharing Fairly</a:t>
                  </a:r>
                  <a:endParaRPr lang="en-CA" sz="2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sp>
              <p:nvSpPr>
                <p:cNvPr id="12" name="Rectangle 11">
                  <a:extLst>
                    <a:ext uri="{FF2B5EF4-FFF2-40B4-BE49-F238E27FC236}">
                      <a16:creationId xmlns:a16="http://schemas.microsoft.com/office/drawing/2014/main" id="{82B91BC5-E5DF-4204-83E0-059E26FDACA7}"/>
                    </a:ext>
                  </a:extLst>
                </p:cNvPr>
                <p:cNvSpPr/>
                <p:nvPr/>
              </p:nvSpPr>
              <p:spPr>
                <a:xfrm>
                  <a:off x="1399959" y="1584065"/>
                  <a:ext cx="1049655" cy="410293"/>
                </a:xfrm>
                <a:prstGeom prst="rect">
                  <a:avLst/>
                </a:prstGeom>
                <a:solidFill>
                  <a:schemeClr val="accent1">
                    <a:lumMod val="20000"/>
                    <a:lumOff val="80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CA" sz="1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Social Inclusion</a:t>
                  </a:r>
                  <a:endParaRPr lang="en-CA" sz="2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sp>
              <p:nvSpPr>
                <p:cNvPr id="13" name="Rectangle 12">
                  <a:extLst>
                    <a:ext uri="{FF2B5EF4-FFF2-40B4-BE49-F238E27FC236}">
                      <a16:creationId xmlns:a16="http://schemas.microsoft.com/office/drawing/2014/main" id="{91BE7757-FFB0-4DB2-95CE-A3EC22F2FF4F}"/>
                    </a:ext>
                  </a:extLst>
                </p:cNvPr>
                <p:cNvSpPr/>
                <p:nvPr/>
              </p:nvSpPr>
              <p:spPr>
                <a:xfrm>
                  <a:off x="2643963" y="1597337"/>
                  <a:ext cx="1049655" cy="410771"/>
                </a:xfrm>
                <a:prstGeom prst="rect">
                  <a:avLst/>
                </a:prstGeom>
                <a:solidFill>
                  <a:schemeClr val="bg1">
                    <a:lumMod val="95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CA" sz="1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Academic Achievement</a:t>
                  </a:r>
                  <a:endParaRPr lang="en-CA" sz="2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sp>
              <p:nvSpPr>
                <p:cNvPr id="14" name="Left Brace 13">
                  <a:extLst>
                    <a:ext uri="{FF2B5EF4-FFF2-40B4-BE49-F238E27FC236}">
                      <a16:creationId xmlns:a16="http://schemas.microsoft.com/office/drawing/2014/main" id="{E4AACD16-D4DB-4379-AEA6-FE2BAB594F3D}"/>
                    </a:ext>
                  </a:extLst>
                </p:cNvPr>
                <p:cNvSpPr/>
                <p:nvPr/>
              </p:nvSpPr>
              <p:spPr>
                <a:xfrm rot="16200000">
                  <a:off x="3038549" y="1769270"/>
                  <a:ext cx="282712" cy="1055832"/>
                </a:xfrm>
                <a:prstGeom prst="leftBrace">
                  <a:avLst/>
                </a:prstGeom>
                <a:noFill/>
                <a:ln w="635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sz="3200" dirty="0">
                    <a:solidFill>
                      <a:schemeClr val="accent1">
                        <a:lumMod val="50000"/>
                      </a:schemeClr>
                    </a:solidFill>
                  </a:endParaRPr>
                </a:p>
              </p:txBody>
            </p:sp>
            <p:sp>
              <p:nvSpPr>
                <p:cNvPr id="15" name="Left Brace 14">
                  <a:extLst>
                    <a:ext uri="{FF2B5EF4-FFF2-40B4-BE49-F238E27FC236}">
                      <a16:creationId xmlns:a16="http://schemas.microsoft.com/office/drawing/2014/main" id="{88F4C274-F6DE-4809-A7B2-C1680A39AB84}"/>
                    </a:ext>
                  </a:extLst>
                </p:cNvPr>
                <p:cNvSpPr/>
                <p:nvPr/>
              </p:nvSpPr>
              <p:spPr>
                <a:xfrm rot="16200000">
                  <a:off x="1173735" y="1202820"/>
                  <a:ext cx="339723" cy="2219036"/>
                </a:xfrm>
                <a:prstGeom prst="leftBrace">
                  <a:avLst/>
                </a:prstGeom>
                <a:noFill/>
                <a:ln w="635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sz="3200" dirty="0">
                    <a:solidFill>
                      <a:schemeClr val="accent1">
                        <a:lumMod val="50000"/>
                      </a:schemeClr>
                    </a:solidFill>
                  </a:endParaRPr>
                </a:p>
              </p:txBody>
            </p:sp>
            <p:sp>
              <p:nvSpPr>
                <p:cNvPr id="16" name="Text Box 206">
                  <a:extLst>
                    <a:ext uri="{FF2B5EF4-FFF2-40B4-BE49-F238E27FC236}">
                      <a16:creationId xmlns:a16="http://schemas.microsoft.com/office/drawing/2014/main" id="{2592BE02-C38C-428A-8CA4-FEC6D405E4F3}"/>
                    </a:ext>
                  </a:extLst>
                </p:cNvPr>
                <p:cNvSpPr txBox="1"/>
                <p:nvPr/>
              </p:nvSpPr>
              <p:spPr>
                <a:xfrm>
                  <a:off x="2715919" y="2514844"/>
                  <a:ext cx="1218565" cy="28271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0"/>
                    </a:spcAft>
                  </a:pPr>
                  <a:r>
                    <a:rPr lang="en-CA" sz="1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Achievement goals</a:t>
                  </a:r>
                  <a:endParaRPr lang="en-CA" sz="2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sp>
              <p:nvSpPr>
                <p:cNvPr id="17" name="Text Box 208">
                  <a:extLst>
                    <a:ext uri="{FF2B5EF4-FFF2-40B4-BE49-F238E27FC236}">
                      <a16:creationId xmlns:a16="http://schemas.microsoft.com/office/drawing/2014/main" id="{75E94B5E-77CC-4D58-BF3A-1D950D7D61A5}"/>
                    </a:ext>
                  </a:extLst>
                </p:cNvPr>
                <p:cNvSpPr txBox="1"/>
                <p:nvPr/>
              </p:nvSpPr>
              <p:spPr>
                <a:xfrm>
                  <a:off x="148856" y="2543939"/>
                  <a:ext cx="2395855" cy="33972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CA" sz="1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Ethical behavior</a:t>
                  </a:r>
                  <a:endParaRPr lang="en-CA" sz="2400"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sp>
              <p:nvSpPr>
                <p:cNvPr id="18" name="Text Box 209">
                  <a:extLst>
                    <a:ext uri="{FF2B5EF4-FFF2-40B4-BE49-F238E27FC236}">
                      <a16:creationId xmlns:a16="http://schemas.microsoft.com/office/drawing/2014/main" id="{C6A199AF-E05D-49FF-A2CF-5003AB5543FA}"/>
                    </a:ext>
                  </a:extLst>
                </p:cNvPr>
                <p:cNvSpPr txBox="1"/>
                <p:nvPr/>
              </p:nvSpPr>
              <p:spPr>
                <a:xfrm>
                  <a:off x="127591" y="1196019"/>
                  <a:ext cx="763270" cy="33972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0"/>
                    </a:spcAft>
                  </a:pPr>
                  <a:r>
                    <a:rPr lang="en-CA" sz="1400" b="1" dirty="0">
                      <a:solidFill>
                        <a:schemeClr val="accent1">
                          <a:lumMod val="50000"/>
                        </a:schemeClr>
                      </a:solidFill>
                      <a:effectLst/>
                      <a:latin typeface="Arial" panose="020B0604020202020204" pitchFamily="34" charset="0"/>
                      <a:ea typeface="Times New Roman" panose="02020603050405020304" pitchFamily="18" charset="0"/>
                      <a:cs typeface="Times New Roman" panose="02020603050405020304" pitchFamily="18" charset="0"/>
                    </a:rPr>
                    <a:t>Contexts:</a:t>
                  </a:r>
                  <a:endParaRPr lang="en-CA" sz="2400" dirty="0">
                    <a:solidFill>
                      <a:schemeClr val="accent1">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89496BE0-46B4-4F44-ADD7-78643D219A9C}"/>
                    </a:ext>
                  </a:extLst>
                </p:cNvPr>
                <p:cNvSpPr/>
                <p:nvPr/>
              </p:nvSpPr>
              <p:spPr>
                <a:xfrm>
                  <a:off x="155868" y="1220756"/>
                  <a:ext cx="3615070" cy="1651148"/>
                </a:xfrm>
                <a:prstGeom prst="rect">
                  <a:avLst/>
                </a:prstGeom>
                <a:noFill/>
                <a:ln w="12700" cap="flat" cmpd="sng" algn="ctr">
                  <a:solidFill>
                    <a:sysClr val="windowText" lastClr="000000">
                      <a:lumMod val="65000"/>
                      <a:lumOff val="35000"/>
                    </a:sys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sz="3200" dirty="0">
                    <a:solidFill>
                      <a:schemeClr val="accent1">
                        <a:lumMod val="50000"/>
                      </a:schemeClr>
                    </a:solidFill>
                  </a:endParaRPr>
                </a:p>
              </p:txBody>
            </p:sp>
          </p:grpSp>
        </p:grpSp>
      </p:grpSp>
    </p:spTree>
    <p:extLst>
      <p:ext uri="{BB962C8B-B14F-4D97-AF65-F5344CB8AC3E}">
        <p14:creationId xmlns:p14="http://schemas.microsoft.com/office/powerpoint/2010/main" val="431556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0A3AB-27F2-4BA4-8EFE-D7D0B86C674E}"/>
              </a:ext>
            </a:extLst>
          </p:cNvPr>
          <p:cNvSpPr>
            <a:spLocks noGrp="1"/>
          </p:cNvSpPr>
          <p:nvPr>
            <p:ph type="title"/>
          </p:nvPr>
        </p:nvSpPr>
        <p:spPr/>
        <p:txBody>
          <a:bodyPr/>
          <a:lstStyle/>
          <a:p>
            <a:pPr algn="ctr"/>
            <a:r>
              <a:rPr lang="en-US" dirty="0"/>
              <a:t>Method</a:t>
            </a:r>
          </a:p>
        </p:txBody>
      </p:sp>
      <p:sp>
        <p:nvSpPr>
          <p:cNvPr id="3" name="Content Placeholder 2">
            <a:extLst>
              <a:ext uri="{FF2B5EF4-FFF2-40B4-BE49-F238E27FC236}">
                <a16:creationId xmlns:a16="http://schemas.microsoft.com/office/drawing/2014/main" id="{7374FF30-A2C2-4E1E-8C69-FE0D72E20A54}"/>
              </a:ext>
            </a:extLst>
          </p:cNvPr>
          <p:cNvSpPr>
            <a:spLocks noGrp="1"/>
          </p:cNvSpPr>
          <p:nvPr>
            <p:ph idx="1"/>
          </p:nvPr>
        </p:nvSpPr>
        <p:spPr/>
        <p:txBody>
          <a:bodyPr/>
          <a:lstStyle/>
          <a:p>
            <a:pPr marL="0" indent="0">
              <a:buNone/>
            </a:pPr>
            <a:r>
              <a:rPr lang="en-US" dirty="0"/>
              <a:t>Prosocial behavior: Child- and parent-reports</a:t>
            </a:r>
          </a:p>
          <a:p>
            <a:pPr lvl="1"/>
            <a:r>
              <a:rPr lang="en-US" sz="2800" dirty="0"/>
              <a:t>Swiss Survey of Children and Youth and Strengths and Difficulties Questionnaire (Goodman, 1997; </a:t>
            </a:r>
            <a:r>
              <a:rPr lang="en-US" sz="2800" dirty="0" err="1"/>
              <a:t>Malti</a:t>
            </a:r>
            <a:r>
              <a:rPr lang="en-US" sz="2800" dirty="0"/>
              <a:t> et al., 2009; e.g., “I am helpful to other children”)</a:t>
            </a:r>
          </a:p>
          <a:p>
            <a:pPr marL="0" indent="0">
              <a:spcBef>
                <a:spcPts val="1800"/>
              </a:spcBef>
              <a:buNone/>
            </a:pPr>
            <a:r>
              <a:rPr lang="en-US" dirty="0"/>
              <a:t>Aggressive behavior: Teacher-reports and peer nominations</a:t>
            </a:r>
          </a:p>
          <a:p>
            <a:pPr lvl="1"/>
            <a:r>
              <a:rPr lang="en-US" sz="2800" dirty="0"/>
              <a:t>Overt aggression (</a:t>
            </a:r>
            <a:r>
              <a:rPr lang="en-US" sz="2800" dirty="0" err="1"/>
              <a:t>Grotpeter</a:t>
            </a:r>
            <a:r>
              <a:rPr lang="en-US" sz="2800" dirty="0"/>
              <a:t> &amp; Crick, 1996; e.g., “hits, pushes others”)</a:t>
            </a:r>
          </a:p>
        </p:txBody>
      </p:sp>
      <p:sp>
        <p:nvSpPr>
          <p:cNvPr id="4" name="Footer Placeholder 3">
            <a:extLst>
              <a:ext uri="{FF2B5EF4-FFF2-40B4-BE49-F238E27FC236}">
                <a16:creationId xmlns:a16="http://schemas.microsoft.com/office/drawing/2014/main" id="{AB1320AB-7F7A-4F40-984D-0CEA893C7AD2}"/>
              </a:ext>
            </a:extLst>
          </p:cNvPr>
          <p:cNvSpPr>
            <a:spLocks noGrp="1"/>
          </p:cNvSpPr>
          <p:nvPr>
            <p:ph type="ftr" sz="quarter" idx="11"/>
          </p:nvPr>
        </p:nvSpPr>
        <p:spPr/>
        <p:txBody>
          <a:body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2518824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1D98A-9844-42F6-BB9B-5CB4C3B6D97B}"/>
              </a:ext>
            </a:extLst>
          </p:cNvPr>
          <p:cNvSpPr>
            <a:spLocks noGrp="1"/>
          </p:cNvSpPr>
          <p:nvPr>
            <p:ph type="title"/>
          </p:nvPr>
        </p:nvSpPr>
        <p:spPr/>
        <p:txBody>
          <a:bodyPr/>
          <a:lstStyle/>
          <a:p>
            <a:pPr algn="ctr"/>
            <a:r>
              <a:rPr lang="en-US" dirty="0"/>
              <a:t>Results</a:t>
            </a:r>
          </a:p>
        </p:txBody>
      </p:sp>
      <p:sp>
        <p:nvSpPr>
          <p:cNvPr id="3" name="Content Placeholder 2">
            <a:extLst>
              <a:ext uri="{FF2B5EF4-FFF2-40B4-BE49-F238E27FC236}">
                <a16:creationId xmlns:a16="http://schemas.microsoft.com/office/drawing/2014/main" id="{83FBAB74-D214-4172-8F7A-9B2859B20FB7}"/>
              </a:ext>
            </a:extLst>
          </p:cNvPr>
          <p:cNvSpPr>
            <a:spLocks noGrp="1"/>
          </p:cNvSpPr>
          <p:nvPr>
            <p:ph idx="1"/>
          </p:nvPr>
        </p:nvSpPr>
        <p:spPr>
          <a:xfrm>
            <a:off x="838200" y="2362200"/>
            <a:ext cx="10515600" cy="1143000"/>
          </a:xfrm>
        </p:spPr>
        <p:txBody>
          <a:bodyPr/>
          <a:lstStyle/>
          <a:p>
            <a:r>
              <a:rPr lang="en-US" b="0" dirty="0"/>
              <a:t>How children conceptualize respect across ages.</a:t>
            </a:r>
          </a:p>
          <a:p>
            <a:r>
              <a:rPr lang="en-US" b="0" dirty="0"/>
              <a:t>Children mentioned a variety of themes.</a:t>
            </a:r>
          </a:p>
        </p:txBody>
      </p:sp>
      <p:sp>
        <p:nvSpPr>
          <p:cNvPr id="4" name="Footer Placeholder 3">
            <a:extLst>
              <a:ext uri="{FF2B5EF4-FFF2-40B4-BE49-F238E27FC236}">
                <a16:creationId xmlns:a16="http://schemas.microsoft.com/office/drawing/2014/main" id="{1A45A9E0-6ABF-4A7E-A608-DC427E36CF8A}"/>
              </a:ext>
            </a:extLst>
          </p:cNvPr>
          <p:cNvSpPr>
            <a:spLocks noGrp="1"/>
          </p:cNvSpPr>
          <p:nvPr>
            <p:ph type="ftr" sz="quarter" idx="11"/>
          </p:nvPr>
        </p:nvSpPr>
        <p:spPr/>
        <p:txBody>
          <a:bodyPr/>
          <a:lstStyle/>
          <a:p>
            <a:r>
              <a:rPr lang="en-US"/>
              <a:t>Created by Tina Malti, Ph.D. and Joanna Peplak, M.A. All rights reserved.</a:t>
            </a:r>
            <a:endParaRPr lang="en-US" dirty="0"/>
          </a:p>
        </p:txBody>
      </p:sp>
      <p:graphicFrame>
        <p:nvGraphicFramePr>
          <p:cNvPr id="6" name="Chart 5">
            <a:extLst>
              <a:ext uri="{FF2B5EF4-FFF2-40B4-BE49-F238E27FC236}">
                <a16:creationId xmlns:a16="http://schemas.microsoft.com/office/drawing/2014/main" id="{7DA02F07-D4FB-4476-8ED8-47738B2848AA}"/>
              </a:ext>
            </a:extLst>
          </p:cNvPr>
          <p:cNvGraphicFramePr>
            <a:graphicFrameLocks/>
          </p:cNvGraphicFramePr>
          <p:nvPr>
            <p:extLst>
              <p:ext uri="{D42A27DB-BD31-4B8C-83A1-F6EECF244321}">
                <p14:modId xmlns:p14="http://schemas.microsoft.com/office/powerpoint/2010/main" val="1109379667"/>
              </p:ext>
            </p:extLst>
          </p:nvPr>
        </p:nvGraphicFramePr>
        <p:xfrm>
          <a:off x="858253" y="3759183"/>
          <a:ext cx="5105400" cy="2534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a:extLst>
              <a:ext uri="{FF2B5EF4-FFF2-40B4-BE49-F238E27FC236}">
                <a16:creationId xmlns:a16="http://schemas.microsoft.com/office/drawing/2014/main" id="{DABA0741-3726-42F0-9D2D-DA1987E17F29}"/>
              </a:ext>
            </a:extLst>
          </p:cNvPr>
          <p:cNvGraphicFramePr>
            <a:graphicFrameLocks/>
          </p:cNvGraphicFramePr>
          <p:nvPr>
            <p:extLst>
              <p:ext uri="{D42A27DB-BD31-4B8C-83A1-F6EECF244321}">
                <p14:modId xmlns:p14="http://schemas.microsoft.com/office/powerpoint/2010/main" val="3267878526"/>
              </p:ext>
            </p:extLst>
          </p:nvPr>
        </p:nvGraphicFramePr>
        <p:xfrm>
          <a:off x="6400800" y="3757297"/>
          <a:ext cx="4724400" cy="25344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638603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2A7C5-EC3D-46B6-96A3-4956CFC58C7B}"/>
              </a:ext>
            </a:extLst>
          </p:cNvPr>
          <p:cNvSpPr>
            <a:spLocks noGrp="1"/>
          </p:cNvSpPr>
          <p:nvPr>
            <p:ph type="title"/>
          </p:nvPr>
        </p:nvSpPr>
        <p:spPr/>
        <p:txBody>
          <a:bodyPr/>
          <a:lstStyle/>
          <a:p>
            <a:pPr algn="ctr"/>
            <a:r>
              <a:rPr lang="en-US" dirty="0"/>
              <a:t>Results</a:t>
            </a:r>
          </a:p>
        </p:txBody>
      </p:sp>
      <p:sp>
        <p:nvSpPr>
          <p:cNvPr id="3" name="Content Placeholder 2">
            <a:extLst>
              <a:ext uri="{FF2B5EF4-FFF2-40B4-BE49-F238E27FC236}">
                <a16:creationId xmlns:a16="http://schemas.microsoft.com/office/drawing/2014/main" id="{5C63E74B-55B4-494C-A3EE-2F321232D5FE}"/>
              </a:ext>
            </a:extLst>
          </p:cNvPr>
          <p:cNvSpPr>
            <a:spLocks noGrp="1"/>
          </p:cNvSpPr>
          <p:nvPr>
            <p:ph sz="half" idx="1"/>
          </p:nvPr>
        </p:nvSpPr>
        <p:spPr>
          <a:xfrm>
            <a:off x="990600" y="5862638"/>
            <a:ext cx="4724400" cy="538162"/>
          </a:xfrm>
        </p:spPr>
        <p:txBody>
          <a:bodyPr/>
          <a:lstStyle/>
          <a:p>
            <a:pPr marL="0" indent="0" algn="ctr">
              <a:buNone/>
            </a:pPr>
            <a:r>
              <a:rPr lang="en-US" dirty="0"/>
              <a:t>7-year-old</a:t>
            </a:r>
          </a:p>
        </p:txBody>
      </p:sp>
      <p:sp>
        <p:nvSpPr>
          <p:cNvPr id="4" name="Content Placeholder 3">
            <a:extLst>
              <a:ext uri="{FF2B5EF4-FFF2-40B4-BE49-F238E27FC236}">
                <a16:creationId xmlns:a16="http://schemas.microsoft.com/office/drawing/2014/main" id="{2E39A544-181A-4F35-B2D8-D772FA5D3AA6}"/>
              </a:ext>
            </a:extLst>
          </p:cNvPr>
          <p:cNvSpPr>
            <a:spLocks noGrp="1"/>
          </p:cNvSpPr>
          <p:nvPr>
            <p:ph sz="half" idx="2"/>
          </p:nvPr>
        </p:nvSpPr>
        <p:spPr>
          <a:xfrm>
            <a:off x="6477000" y="5862638"/>
            <a:ext cx="4724400" cy="538162"/>
          </a:xfrm>
        </p:spPr>
        <p:txBody>
          <a:bodyPr/>
          <a:lstStyle/>
          <a:p>
            <a:pPr marL="0" indent="0" algn="ctr">
              <a:buNone/>
            </a:pPr>
            <a:r>
              <a:rPr lang="en-US" dirty="0"/>
              <a:t>12-year-old</a:t>
            </a:r>
          </a:p>
        </p:txBody>
      </p:sp>
      <p:sp>
        <p:nvSpPr>
          <p:cNvPr id="5" name="Footer Placeholder 4">
            <a:extLst>
              <a:ext uri="{FF2B5EF4-FFF2-40B4-BE49-F238E27FC236}">
                <a16:creationId xmlns:a16="http://schemas.microsoft.com/office/drawing/2014/main" id="{548F879C-8EDE-40D5-BCF3-D7D0461A8335}"/>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6" name="7-year-old boy definition of respect CR174207">
            <a:hlinkClick r:id="" action="ppaction://media"/>
            <a:extLst>
              <a:ext uri="{FF2B5EF4-FFF2-40B4-BE49-F238E27FC236}">
                <a16:creationId xmlns:a16="http://schemas.microsoft.com/office/drawing/2014/main" id="{F4A3E61C-8C4F-4B07-95DA-96426DB7CA84}"/>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990600" y="2936650"/>
            <a:ext cx="4724400" cy="2834333"/>
          </a:xfrm>
          <a:prstGeom prst="rect">
            <a:avLst/>
          </a:prstGeom>
        </p:spPr>
      </p:pic>
      <p:pic>
        <p:nvPicPr>
          <p:cNvPr id="7" name="12-year-old definition of respect CR123212">
            <a:hlinkClick r:id="" action="ppaction://media"/>
            <a:extLst>
              <a:ext uri="{FF2B5EF4-FFF2-40B4-BE49-F238E27FC236}">
                <a16:creationId xmlns:a16="http://schemas.microsoft.com/office/drawing/2014/main" id="{928004DE-1AA7-40AA-B5FE-BEEA95A35EE2}"/>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6477000" y="2924368"/>
            <a:ext cx="4724400" cy="2834333"/>
          </a:xfrm>
          <a:prstGeom prst="rect">
            <a:avLst/>
          </a:prstGeom>
        </p:spPr>
      </p:pic>
      <p:sp>
        <p:nvSpPr>
          <p:cNvPr id="8" name="Content Placeholder 2">
            <a:extLst>
              <a:ext uri="{FF2B5EF4-FFF2-40B4-BE49-F238E27FC236}">
                <a16:creationId xmlns:a16="http://schemas.microsoft.com/office/drawing/2014/main" id="{4CF2438F-339A-402E-8B7A-196A4359A8FC}"/>
              </a:ext>
            </a:extLst>
          </p:cNvPr>
          <p:cNvSpPr txBox="1">
            <a:spLocks/>
          </p:cNvSpPr>
          <p:nvPr/>
        </p:nvSpPr>
        <p:spPr>
          <a:xfrm>
            <a:off x="838200" y="2362200"/>
            <a:ext cx="10515600" cy="6858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0" dirty="0"/>
              <a:t>How children conceptualize respect across ages</a:t>
            </a:r>
          </a:p>
        </p:txBody>
      </p:sp>
    </p:spTree>
    <p:extLst>
      <p:ext uri="{BB962C8B-B14F-4D97-AF65-F5344CB8AC3E}">
        <p14:creationId xmlns:p14="http://schemas.microsoft.com/office/powerpoint/2010/main" val="191111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667"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34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6"/>
                                        </p:tgtEl>
                                      </p:cBhvr>
                                    </p:cmd>
                                  </p:childTnLst>
                                </p:cTn>
                              </p:par>
                            </p:childTnLst>
                          </p:cTn>
                        </p:par>
                      </p:childTnLst>
                    </p:cTn>
                  </p:par>
                </p:childTnLst>
              </p:cTn>
              <p:nextCondLst>
                <p:cond evt="onClick" delay="0">
                  <p:tgtEl>
                    <p:spTgt spid="6"/>
                  </p:tgtEl>
                </p:cond>
              </p:nextCondLst>
            </p:seq>
            <p:video>
              <p:cMediaNode vol="80000">
                <p:cTn id="16" fill="hold" display="0">
                  <p:stCondLst>
                    <p:cond delay="indefinite"/>
                  </p:stCondLst>
                </p:cTn>
                <p:tgtEl>
                  <p:spTgt spid="6"/>
                </p:tgtEl>
              </p:cMediaNode>
            </p:video>
            <p:seq concurrent="1" nextAc="seek">
              <p:cTn id="17" restart="whenNotActive" fill="hold" evtFilter="cancelBubble" nodeType="interactiveSeq">
                <p:stCondLst>
                  <p:cond evt="onClick" delay="0">
                    <p:tgtEl>
                      <p:spTgt spid="7"/>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7"/>
                                        </p:tgtEl>
                                      </p:cBhvr>
                                    </p:cmd>
                                  </p:childTnLst>
                                </p:cTn>
                              </p:par>
                            </p:childTnLst>
                          </p:cTn>
                        </p:par>
                      </p:childTnLst>
                    </p:cTn>
                  </p:par>
                </p:childTnLst>
              </p:cTn>
              <p:nextCondLst>
                <p:cond evt="onClick" delay="0">
                  <p:tgtEl>
                    <p:spTgt spid="7"/>
                  </p:tgtEl>
                </p:cond>
              </p:nextCondLst>
            </p:seq>
            <p:video>
              <p:cMediaNode vol="80000">
                <p:cTn id="22" fill="hold" display="0">
                  <p:stCondLst>
                    <p:cond delay="indefinite"/>
                  </p:stCondLst>
                </p:cTn>
                <p:tgtEl>
                  <p:spTgt spid="7"/>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0B952-816C-4D78-A957-99004F86864C}"/>
              </a:ext>
            </a:extLst>
          </p:cNvPr>
          <p:cNvSpPr>
            <a:spLocks noGrp="1"/>
          </p:cNvSpPr>
          <p:nvPr>
            <p:ph type="title"/>
          </p:nvPr>
        </p:nvSpPr>
        <p:spPr/>
        <p:txBody>
          <a:bodyPr/>
          <a:lstStyle/>
          <a:p>
            <a:pPr algn="ctr"/>
            <a:r>
              <a:rPr lang="en-US" dirty="0"/>
              <a:t>Results</a:t>
            </a:r>
          </a:p>
        </p:txBody>
      </p:sp>
      <p:sp>
        <p:nvSpPr>
          <p:cNvPr id="3" name="Content Placeholder 2">
            <a:extLst>
              <a:ext uri="{FF2B5EF4-FFF2-40B4-BE49-F238E27FC236}">
                <a16:creationId xmlns:a16="http://schemas.microsoft.com/office/drawing/2014/main" id="{B6CA08AD-B671-41B3-8AA4-97CAAF47ADBB}"/>
              </a:ext>
            </a:extLst>
          </p:cNvPr>
          <p:cNvSpPr>
            <a:spLocks noGrp="1"/>
          </p:cNvSpPr>
          <p:nvPr>
            <p:ph idx="1"/>
          </p:nvPr>
        </p:nvSpPr>
        <p:spPr>
          <a:xfrm>
            <a:off x="838200" y="2362200"/>
            <a:ext cx="10515600" cy="1066800"/>
          </a:xfrm>
        </p:spPr>
        <p:txBody>
          <a:bodyPr>
            <a:normAutofit/>
          </a:bodyPr>
          <a:lstStyle/>
          <a:p>
            <a:pPr marL="0" indent="0">
              <a:buNone/>
            </a:pPr>
            <a:r>
              <a:rPr lang="en-US" dirty="0"/>
              <a:t>Respect and antisocial behavior</a:t>
            </a:r>
          </a:p>
          <a:p>
            <a:pPr lvl="1"/>
            <a:r>
              <a:rPr lang="en-US" sz="2800" dirty="0"/>
              <a:t>Fairness conceptions related to aggression</a:t>
            </a:r>
          </a:p>
        </p:txBody>
      </p:sp>
      <p:sp>
        <p:nvSpPr>
          <p:cNvPr id="4" name="Footer Placeholder 3">
            <a:extLst>
              <a:ext uri="{FF2B5EF4-FFF2-40B4-BE49-F238E27FC236}">
                <a16:creationId xmlns:a16="http://schemas.microsoft.com/office/drawing/2014/main" id="{19A7C2F7-36AC-415F-949F-D5D1166599B1}"/>
              </a:ext>
            </a:extLst>
          </p:cNvPr>
          <p:cNvSpPr>
            <a:spLocks noGrp="1"/>
          </p:cNvSpPr>
          <p:nvPr>
            <p:ph type="ftr" sz="quarter" idx="11"/>
          </p:nvPr>
        </p:nvSpPr>
        <p:spPr/>
        <p:txBody>
          <a:bodyPr/>
          <a:lstStyle/>
          <a:p>
            <a:r>
              <a:rPr lang="en-US"/>
              <a:t>Created by Tina Malti, Ph.D. and Joanna Peplak, M.A. All rights reserved.</a:t>
            </a:r>
            <a:endParaRPr lang="en-US" dirty="0"/>
          </a:p>
        </p:txBody>
      </p:sp>
      <p:sp>
        <p:nvSpPr>
          <p:cNvPr id="5" name="Text Box 2">
            <a:extLst>
              <a:ext uri="{FF2B5EF4-FFF2-40B4-BE49-F238E27FC236}">
                <a16:creationId xmlns:a16="http://schemas.microsoft.com/office/drawing/2014/main" id="{2FE23342-E1AD-4C90-ADA7-FCD60109CACB}"/>
              </a:ext>
            </a:extLst>
          </p:cNvPr>
          <p:cNvSpPr txBox="1">
            <a:spLocks noChangeArrowheads="1"/>
          </p:cNvSpPr>
          <p:nvPr/>
        </p:nvSpPr>
        <p:spPr bwMode="auto">
          <a:xfrm>
            <a:off x="1371600" y="3961378"/>
            <a:ext cx="3600463" cy="1480971"/>
          </a:xfrm>
          <a:prstGeom prst="rect">
            <a:avLst/>
          </a:prstGeom>
          <a:solidFill>
            <a:schemeClr val="bg1"/>
          </a:solidFill>
          <a:ln w="9525">
            <a:solidFill>
              <a:schemeClr val="accent1">
                <a:lumMod val="50000"/>
              </a:schemeClr>
            </a:solidFill>
            <a:miter lim="800000"/>
            <a:headEnd/>
            <a:tailEnd/>
          </a:ln>
        </p:spPr>
        <p:txBody>
          <a:bodyPr rot="0" vert="horz" wrap="square" lIns="91440" tIns="45720" rIns="91440" bIns="45720" anchor="ctr" anchorCtr="0">
            <a:noAutofit/>
          </a:bodyPr>
          <a:lstStyle/>
          <a:p>
            <a:pPr algn="ctr">
              <a:lnSpc>
                <a:spcPct val="115000"/>
              </a:lnSpc>
              <a:spcAft>
                <a:spcPts val="0"/>
              </a:spcAft>
            </a:pPr>
            <a:r>
              <a:rPr lang="en-CA" sz="2400" b="1"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Fairness conceptions of respect</a:t>
            </a:r>
          </a:p>
        </p:txBody>
      </p:sp>
      <p:cxnSp>
        <p:nvCxnSpPr>
          <p:cNvPr id="6" name="Straight Arrow Connector 5">
            <a:extLst>
              <a:ext uri="{FF2B5EF4-FFF2-40B4-BE49-F238E27FC236}">
                <a16:creationId xmlns:a16="http://schemas.microsoft.com/office/drawing/2014/main" id="{1CD28D47-9BAE-46AA-9D41-360887D93FDA}"/>
              </a:ext>
            </a:extLst>
          </p:cNvPr>
          <p:cNvCxnSpPr>
            <a:cxnSpLocks/>
          </p:cNvCxnSpPr>
          <p:nvPr/>
        </p:nvCxnSpPr>
        <p:spPr>
          <a:xfrm>
            <a:off x="5228061" y="4738905"/>
            <a:ext cx="1735876" cy="7620"/>
          </a:xfrm>
          <a:prstGeom prst="straightConnector1">
            <a:avLst/>
          </a:prstGeom>
          <a:ln w="117475">
            <a:solidFill>
              <a:schemeClr val="accent1">
                <a:lumMod val="50000"/>
              </a:schemeClr>
            </a:solidFill>
            <a:headEnd type="triangle"/>
            <a:tailEnd type="triangle"/>
          </a:ln>
        </p:spPr>
        <p:style>
          <a:lnRef idx="1">
            <a:schemeClr val="dk1"/>
          </a:lnRef>
          <a:fillRef idx="0">
            <a:schemeClr val="dk1"/>
          </a:fillRef>
          <a:effectRef idx="0">
            <a:schemeClr val="dk1"/>
          </a:effectRef>
          <a:fontRef idx="minor">
            <a:schemeClr val="tx1"/>
          </a:fontRef>
        </p:style>
      </p:cxnSp>
      <p:sp>
        <p:nvSpPr>
          <p:cNvPr id="7" name="Text Box 2">
            <a:extLst>
              <a:ext uri="{FF2B5EF4-FFF2-40B4-BE49-F238E27FC236}">
                <a16:creationId xmlns:a16="http://schemas.microsoft.com/office/drawing/2014/main" id="{7139D7C0-F1C1-4F61-AE3B-7317432C9BB7}"/>
              </a:ext>
            </a:extLst>
          </p:cNvPr>
          <p:cNvSpPr txBox="1">
            <a:spLocks noChangeArrowheads="1"/>
          </p:cNvSpPr>
          <p:nvPr/>
        </p:nvSpPr>
        <p:spPr bwMode="auto">
          <a:xfrm>
            <a:off x="7219934" y="3961379"/>
            <a:ext cx="3600463" cy="1480970"/>
          </a:xfrm>
          <a:prstGeom prst="rect">
            <a:avLst/>
          </a:prstGeom>
          <a:solidFill>
            <a:schemeClr val="bg1">
              <a:lumMod val="95000"/>
            </a:schemeClr>
          </a:solidFill>
          <a:ln w="9525">
            <a:solidFill>
              <a:schemeClr val="accent1">
                <a:lumMod val="50000"/>
              </a:schemeClr>
            </a:solidFill>
            <a:miter lim="800000"/>
            <a:headEnd/>
            <a:tailEnd/>
          </a:ln>
        </p:spPr>
        <p:txBody>
          <a:bodyPr rot="0" vert="horz" wrap="square" lIns="91440" tIns="45720" rIns="91440" bIns="45720" anchor="ctr" anchorCtr="0">
            <a:noAutofit/>
          </a:bodyPr>
          <a:lstStyle/>
          <a:p>
            <a:pPr algn="ctr">
              <a:lnSpc>
                <a:spcPct val="115000"/>
              </a:lnSpc>
              <a:spcAft>
                <a:spcPts val="0"/>
              </a:spcAft>
            </a:pPr>
            <a:r>
              <a:rPr lang="en-CA" sz="2400" b="1" dirty="0">
                <a:solidFill>
                  <a:schemeClr val="accent1">
                    <a:lumMod val="50000"/>
                  </a:schemeClr>
                </a:solidFill>
                <a:latin typeface="Futura Medium" panose="020B0602020204020303" pitchFamily="34" charset="-79"/>
                <a:ea typeface="Times New Roman" panose="02020603050405020304" pitchFamily="18" charset="0"/>
                <a:cs typeface="Futura Medium" panose="020B0602020204020303" pitchFamily="34" charset="-79"/>
              </a:rPr>
              <a:t>A</a:t>
            </a:r>
            <a:r>
              <a:rPr lang="en-CA" sz="2400" b="1"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ggression</a:t>
            </a:r>
          </a:p>
        </p:txBody>
      </p:sp>
      <p:grpSp>
        <p:nvGrpSpPr>
          <p:cNvPr id="15" name="Group 14">
            <a:extLst>
              <a:ext uri="{FF2B5EF4-FFF2-40B4-BE49-F238E27FC236}">
                <a16:creationId xmlns:a16="http://schemas.microsoft.com/office/drawing/2014/main" id="{FA1FD36F-79AF-4528-BEEF-459D829C6AF9}"/>
              </a:ext>
            </a:extLst>
          </p:cNvPr>
          <p:cNvGrpSpPr/>
          <p:nvPr/>
        </p:nvGrpSpPr>
        <p:grpSpPr>
          <a:xfrm>
            <a:off x="5679492" y="3790784"/>
            <a:ext cx="833016" cy="693752"/>
            <a:chOff x="5720184" y="3901440"/>
            <a:chExt cx="833016" cy="693752"/>
          </a:xfrm>
        </p:grpSpPr>
        <p:sp>
          <p:nvSpPr>
            <p:cNvPr id="8" name="Minus Sign 7">
              <a:extLst>
                <a:ext uri="{FF2B5EF4-FFF2-40B4-BE49-F238E27FC236}">
                  <a16:creationId xmlns:a16="http://schemas.microsoft.com/office/drawing/2014/main" id="{3625DDA8-9D34-4D72-9709-472B1212D483}"/>
                </a:ext>
              </a:extLst>
            </p:cNvPr>
            <p:cNvSpPr/>
            <p:nvPr/>
          </p:nvSpPr>
          <p:spPr>
            <a:xfrm>
              <a:off x="5920604" y="4072034"/>
              <a:ext cx="432175" cy="352564"/>
            </a:xfrm>
            <a:prstGeom prst="mathMinus">
              <a:avLst/>
            </a:prstGeom>
            <a:solidFill>
              <a:schemeClr val="tx1"/>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dirty="0">
                <a:solidFill>
                  <a:schemeClr val="accent1">
                    <a:lumMod val="50000"/>
                  </a:schemeClr>
                </a:solidFill>
              </a:endParaRPr>
            </a:p>
          </p:txBody>
        </p:sp>
        <p:sp>
          <p:nvSpPr>
            <p:cNvPr id="9" name="Oval 8">
              <a:extLst>
                <a:ext uri="{FF2B5EF4-FFF2-40B4-BE49-F238E27FC236}">
                  <a16:creationId xmlns:a16="http://schemas.microsoft.com/office/drawing/2014/main" id="{5C2BDB38-D9BF-442F-A200-F5F60F2DE5D1}"/>
                </a:ext>
              </a:extLst>
            </p:cNvPr>
            <p:cNvSpPr/>
            <p:nvPr/>
          </p:nvSpPr>
          <p:spPr>
            <a:xfrm>
              <a:off x="5720184" y="3901440"/>
              <a:ext cx="833016" cy="693752"/>
            </a:xfrm>
            <a:prstGeom prst="ellipse">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Tree>
    <p:extLst>
      <p:ext uri="{BB962C8B-B14F-4D97-AF65-F5344CB8AC3E}">
        <p14:creationId xmlns:p14="http://schemas.microsoft.com/office/powerpoint/2010/main" val="827422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0B952-816C-4D78-A957-99004F86864C}"/>
              </a:ext>
            </a:extLst>
          </p:cNvPr>
          <p:cNvSpPr>
            <a:spLocks noGrp="1"/>
          </p:cNvSpPr>
          <p:nvPr>
            <p:ph type="title"/>
          </p:nvPr>
        </p:nvSpPr>
        <p:spPr/>
        <p:txBody>
          <a:bodyPr/>
          <a:lstStyle/>
          <a:p>
            <a:pPr algn="ctr"/>
            <a:r>
              <a:rPr lang="en-US" dirty="0"/>
              <a:t>Results</a:t>
            </a:r>
          </a:p>
        </p:txBody>
      </p:sp>
      <p:sp>
        <p:nvSpPr>
          <p:cNvPr id="3" name="Content Placeholder 2">
            <a:extLst>
              <a:ext uri="{FF2B5EF4-FFF2-40B4-BE49-F238E27FC236}">
                <a16:creationId xmlns:a16="http://schemas.microsoft.com/office/drawing/2014/main" id="{B6CA08AD-B671-41B3-8AA4-97CAAF47ADBB}"/>
              </a:ext>
            </a:extLst>
          </p:cNvPr>
          <p:cNvSpPr>
            <a:spLocks noGrp="1"/>
          </p:cNvSpPr>
          <p:nvPr>
            <p:ph idx="1"/>
          </p:nvPr>
        </p:nvSpPr>
        <p:spPr>
          <a:xfrm>
            <a:off x="838200" y="2362200"/>
            <a:ext cx="10515600" cy="1066800"/>
          </a:xfrm>
        </p:spPr>
        <p:txBody>
          <a:bodyPr>
            <a:normAutofit/>
          </a:bodyPr>
          <a:lstStyle/>
          <a:p>
            <a:pPr marL="0" indent="0">
              <a:buNone/>
            </a:pPr>
            <a:r>
              <a:rPr lang="en-US" dirty="0"/>
              <a:t>Respect and prosocial behavior</a:t>
            </a:r>
          </a:p>
          <a:p>
            <a:pPr lvl="1"/>
            <a:r>
              <a:rPr lang="en-US" sz="2800" dirty="0"/>
              <a:t>Feelings of respect related to prosocial behavior</a:t>
            </a:r>
          </a:p>
        </p:txBody>
      </p:sp>
      <p:sp>
        <p:nvSpPr>
          <p:cNvPr id="4" name="Footer Placeholder 3">
            <a:extLst>
              <a:ext uri="{FF2B5EF4-FFF2-40B4-BE49-F238E27FC236}">
                <a16:creationId xmlns:a16="http://schemas.microsoft.com/office/drawing/2014/main" id="{19A7C2F7-36AC-415F-949F-D5D1166599B1}"/>
              </a:ext>
            </a:extLst>
          </p:cNvPr>
          <p:cNvSpPr>
            <a:spLocks noGrp="1"/>
          </p:cNvSpPr>
          <p:nvPr>
            <p:ph type="ftr" sz="quarter" idx="11"/>
          </p:nvPr>
        </p:nvSpPr>
        <p:spPr/>
        <p:txBody>
          <a:bodyPr/>
          <a:lstStyle/>
          <a:p>
            <a:r>
              <a:rPr lang="en-US"/>
              <a:t>Created by Tina Malti, Ph.D. and Joanna Peplak, M.A. All rights reserved.</a:t>
            </a:r>
            <a:endParaRPr lang="en-US" dirty="0"/>
          </a:p>
        </p:txBody>
      </p:sp>
      <p:sp>
        <p:nvSpPr>
          <p:cNvPr id="5" name="Text Box 2">
            <a:extLst>
              <a:ext uri="{FF2B5EF4-FFF2-40B4-BE49-F238E27FC236}">
                <a16:creationId xmlns:a16="http://schemas.microsoft.com/office/drawing/2014/main" id="{2FE23342-E1AD-4C90-ADA7-FCD60109CACB}"/>
              </a:ext>
            </a:extLst>
          </p:cNvPr>
          <p:cNvSpPr txBox="1">
            <a:spLocks noChangeArrowheads="1"/>
          </p:cNvSpPr>
          <p:nvPr/>
        </p:nvSpPr>
        <p:spPr bwMode="auto">
          <a:xfrm>
            <a:off x="1371600" y="3425932"/>
            <a:ext cx="3656950" cy="1275931"/>
          </a:xfrm>
          <a:prstGeom prst="rect">
            <a:avLst/>
          </a:prstGeom>
          <a:solidFill>
            <a:schemeClr val="bg1"/>
          </a:solidFill>
          <a:ln w="9525">
            <a:solidFill>
              <a:schemeClr val="accent1">
                <a:lumMod val="50000"/>
              </a:schemeClr>
            </a:solidFill>
            <a:miter lim="800000"/>
            <a:headEnd/>
            <a:tailEnd/>
          </a:ln>
        </p:spPr>
        <p:txBody>
          <a:bodyPr rot="0" vert="horz" wrap="square" lIns="91440" tIns="45720" rIns="91440" bIns="45720" anchor="ctr" anchorCtr="0">
            <a:noAutofit/>
          </a:bodyPr>
          <a:lstStyle/>
          <a:p>
            <a:pPr algn="ctr">
              <a:lnSpc>
                <a:spcPct val="115000"/>
              </a:lnSpc>
              <a:spcAft>
                <a:spcPts val="0"/>
              </a:spcAft>
            </a:pPr>
            <a:r>
              <a:rPr lang="en-CA" sz="2000" b="1"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Feelings of respect toward others’ good behavior</a:t>
            </a:r>
          </a:p>
        </p:txBody>
      </p:sp>
      <p:cxnSp>
        <p:nvCxnSpPr>
          <p:cNvPr id="6" name="Straight Arrow Connector 5">
            <a:extLst>
              <a:ext uri="{FF2B5EF4-FFF2-40B4-BE49-F238E27FC236}">
                <a16:creationId xmlns:a16="http://schemas.microsoft.com/office/drawing/2014/main" id="{1CD28D47-9BAE-46AA-9D41-360887D93FDA}"/>
              </a:ext>
            </a:extLst>
          </p:cNvPr>
          <p:cNvCxnSpPr>
            <a:cxnSpLocks/>
          </p:cNvCxnSpPr>
          <p:nvPr/>
        </p:nvCxnSpPr>
        <p:spPr>
          <a:xfrm>
            <a:off x="5228061" y="4738905"/>
            <a:ext cx="1735876" cy="7620"/>
          </a:xfrm>
          <a:prstGeom prst="straightConnector1">
            <a:avLst/>
          </a:prstGeom>
          <a:ln w="117475">
            <a:solidFill>
              <a:schemeClr val="accent1">
                <a:lumMod val="50000"/>
              </a:schemeClr>
            </a:solidFill>
            <a:headEnd type="triangle"/>
            <a:tailEnd type="triangle"/>
          </a:ln>
        </p:spPr>
        <p:style>
          <a:lnRef idx="1">
            <a:schemeClr val="dk1"/>
          </a:lnRef>
          <a:fillRef idx="0">
            <a:schemeClr val="dk1"/>
          </a:fillRef>
          <a:effectRef idx="0">
            <a:schemeClr val="dk1"/>
          </a:effectRef>
          <a:fontRef idx="minor">
            <a:schemeClr val="tx1"/>
          </a:fontRef>
        </p:style>
      </p:cxnSp>
      <p:sp>
        <p:nvSpPr>
          <p:cNvPr id="7" name="Text Box 2">
            <a:extLst>
              <a:ext uri="{FF2B5EF4-FFF2-40B4-BE49-F238E27FC236}">
                <a16:creationId xmlns:a16="http://schemas.microsoft.com/office/drawing/2014/main" id="{7139D7C0-F1C1-4F61-AE3B-7317432C9BB7}"/>
              </a:ext>
            </a:extLst>
          </p:cNvPr>
          <p:cNvSpPr txBox="1">
            <a:spLocks noChangeArrowheads="1"/>
          </p:cNvSpPr>
          <p:nvPr/>
        </p:nvSpPr>
        <p:spPr bwMode="auto">
          <a:xfrm>
            <a:off x="7219934" y="3961379"/>
            <a:ext cx="3656950" cy="1480970"/>
          </a:xfrm>
          <a:prstGeom prst="rect">
            <a:avLst/>
          </a:prstGeom>
          <a:solidFill>
            <a:schemeClr val="bg1">
              <a:lumMod val="95000"/>
            </a:schemeClr>
          </a:solidFill>
          <a:ln w="9525">
            <a:solidFill>
              <a:schemeClr val="accent1">
                <a:lumMod val="50000"/>
              </a:schemeClr>
            </a:solidFill>
            <a:miter lim="800000"/>
            <a:headEnd/>
            <a:tailEnd/>
          </a:ln>
        </p:spPr>
        <p:txBody>
          <a:bodyPr rot="0" vert="horz" wrap="square" lIns="91440" tIns="45720" rIns="91440" bIns="45720" anchor="ctr" anchorCtr="0">
            <a:noAutofit/>
          </a:bodyPr>
          <a:lstStyle/>
          <a:p>
            <a:pPr algn="ctr">
              <a:lnSpc>
                <a:spcPct val="115000"/>
              </a:lnSpc>
              <a:spcAft>
                <a:spcPts val="0"/>
              </a:spcAft>
            </a:pPr>
            <a:r>
              <a:rPr lang="en-CA" sz="2400" b="1" dirty="0">
                <a:solidFill>
                  <a:schemeClr val="accent1">
                    <a:lumMod val="50000"/>
                  </a:schemeClr>
                </a:solidFill>
                <a:latin typeface="Futura Medium" panose="020B0602020204020303" pitchFamily="34" charset="-79"/>
                <a:ea typeface="Times New Roman" panose="02020603050405020304" pitchFamily="18" charset="0"/>
                <a:cs typeface="Futura Medium" panose="020B0602020204020303" pitchFamily="34" charset="-79"/>
              </a:rPr>
              <a:t>Prosocial behavior</a:t>
            </a:r>
            <a:endParaRPr lang="en-CA" sz="2400" b="1"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endParaRPr>
          </a:p>
        </p:txBody>
      </p:sp>
      <p:grpSp>
        <p:nvGrpSpPr>
          <p:cNvPr id="14" name="Group 13">
            <a:extLst>
              <a:ext uri="{FF2B5EF4-FFF2-40B4-BE49-F238E27FC236}">
                <a16:creationId xmlns:a16="http://schemas.microsoft.com/office/drawing/2014/main" id="{BC0E8BFA-4AA7-44D9-8BDF-C32851FC9A24}"/>
              </a:ext>
            </a:extLst>
          </p:cNvPr>
          <p:cNvGrpSpPr/>
          <p:nvPr/>
        </p:nvGrpSpPr>
        <p:grpSpPr>
          <a:xfrm>
            <a:off x="5679492" y="3790784"/>
            <a:ext cx="833016" cy="693752"/>
            <a:chOff x="5679492" y="3790784"/>
            <a:chExt cx="833016" cy="693752"/>
          </a:xfrm>
        </p:grpSpPr>
        <p:sp>
          <p:nvSpPr>
            <p:cNvPr id="9" name="Oval 8">
              <a:extLst>
                <a:ext uri="{FF2B5EF4-FFF2-40B4-BE49-F238E27FC236}">
                  <a16:creationId xmlns:a16="http://schemas.microsoft.com/office/drawing/2014/main" id="{5C2BDB38-D9BF-442F-A200-F5F60F2DE5D1}"/>
                </a:ext>
              </a:extLst>
            </p:cNvPr>
            <p:cNvSpPr/>
            <p:nvPr/>
          </p:nvSpPr>
          <p:spPr>
            <a:xfrm>
              <a:off x="5679492" y="3790784"/>
              <a:ext cx="833016" cy="693752"/>
            </a:xfrm>
            <a:prstGeom prst="ellipse">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Cross 9">
              <a:extLst>
                <a:ext uri="{FF2B5EF4-FFF2-40B4-BE49-F238E27FC236}">
                  <a16:creationId xmlns:a16="http://schemas.microsoft.com/office/drawing/2014/main" id="{9E2E8F6A-FAB5-4539-B77C-410E0D62B7CD}"/>
                </a:ext>
              </a:extLst>
            </p:cNvPr>
            <p:cNvSpPr/>
            <p:nvPr/>
          </p:nvSpPr>
          <p:spPr>
            <a:xfrm>
              <a:off x="5843028" y="3876081"/>
              <a:ext cx="505941" cy="523158"/>
            </a:xfrm>
            <a:prstGeom prst="plus">
              <a:avLst>
                <a:gd name="adj" fmla="val 37310"/>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12" name="Text Box 2">
            <a:extLst>
              <a:ext uri="{FF2B5EF4-FFF2-40B4-BE49-F238E27FC236}">
                <a16:creationId xmlns:a16="http://schemas.microsoft.com/office/drawing/2014/main" id="{9EF83792-9DA8-4000-B278-906B07A8C004}"/>
              </a:ext>
            </a:extLst>
          </p:cNvPr>
          <p:cNvSpPr txBox="1">
            <a:spLocks noChangeArrowheads="1"/>
          </p:cNvSpPr>
          <p:nvPr/>
        </p:nvSpPr>
        <p:spPr bwMode="auto">
          <a:xfrm>
            <a:off x="1371600" y="4820069"/>
            <a:ext cx="3656950" cy="1275931"/>
          </a:xfrm>
          <a:prstGeom prst="rect">
            <a:avLst/>
          </a:prstGeom>
          <a:solidFill>
            <a:schemeClr val="bg1"/>
          </a:solidFill>
          <a:ln w="9525">
            <a:solidFill>
              <a:schemeClr val="accent1">
                <a:lumMod val="50000"/>
              </a:schemeClr>
            </a:solidFill>
            <a:miter lim="800000"/>
            <a:headEnd/>
            <a:tailEnd/>
          </a:ln>
        </p:spPr>
        <p:txBody>
          <a:bodyPr rot="0" vert="horz" wrap="square" lIns="91440" tIns="45720" rIns="91440" bIns="45720" anchor="ctr" anchorCtr="0">
            <a:noAutofit/>
          </a:bodyPr>
          <a:lstStyle/>
          <a:p>
            <a:pPr algn="ctr">
              <a:lnSpc>
                <a:spcPct val="115000"/>
              </a:lnSpc>
              <a:spcAft>
                <a:spcPts val="0"/>
              </a:spcAft>
            </a:pPr>
            <a:r>
              <a:rPr lang="en-CA" sz="2000" b="1" dirty="0">
                <a:solidFill>
                  <a:schemeClr val="accent1">
                    <a:lumMod val="50000"/>
                  </a:schemeClr>
                </a:solidFill>
                <a:effectLst/>
                <a:latin typeface="Futura Medium" panose="020B0602020204020303" pitchFamily="34" charset="-79"/>
                <a:ea typeface="Times New Roman" panose="02020603050405020304" pitchFamily="18" charset="0"/>
                <a:cs typeface="Futura Medium" panose="020B0602020204020303" pitchFamily="34" charset="-79"/>
              </a:rPr>
              <a:t>Fairness and prosocial reasoning for feelings of respect</a:t>
            </a:r>
          </a:p>
        </p:txBody>
      </p:sp>
    </p:spTree>
    <p:extLst>
      <p:ext uri="{BB962C8B-B14F-4D97-AF65-F5344CB8AC3E}">
        <p14:creationId xmlns:p14="http://schemas.microsoft.com/office/powerpoint/2010/main" val="4096126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C7BA1-F5F0-4CB3-8F91-360C3D0B8A86}"/>
              </a:ext>
            </a:extLst>
          </p:cNvPr>
          <p:cNvSpPr>
            <a:spLocks noGrp="1"/>
          </p:cNvSpPr>
          <p:nvPr>
            <p:ph type="title"/>
          </p:nvPr>
        </p:nvSpPr>
        <p:spPr/>
        <p:txBody>
          <a:bodyPr/>
          <a:lstStyle/>
          <a:p>
            <a:pPr algn="ctr"/>
            <a:r>
              <a:rPr lang="en-US" dirty="0"/>
              <a:t>Summary of Key Findings</a:t>
            </a:r>
          </a:p>
        </p:txBody>
      </p:sp>
      <p:sp>
        <p:nvSpPr>
          <p:cNvPr id="3" name="Content Placeholder 2">
            <a:extLst>
              <a:ext uri="{FF2B5EF4-FFF2-40B4-BE49-F238E27FC236}">
                <a16:creationId xmlns:a16="http://schemas.microsoft.com/office/drawing/2014/main" id="{E859140C-7C5A-47F6-9664-21F6B9F37DFF}"/>
              </a:ext>
            </a:extLst>
          </p:cNvPr>
          <p:cNvSpPr>
            <a:spLocks noGrp="1"/>
          </p:cNvSpPr>
          <p:nvPr>
            <p:ph idx="1"/>
          </p:nvPr>
        </p:nvSpPr>
        <p:spPr/>
        <p:txBody>
          <a:bodyPr/>
          <a:lstStyle/>
          <a:p>
            <a:pPr>
              <a:spcBef>
                <a:spcPts val="1800"/>
              </a:spcBef>
            </a:pPr>
            <a:r>
              <a:rPr lang="en-US" b="0" dirty="0"/>
              <a:t>Children of all ages viewed respect as being an ethically salient emotion based in principles of kindness.</a:t>
            </a:r>
          </a:p>
          <a:p>
            <a:pPr>
              <a:spcBef>
                <a:spcPts val="1800"/>
              </a:spcBef>
            </a:pPr>
            <a:r>
              <a:rPr lang="en-US" b="0" dirty="0"/>
              <a:t>Many children identified fairness-related themes as central element of respect, and they increasingly did so with age.</a:t>
            </a:r>
          </a:p>
          <a:p>
            <a:pPr>
              <a:spcBef>
                <a:spcPts val="1800"/>
              </a:spcBef>
            </a:pPr>
            <a:r>
              <a:rPr lang="en-US" b="0" dirty="0"/>
              <a:t>Respect was, in part, associated with decreased overt aggression and increased prosocial behaviors.</a:t>
            </a:r>
          </a:p>
        </p:txBody>
      </p:sp>
      <p:sp>
        <p:nvSpPr>
          <p:cNvPr id="4" name="Footer Placeholder 3">
            <a:extLst>
              <a:ext uri="{FF2B5EF4-FFF2-40B4-BE49-F238E27FC236}">
                <a16:creationId xmlns:a16="http://schemas.microsoft.com/office/drawing/2014/main" id="{DC954925-1176-470E-9D66-F805A8221076}"/>
              </a:ext>
            </a:extLst>
          </p:cNvPr>
          <p:cNvSpPr>
            <a:spLocks noGrp="1"/>
          </p:cNvSpPr>
          <p:nvPr>
            <p:ph type="ftr" sz="quarter" idx="11"/>
          </p:nvPr>
        </p:nvSpPr>
        <p:spPr/>
        <p:txBody>
          <a:body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1223480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331C0-338E-4460-B850-DA2772D9870C}"/>
              </a:ext>
            </a:extLst>
          </p:cNvPr>
          <p:cNvSpPr>
            <a:spLocks noGrp="1"/>
          </p:cNvSpPr>
          <p:nvPr>
            <p:ph type="title"/>
          </p:nvPr>
        </p:nvSpPr>
        <p:spPr/>
        <p:txBody>
          <a:bodyPr/>
          <a:lstStyle/>
          <a:p>
            <a:pPr algn="ctr"/>
            <a:r>
              <a:rPr lang="en-US" dirty="0"/>
              <a:t>Discussion</a:t>
            </a:r>
          </a:p>
        </p:txBody>
      </p:sp>
      <p:sp>
        <p:nvSpPr>
          <p:cNvPr id="3" name="Content Placeholder 2">
            <a:extLst>
              <a:ext uri="{FF2B5EF4-FFF2-40B4-BE49-F238E27FC236}">
                <a16:creationId xmlns:a16="http://schemas.microsoft.com/office/drawing/2014/main" id="{15806787-1C3D-446C-AD70-1B3E8BB440F8}"/>
              </a:ext>
            </a:extLst>
          </p:cNvPr>
          <p:cNvSpPr>
            <a:spLocks noGrp="1"/>
          </p:cNvSpPr>
          <p:nvPr>
            <p:ph idx="1"/>
          </p:nvPr>
        </p:nvSpPr>
        <p:spPr/>
        <p:txBody>
          <a:bodyPr>
            <a:noAutofit/>
          </a:bodyPr>
          <a:lstStyle/>
          <a:p>
            <a:pPr>
              <a:spcBef>
                <a:spcPts val="1800"/>
              </a:spcBef>
            </a:pPr>
            <a:r>
              <a:rPr lang="en-US" b="0" dirty="0"/>
              <a:t>Evidence of kindness challenges traditional accounts of respect that focus on authority, status, and hierarchies.</a:t>
            </a:r>
          </a:p>
          <a:p>
            <a:pPr>
              <a:spcBef>
                <a:spcPts val="1800"/>
              </a:spcBef>
            </a:pPr>
            <a:r>
              <a:rPr lang="en-US" b="0" dirty="0"/>
              <a:t>Essential role of </a:t>
            </a:r>
            <a:r>
              <a:rPr lang="en-US" b="0" dirty="0" err="1"/>
              <a:t>prosociality</a:t>
            </a:r>
            <a:r>
              <a:rPr lang="en-US" b="0" dirty="0"/>
              <a:t> in interventions that aim to nurture respect in children, along with strategies that target the promotion of self-reflection.</a:t>
            </a:r>
          </a:p>
          <a:p>
            <a:pPr>
              <a:spcBef>
                <a:spcPts val="1800"/>
              </a:spcBef>
            </a:pPr>
            <a:r>
              <a:rPr lang="en-US" b="0" dirty="0"/>
              <a:t>Policies that facilitate positive contact, role-taking opportunities, and concern for others are likely to contribute to the development of respect in—and of—every child.</a:t>
            </a:r>
          </a:p>
        </p:txBody>
      </p:sp>
      <p:sp>
        <p:nvSpPr>
          <p:cNvPr id="4" name="Footer Placeholder 3">
            <a:extLst>
              <a:ext uri="{FF2B5EF4-FFF2-40B4-BE49-F238E27FC236}">
                <a16:creationId xmlns:a16="http://schemas.microsoft.com/office/drawing/2014/main" id="{00B47323-6C5B-4D7B-AE65-4D6990BBAC57}"/>
              </a:ext>
            </a:extLst>
          </p:cNvPr>
          <p:cNvSpPr>
            <a:spLocks noGrp="1"/>
          </p:cNvSpPr>
          <p:nvPr>
            <p:ph type="ftr" sz="quarter" idx="11"/>
          </p:nvPr>
        </p:nvSpPr>
        <p:spPr/>
        <p:txBody>
          <a:body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4106264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44B5B31C-FB9C-4336-A009-8D9BE325F27C}"/>
              </a:ext>
            </a:extLst>
          </p:cNvPr>
          <p:cNvSpPr>
            <a:spLocks noGrp="1"/>
          </p:cNvSpPr>
          <p:nvPr>
            <p:ph type="ftr" sz="quarter" idx="11"/>
          </p:nvPr>
        </p:nvSpPr>
        <p:spPr/>
        <p:txBody>
          <a:bodyPr/>
          <a:lstStyle/>
          <a:p>
            <a:r>
              <a:rPr lang="en-US"/>
              <a:t>Created by Tina Malti, Ph.D. and Joanna Peplak, M.A. All rights reserved.</a:t>
            </a:r>
            <a:endParaRPr lang="en-US" dirty="0"/>
          </a:p>
        </p:txBody>
      </p:sp>
      <p:sp>
        <p:nvSpPr>
          <p:cNvPr id="6" name="TextBox 5">
            <a:extLst>
              <a:ext uri="{FF2B5EF4-FFF2-40B4-BE49-F238E27FC236}">
                <a16:creationId xmlns:a16="http://schemas.microsoft.com/office/drawing/2014/main" id="{2FD4E14B-5BB5-4AE8-BF93-0279517D8349}"/>
              </a:ext>
            </a:extLst>
          </p:cNvPr>
          <p:cNvSpPr txBox="1"/>
          <p:nvPr/>
        </p:nvSpPr>
        <p:spPr>
          <a:xfrm>
            <a:off x="8615901" y="5879068"/>
            <a:ext cx="2681445" cy="461665"/>
          </a:xfrm>
          <a:prstGeom prst="rect">
            <a:avLst/>
          </a:prstGeom>
          <a:noFill/>
        </p:spPr>
        <p:txBody>
          <a:bodyPr wrap="square" rtlCol="0">
            <a:spAutoFit/>
          </a:bodyPr>
          <a:lstStyle/>
          <a:p>
            <a:pPr algn="ctr"/>
            <a:r>
              <a:rPr lang="en-US" sz="2400" b="1" dirty="0"/>
              <a:t>Linlin Zhang, Ph.D.</a:t>
            </a:r>
          </a:p>
        </p:txBody>
      </p:sp>
      <p:sp>
        <p:nvSpPr>
          <p:cNvPr id="8" name="TextBox 7">
            <a:extLst>
              <a:ext uri="{FF2B5EF4-FFF2-40B4-BE49-F238E27FC236}">
                <a16:creationId xmlns:a16="http://schemas.microsoft.com/office/drawing/2014/main" id="{2135C658-5C13-4022-8A74-4C6D4E533966}"/>
              </a:ext>
            </a:extLst>
          </p:cNvPr>
          <p:cNvSpPr txBox="1"/>
          <p:nvPr/>
        </p:nvSpPr>
        <p:spPr>
          <a:xfrm>
            <a:off x="1009982" y="5876406"/>
            <a:ext cx="2681444" cy="461665"/>
          </a:xfrm>
          <a:prstGeom prst="rect">
            <a:avLst/>
          </a:prstGeom>
          <a:noFill/>
        </p:spPr>
        <p:txBody>
          <a:bodyPr wrap="square" rtlCol="0">
            <a:spAutoFit/>
          </a:bodyPr>
          <a:lstStyle/>
          <a:p>
            <a:pPr algn="ctr"/>
            <a:r>
              <a:rPr lang="en-US" sz="2400" b="1" dirty="0"/>
              <a:t>Tina Malti, Ph.D.</a:t>
            </a:r>
          </a:p>
        </p:txBody>
      </p:sp>
      <p:sp>
        <p:nvSpPr>
          <p:cNvPr id="10" name="TextBox 9">
            <a:extLst>
              <a:ext uri="{FF2B5EF4-FFF2-40B4-BE49-F238E27FC236}">
                <a16:creationId xmlns:a16="http://schemas.microsoft.com/office/drawing/2014/main" id="{C9FBAB70-CD60-4125-82A4-45F5ECE32729}"/>
              </a:ext>
            </a:extLst>
          </p:cNvPr>
          <p:cNvSpPr txBox="1"/>
          <p:nvPr/>
        </p:nvSpPr>
        <p:spPr>
          <a:xfrm>
            <a:off x="4812942" y="5876321"/>
            <a:ext cx="2681444" cy="461665"/>
          </a:xfrm>
          <a:prstGeom prst="rect">
            <a:avLst/>
          </a:prstGeom>
          <a:noFill/>
        </p:spPr>
        <p:txBody>
          <a:bodyPr wrap="square" rtlCol="0">
            <a:spAutoFit/>
          </a:bodyPr>
          <a:lstStyle/>
          <a:p>
            <a:pPr algn="ctr"/>
            <a:r>
              <a:rPr lang="en-US" sz="2400" b="1" dirty="0"/>
              <a:t>Joanna </a:t>
            </a:r>
            <a:r>
              <a:rPr lang="en-US" sz="2400" b="1" dirty="0" err="1"/>
              <a:t>Peplak</a:t>
            </a:r>
            <a:endParaRPr lang="en-US" sz="2400" b="1" dirty="0"/>
          </a:p>
        </p:txBody>
      </p:sp>
      <p:pic>
        <p:nvPicPr>
          <p:cNvPr id="12" name="Picture 11" descr="A person standing in front of a window posing for the camera&#10;&#10;Description automatically generated">
            <a:extLst>
              <a:ext uri="{FF2B5EF4-FFF2-40B4-BE49-F238E27FC236}">
                <a16:creationId xmlns:a16="http://schemas.microsoft.com/office/drawing/2014/main" id="{F0080269-CEDD-4F6A-992E-E010F1CC7271}"/>
              </a:ext>
            </a:extLst>
          </p:cNvPr>
          <p:cNvPicPr>
            <a:picLocks noChangeAspect="1"/>
          </p:cNvPicPr>
          <p:nvPr/>
        </p:nvPicPr>
        <p:blipFill>
          <a:blip r:embed="rId3"/>
          <a:stretch>
            <a:fillRect/>
          </a:stretch>
        </p:blipFill>
        <p:spPr>
          <a:xfrm>
            <a:off x="1009981" y="2523352"/>
            <a:ext cx="2681445" cy="3324980"/>
          </a:xfrm>
          <a:prstGeom prst="rect">
            <a:avLst/>
          </a:prstGeom>
        </p:spPr>
      </p:pic>
      <p:pic>
        <p:nvPicPr>
          <p:cNvPr id="14" name="Picture 13" descr="A person smiling for the camera&#10;&#10;Description automatically generated">
            <a:extLst>
              <a:ext uri="{FF2B5EF4-FFF2-40B4-BE49-F238E27FC236}">
                <a16:creationId xmlns:a16="http://schemas.microsoft.com/office/drawing/2014/main" id="{BF277B49-B3AF-49B6-AAF3-E58D084404E8}"/>
              </a:ext>
            </a:extLst>
          </p:cNvPr>
          <p:cNvPicPr>
            <a:picLocks noChangeAspect="1"/>
          </p:cNvPicPr>
          <p:nvPr/>
        </p:nvPicPr>
        <p:blipFill>
          <a:blip r:embed="rId4"/>
          <a:stretch>
            <a:fillRect/>
          </a:stretch>
        </p:blipFill>
        <p:spPr>
          <a:xfrm>
            <a:off x="4812941" y="2523352"/>
            <a:ext cx="2681445" cy="3324980"/>
          </a:xfrm>
          <a:prstGeom prst="rect">
            <a:avLst/>
          </a:prstGeom>
        </p:spPr>
      </p:pic>
      <p:pic>
        <p:nvPicPr>
          <p:cNvPr id="16" name="Picture 15" descr="A person smiling for the camera&#10;&#10;Description automatically generated">
            <a:extLst>
              <a:ext uri="{FF2B5EF4-FFF2-40B4-BE49-F238E27FC236}">
                <a16:creationId xmlns:a16="http://schemas.microsoft.com/office/drawing/2014/main" id="{C75E069F-AA96-47ED-8C0D-784FAC48DC5E}"/>
              </a:ext>
            </a:extLst>
          </p:cNvPr>
          <p:cNvPicPr>
            <a:picLocks noChangeAspect="1"/>
          </p:cNvPicPr>
          <p:nvPr/>
        </p:nvPicPr>
        <p:blipFill>
          <a:blip r:embed="rId5"/>
          <a:stretch>
            <a:fillRect/>
          </a:stretch>
        </p:blipFill>
        <p:spPr>
          <a:xfrm>
            <a:off x="8615901" y="2523352"/>
            <a:ext cx="2681445" cy="3324980"/>
          </a:xfrm>
          <a:prstGeom prst="rect">
            <a:avLst/>
          </a:prstGeom>
        </p:spPr>
      </p:pic>
      <p:sp>
        <p:nvSpPr>
          <p:cNvPr id="17" name="Title 1">
            <a:extLst>
              <a:ext uri="{FF2B5EF4-FFF2-40B4-BE49-F238E27FC236}">
                <a16:creationId xmlns:a16="http://schemas.microsoft.com/office/drawing/2014/main" id="{747AA7D0-971D-4B02-9C6F-03CF6F0CDA37}"/>
              </a:ext>
            </a:extLst>
          </p:cNvPr>
          <p:cNvSpPr>
            <a:spLocks noGrp="1"/>
          </p:cNvSpPr>
          <p:nvPr>
            <p:ph type="title"/>
          </p:nvPr>
        </p:nvSpPr>
        <p:spPr>
          <a:xfrm>
            <a:off x="838200" y="1524000"/>
            <a:ext cx="10515600" cy="762000"/>
          </a:xfrm>
        </p:spPr>
        <p:txBody>
          <a:bodyPr/>
          <a:lstStyle/>
          <a:p>
            <a:pPr algn="ctr"/>
            <a:r>
              <a:rPr lang="en-US" dirty="0"/>
              <a:t>Authors of the </a:t>
            </a:r>
            <a:r>
              <a:rPr lang="en-US" i="1" dirty="0"/>
              <a:t>Monograph</a:t>
            </a:r>
          </a:p>
        </p:txBody>
      </p:sp>
    </p:spTree>
    <p:extLst>
      <p:ext uri="{BB962C8B-B14F-4D97-AF65-F5344CB8AC3E}">
        <p14:creationId xmlns:p14="http://schemas.microsoft.com/office/powerpoint/2010/main" val="2104469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2BE61-730B-4E47-AA0D-6354BD36C86A}"/>
              </a:ext>
            </a:extLst>
          </p:cNvPr>
          <p:cNvSpPr>
            <a:spLocks noGrp="1"/>
          </p:cNvSpPr>
          <p:nvPr>
            <p:ph type="title"/>
          </p:nvPr>
        </p:nvSpPr>
        <p:spPr/>
        <p:txBody>
          <a:bodyPr/>
          <a:lstStyle/>
          <a:p>
            <a:pPr algn="ctr"/>
            <a:r>
              <a:rPr lang="en-US" dirty="0"/>
              <a:t>Acknowledgements</a:t>
            </a:r>
          </a:p>
        </p:txBody>
      </p:sp>
      <p:sp>
        <p:nvSpPr>
          <p:cNvPr id="3" name="Content Placeholder 2">
            <a:extLst>
              <a:ext uri="{FF2B5EF4-FFF2-40B4-BE49-F238E27FC236}">
                <a16:creationId xmlns:a16="http://schemas.microsoft.com/office/drawing/2014/main" id="{3B377C19-B82E-4241-9F9D-ADA631EEF026}"/>
              </a:ext>
            </a:extLst>
          </p:cNvPr>
          <p:cNvSpPr>
            <a:spLocks noGrp="1"/>
          </p:cNvSpPr>
          <p:nvPr>
            <p:ph idx="1"/>
          </p:nvPr>
        </p:nvSpPr>
        <p:spPr>
          <a:xfrm>
            <a:off x="838200" y="2362200"/>
            <a:ext cx="10515600" cy="3962400"/>
          </a:xfrm>
        </p:spPr>
        <p:txBody>
          <a:bodyPr>
            <a:normAutofit/>
          </a:bodyPr>
          <a:lstStyle/>
          <a:p>
            <a:pPr>
              <a:spcBef>
                <a:spcPts val="1200"/>
              </a:spcBef>
            </a:pPr>
            <a:r>
              <a:rPr lang="en-US" sz="2400" b="0" dirty="0"/>
              <a:t>We offer our sincere thanks to the children, caregivers, teachers, and principals who participated in these studies, and the members of the Laboratory for Social‐Emotional Development and Intervention of the University of Toronto and the Centre for Child Development, Mental Health, and Policy at the University of Toronto Mississauga who assisted in the collection and processing of the data. </a:t>
            </a:r>
          </a:p>
          <a:p>
            <a:pPr>
              <a:spcBef>
                <a:spcPts val="1200"/>
              </a:spcBef>
            </a:pPr>
            <a:r>
              <a:rPr lang="en-US" sz="2400" b="0" dirty="0"/>
              <a:t>The research reported in this monograph was funded by</a:t>
            </a:r>
            <a:br>
              <a:rPr lang="en-US" sz="2400" b="0" dirty="0"/>
            </a:br>
            <a:r>
              <a:rPr lang="en-US" sz="2400" b="0" dirty="0"/>
              <a:t>the Social Sciences and Humanities Research Council</a:t>
            </a:r>
            <a:br>
              <a:rPr lang="en-US" sz="2400" b="0" dirty="0"/>
            </a:br>
            <a:r>
              <a:rPr lang="en-US" sz="2400" b="0" dirty="0"/>
              <a:t>of Canada (SSHRC).</a:t>
            </a:r>
          </a:p>
          <a:p>
            <a:pPr>
              <a:spcBef>
                <a:spcPts val="1200"/>
              </a:spcBef>
            </a:pPr>
            <a:r>
              <a:rPr lang="en-US" sz="2400" b="0" dirty="0"/>
              <a:t>Written parental permission was obtained for use of the video clips shown in this presentation.</a:t>
            </a:r>
          </a:p>
          <a:p>
            <a:endParaRPr lang="en-US" dirty="0"/>
          </a:p>
        </p:txBody>
      </p:sp>
      <p:sp>
        <p:nvSpPr>
          <p:cNvPr id="4" name="Footer Placeholder 3">
            <a:extLst>
              <a:ext uri="{FF2B5EF4-FFF2-40B4-BE49-F238E27FC236}">
                <a16:creationId xmlns:a16="http://schemas.microsoft.com/office/drawing/2014/main" id="{E0ECE863-D920-467F-909E-03DDF50D9185}"/>
              </a:ext>
            </a:extLst>
          </p:cNvPr>
          <p:cNvSpPr>
            <a:spLocks noGrp="1"/>
          </p:cNvSpPr>
          <p:nvPr>
            <p:ph type="ftr" sz="quarter" idx="11"/>
          </p:nvPr>
        </p:nvSpPr>
        <p:spPr/>
        <p:txBody>
          <a:bodyPr/>
          <a:lstStyle/>
          <a:p>
            <a:r>
              <a:rPr lang="en-US"/>
              <a:t>Created by Tina Malti, Ph.D. and Joanna Peplak, M.A. All rights reserved.</a:t>
            </a:r>
            <a:endParaRPr lang="en-US" dirty="0"/>
          </a:p>
        </p:txBody>
      </p:sp>
      <p:pic>
        <p:nvPicPr>
          <p:cNvPr id="6" name="Picture 2" descr="Psychology researchers receive SSHRC funding to advance their ...">
            <a:extLst>
              <a:ext uri="{FF2B5EF4-FFF2-40B4-BE49-F238E27FC236}">
                <a16:creationId xmlns:a16="http://schemas.microsoft.com/office/drawing/2014/main" id="{AE44CEAF-108E-496F-AA45-0D513AC7FD7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865" t="30811" r="9426" b="25930"/>
          <a:stretch/>
        </p:blipFill>
        <p:spPr bwMode="auto">
          <a:xfrm>
            <a:off x="8077199" y="4211054"/>
            <a:ext cx="3949163" cy="918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446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787F0C-31FD-4773-9533-9F0631D1C693}"/>
              </a:ext>
            </a:extLst>
          </p:cNvPr>
          <p:cNvSpPr>
            <a:spLocks noGrp="1"/>
          </p:cNvSpPr>
          <p:nvPr>
            <p:ph idx="1"/>
          </p:nvPr>
        </p:nvSpPr>
        <p:spPr>
          <a:xfrm>
            <a:off x="685800" y="3276601"/>
            <a:ext cx="10820400" cy="2438400"/>
          </a:xfrm>
        </p:spPr>
        <p:txBody>
          <a:bodyPr>
            <a:normAutofit/>
          </a:bodyPr>
          <a:lstStyle/>
          <a:p>
            <a:pPr marL="0" indent="0">
              <a:buNone/>
            </a:pPr>
            <a:r>
              <a:rPr lang="en-US" b="0" dirty="0" err="1">
                <a:latin typeface="Futura Std Book" panose="020B0502020204020303" pitchFamily="34" charset="0"/>
                <a:cs typeface="Futura Medium" panose="020B0602020204020303" pitchFamily="34" charset="-79"/>
              </a:rPr>
              <a:t>Malti</a:t>
            </a:r>
            <a:r>
              <a:rPr lang="en-US" b="0" dirty="0">
                <a:latin typeface="Futura Std Book" panose="020B0502020204020303" pitchFamily="34" charset="0"/>
                <a:cs typeface="Futura Medium" panose="020B0602020204020303" pitchFamily="34" charset="-79"/>
              </a:rPr>
              <a:t>, T., </a:t>
            </a:r>
            <a:r>
              <a:rPr lang="en-US" b="0" dirty="0" err="1">
                <a:latin typeface="Futura Std Book" panose="020B0502020204020303" pitchFamily="34" charset="0"/>
                <a:cs typeface="Futura Medium" panose="020B0602020204020303" pitchFamily="34" charset="-79"/>
              </a:rPr>
              <a:t>Peplak</a:t>
            </a:r>
            <a:r>
              <a:rPr lang="en-US" b="0" dirty="0">
                <a:latin typeface="Futura Std Book" panose="020B0502020204020303" pitchFamily="34" charset="0"/>
                <a:cs typeface="Futura Medium" panose="020B0602020204020303" pitchFamily="34" charset="-79"/>
              </a:rPr>
              <a:t>, J. &amp; Zhang, L. (2020). The development of respect in children and adolescents. </a:t>
            </a:r>
            <a:r>
              <a:rPr lang="en-US" b="0" i="1" dirty="0">
                <a:latin typeface="Futura Std Book" panose="020B0502020204020303" pitchFamily="34" charset="0"/>
                <a:cs typeface="Futura Medium" panose="020B0602020204020303" pitchFamily="34" charset="-79"/>
              </a:rPr>
              <a:t>Monographs of the Society for Research in Child Development, 85(3</a:t>
            </a:r>
            <a:r>
              <a:rPr lang="en-US" b="0" dirty="0">
                <a:latin typeface="Futura Std Book" panose="020B0502020204020303" pitchFamily="34" charset="0"/>
                <a:cs typeface="Futura Medium" panose="020B0602020204020303" pitchFamily="34" charset="-79"/>
              </a:rPr>
              <a:t>). </a:t>
            </a:r>
            <a:r>
              <a:rPr lang="en-US" sz="2800" b="0" dirty="0">
                <a:latin typeface="Futura Std Book" panose="020B0502020204020303" pitchFamily="34" charset="0"/>
                <a:cs typeface="Futura Medium" panose="020B0602020204020303" pitchFamily="34" charset="-79"/>
                <a:hlinkClick r:id="rId2"/>
              </a:rPr>
              <a:t>https://doi.org/10.1111/mono.12417</a:t>
            </a:r>
            <a:endParaRPr lang="en-US" b="0" dirty="0">
              <a:latin typeface="Futura Std Book" panose="020B0502020204020303" pitchFamily="34" charset="0"/>
              <a:cs typeface="Futura Medium" panose="020B0602020204020303" pitchFamily="34" charset="-79"/>
            </a:endParaRPr>
          </a:p>
        </p:txBody>
      </p:sp>
      <p:pic>
        <p:nvPicPr>
          <p:cNvPr id="7" name="Picture 6">
            <a:extLst>
              <a:ext uri="{FF2B5EF4-FFF2-40B4-BE49-F238E27FC236}">
                <a16:creationId xmlns:a16="http://schemas.microsoft.com/office/drawing/2014/main" id="{F2925D48-EA23-451E-8C27-C1483F40FD81}"/>
              </a:ext>
            </a:extLst>
          </p:cNvPr>
          <p:cNvPicPr>
            <a:picLocks noChangeAspect="1"/>
          </p:cNvPicPr>
          <p:nvPr/>
        </p:nvPicPr>
        <p:blipFill>
          <a:blip r:embed="rId3"/>
          <a:stretch>
            <a:fillRect/>
          </a:stretch>
        </p:blipFill>
        <p:spPr>
          <a:xfrm>
            <a:off x="9144000" y="5847172"/>
            <a:ext cx="2785508" cy="837696"/>
          </a:xfrm>
          <a:prstGeom prst="rect">
            <a:avLst/>
          </a:prstGeom>
        </p:spPr>
      </p:pic>
      <p:sp>
        <p:nvSpPr>
          <p:cNvPr id="9" name="TextBox 8">
            <a:extLst>
              <a:ext uri="{FF2B5EF4-FFF2-40B4-BE49-F238E27FC236}">
                <a16:creationId xmlns:a16="http://schemas.microsoft.com/office/drawing/2014/main" id="{C4AC8926-FC3D-4855-AD41-A37748FE184A}"/>
              </a:ext>
            </a:extLst>
          </p:cNvPr>
          <p:cNvSpPr txBox="1"/>
          <p:nvPr/>
        </p:nvSpPr>
        <p:spPr>
          <a:xfrm>
            <a:off x="838200" y="1600200"/>
            <a:ext cx="10515600" cy="1200329"/>
          </a:xfrm>
          <a:prstGeom prst="rect">
            <a:avLst/>
          </a:prstGeom>
          <a:noFill/>
        </p:spPr>
        <p:txBody>
          <a:bodyPr wrap="square">
            <a:spAutoFit/>
          </a:bodyPr>
          <a:lstStyle/>
          <a:p>
            <a:pPr algn="ctr"/>
            <a:r>
              <a:rPr lang="en-US" sz="3600" dirty="0">
                <a:latin typeface="Futura Std Book" panose="020B0502020204020303" pitchFamily="34" charset="0"/>
                <a:cs typeface="Futura Medium" panose="020B0602020204020303" pitchFamily="34" charset="-79"/>
              </a:rPr>
              <a:t>Videos, commentaries, teaching materials and more are available at </a:t>
            </a:r>
            <a:r>
              <a:rPr lang="en-US" sz="3600" dirty="0">
                <a:latin typeface="Futura Std Book" panose="020B0502020204020303" pitchFamily="34" charset="0"/>
                <a:cs typeface="Futura Medium" panose="020B0602020204020303" pitchFamily="34" charset="-79"/>
                <a:hlinkClick r:id="rId4"/>
              </a:rPr>
              <a:t>monographmatters.srcd.org</a:t>
            </a:r>
            <a:r>
              <a:rPr lang="en-US" sz="3600" dirty="0">
                <a:latin typeface="Futura Std Book" panose="020B0502020204020303" pitchFamily="34" charset="0"/>
                <a:cs typeface="Futura Medium" panose="020B0602020204020303" pitchFamily="34" charset="-79"/>
              </a:rPr>
              <a:t> </a:t>
            </a:r>
          </a:p>
        </p:txBody>
      </p:sp>
      <p:sp>
        <p:nvSpPr>
          <p:cNvPr id="2" name="Footer Placeholder 1">
            <a:extLst>
              <a:ext uri="{FF2B5EF4-FFF2-40B4-BE49-F238E27FC236}">
                <a16:creationId xmlns:a16="http://schemas.microsoft.com/office/drawing/2014/main" id="{E4B002E4-E920-459D-B3E7-647DAFE1E58E}"/>
              </a:ext>
            </a:extLst>
          </p:cNvPr>
          <p:cNvSpPr>
            <a:spLocks noGrp="1"/>
          </p:cNvSpPr>
          <p:nvPr>
            <p:ph type="ftr" sz="quarter" idx="11"/>
          </p:nvPr>
        </p:nvSpPr>
        <p:spPr/>
        <p:txBody>
          <a:bodyPr/>
          <a:lstStyle/>
          <a:p>
            <a:r>
              <a:rPr lang="en-US"/>
              <a:t>Created by Tina Malti, Ph.D. and Joanna Peplak, M.A. All rights reserved.</a:t>
            </a:r>
            <a:endParaRPr lang="en-US" dirty="0"/>
          </a:p>
        </p:txBody>
      </p:sp>
    </p:spTree>
    <p:extLst>
      <p:ext uri="{BB962C8B-B14F-4D97-AF65-F5344CB8AC3E}">
        <p14:creationId xmlns:p14="http://schemas.microsoft.com/office/powerpoint/2010/main" val="511799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2824</TotalTime>
  <Words>1867</Words>
  <Application>Microsoft Office PowerPoint</Application>
  <PresentationFormat>Widescreen</PresentationFormat>
  <Paragraphs>153</Paragraphs>
  <Slides>17</Slides>
  <Notes>11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Futura Medium</vt:lpstr>
      <vt:lpstr>Futura Std Book</vt:lpstr>
      <vt:lpstr>Futura Std Medium</vt:lpstr>
      <vt:lpstr>Times New Roman</vt:lpstr>
      <vt:lpstr>Office Theme</vt:lpstr>
      <vt:lpstr>The Development of Respect in Children and Adolescents</vt:lpstr>
      <vt:lpstr>PowerPoint Presentation</vt:lpstr>
      <vt:lpstr>Introduction</vt:lpstr>
      <vt:lpstr>Introduction</vt:lpstr>
      <vt:lpstr>Method</vt:lpstr>
      <vt:lpstr>Method</vt:lpstr>
      <vt:lpstr>Method</vt:lpstr>
      <vt:lpstr>Method</vt:lpstr>
      <vt:lpstr>Results</vt:lpstr>
      <vt:lpstr>Results</vt:lpstr>
      <vt:lpstr>Results</vt:lpstr>
      <vt:lpstr>Results</vt:lpstr>
      <vt:lpstr>Summary of Key Findings</vt:lpstr>
      <vt:lpstr>Discussion</vt:lpstr>
      <vt:lpstr>Authors of the Monograph</vt:lpstr>
      <vt:lpstr>Acknowledgements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Carol Bradfield</cp:lastModifiedBy>
  <cp:revision>135</cp:revision>
  <dcterms:created xsi:type="dcterms:W3CDTF">2020-01-10T20:12:13Z</dcterms:created>
  <dcterms:modified xsi:type="dcterms:W3CDTF">2020-08-07T18:03:50Z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