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3" r:id="rId1"/>
  </p:sldMasterIdLst>
  <p:notesMasterIdLst>
    <p:notesMasterId r:id="rId23"/>
  </p:notesMasterIdLst>
  <p:sldIdLst>
    <p:sldId id="284" r:id="rId2"/>
    <p:sldId id="291" r:id="rId3"/>
    <p:sldId id="266" r:id="rId4"/>
    <p:sldId id="282" r:id="rId5"/>
    <p:sldId id="267" r:id="rId6"/>
    <p:sldId id="269" r:id="rId7"/>
    <p:sldId id="261" r:id="rId8"/>
    <p:sldId id="281" r:id="rId9"/>
    <p:sldId id="285" r:id="rId10"/>
    <p:sldId id="280" r:id="rId11"/>
    <p:sldId id="274" r:id="rId12"/>
    <p:sldId id="287" r:id="rId13"/>
    <p:sldId id="290" r:id="rId14"/>
    <p:sldId id="286" r:id="rId15"/>
    <p:sldId id="276" r:id="rId16"/>
    <p:sldId id="279" r:id="rId17"/>
    <p:sldId id="262" r:id="rId18"/>
    <p:sldId id="289" r:id="rId19"/>
    <p:sldId id="288" r:id="rId20"/>
    <p:sldId id="263"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93" autoAdjust="0"/>
    <p:restoredTop sz="81419" autoAdjust="0"/>
  </p:normalViewPr>
  <p:slideViewPr>
    <p:cSldViewPr snapToGrid="0">
      <p:cViewPr varScale="1">
        <p:scale>
          <a:sx n="99" d="100"/>
          <a:sy n="99" d="100"/>
        </p:scale>
        <p:origin x="108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fs.home.ku.edu\users\mmpatter\presentations\conference%20presentations\SRCD%202019%20Election2016%20graph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fs.home.ku.edu\users\mmpatter\presentations\conference%20presentations\SRCD%202019%20Election2016%20graph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Sheet1!$B$4</c:f>
              <c:strCache>
                <c:ptCount val="1"/>
                <c:pt idx="0">
                  <c:v>Clinton</c:v>
                </c:pt>
              </c:strCache>
            </c:strRef>
          </c:tx>
          <c:spPr>
            <a:solidFill>
              <a:srgbClr val="0070C0"/>
            </a:solidFill>
            <a:ln>
              <a:noFill/>
            </a:ln>
            <a:effectLst/>
          </c:spPr>
          <c:invertIfNegative val="0"/>
          <c:cat>
            <c:strRef>
              <c:f>Sheet1!$A$5:$A$7</c:f>
              <c:strCache>
                <c:ptCount val="3"/>
                <c:pt idx="0">
                  <c:v>Low</c:v>
                </c:pt>
                <c:pt idx="1">
                  <c:v>Moderate</c:v>
                </c:pt>
                <c:pt idx="2">
                  <c:v>High</c:v>
                </c:pt>
              </c:strCache>
            </c:strRef>
          </c:cat>
          <c:val>
            <c:numRef>
              <c:f>Sheet1!$B$5:$B$7</c:f>
              <c:numCache>
                <c:formatCode>General</c:formatCode>
                <c:ptCount val="3"/>
                <c:pt idx="0">
                  <c:v>92</c:v>
                </c:pt>
                <c:pt idx="1">
                  <c:v>90.9</c:v>
                </c:pt>
                <c:pt idx="2">
                  <c:v>65.2</c:v>
                </c:pt>
              </c:numCache>
            </c:numRef>
          </c:val>
          <c:extLst>
            <c:ext xmlns:c16="http://schemas.microsoft.com/office/drawing/2014/chart" uri="{C3380CC4-5D6E-409C-BE32-E72D297353CC}">
              <c16:uniqueId val="{00000000-954E-4945-8772-E971D6A81D1B}"/>
            </c:ext>
          </c:extLst>
        </c:ser>
        <c:ser>
          <c:idx val="1"/>
          <c:order val="1"/>
          <c:tx>
            <c:strRef>
              <c:f>Sheet1!$C$4</c:f>
              <c:strCache>
                <c:ptCount val="1"/>
                <c:pt idx="0">
                  <c:v>Trump</c:v>
                </c:pt>
              </c:strCache>
            </c:strRef>
          </c:tx>
          <c:spPr>
            <a:solidFill>
              <a:srgbClr val="FF0000"/>
            </a:solidFill>
            <a:ln>
              <a:noFill/>
            </a:ln>
            <a:effectLst/>
          </c:spPr>
          <c:invertIfNegative val="0"/>
          <c:cat>
            <c:strRef>
              <c:f>Sheet1!$A$5:$A$7</c:f>
              <c:strCache>
                <c:ptCount val="3"/>
                <c:pt idx="0">
                  <c:v>Low</c:v>
                </c:pt>
                <c:pt idx="1">
                  <c:v>Moderate</c:v>
                </c:pt>
                <c:pt idx="2">
                  <c:v>High</c:v>
                </c:pt>
              </c:strCache>
            </c:strRef>
          </c:cat>
          <c:val>
            <c:numRef>
              <c:f>Sheet1!$C$5:$C$7</c:f>
              <c:numCache>
                <c:formatCode>General</c:formatCode>
                <c:ptCount val="3"/>
                <c:pt idx="0">
                  <c:v>6.8</c:v>
                </c:pt>
                <c:pt idx="1">
                  <c:v>7.6</c:v>
                </c:pt>
                <c:pt idx="2">
                  <c:v>34.799999999999997</c:v>
                </c:pt>
              </c:numCache>
            </c:numRef>
          </c:val>
          <c:extLst>
            <c:ext xmlns:c16="http://schemas.microsoft.com/office/drawing/2014/chart" uri="{C3380CC4-5D6E-409C-BE32-E72D297353CC}">
              <c16:uniqueId val="{00000001-954E-4945-8772-E971D6A81D1B}"/>
            </c:ext>
          </c:extLst>
        </c:ser>
        <c:dLbls>
          <c:showLegendKey val="0"/>
          <c:showVal val="0"/>
          <c:showCatName val="0"/>
          <c:showSerName val="0"/>
          <c:showPercent val="0"/>
          <c:showBubbleSize val="0"/>
        </c:dLbls>
        <c:gapWidth val="219"/>
        <c:overlap val="-27"/>
        <c:axId val="223310616"/>
        <c:axId val="222703560"/>
      </c:barChart>
      <c:catAx>
        <c:axId val="223310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22703560"/>
        <c:crosses val="autoZero"/>
        <c:auto val="1"/>
        <c:lblAlgn val="ctr"/>
        <c:lblOffset val="100"/>
        <c:noMultiLvlLbl val="0"/>
      </c:catAx>
      <c:valAx>
        <c:axId val="2227035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23310616"/>
        <c:crosses val="autoZero"/>
        <c:crossBetween val="between"/>
      </c:valAx>
      <c:spPr>
        <a:noFill/>
        <a:ln>
          <a:noFill/>
        </a:ln>
        <a:effectLst/>
      </c:spPr>
    </c:plotArea>
    <c:legend>
      <c:legendPos val="l"/>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2000" baseline="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Sheet1!$B$16</c:f>
              <c:strCache>
                <c:ptCount val="1"/>
                <c:pt idx="0">
                  <c:v>Clinton</c:v>
                </c:pt>
              </c:strCache>
            </c:strRef>
          </c:tx>
          <c:spPr>
            <a:solidFill>
              <a:srgbClr val="0070C0"/>
            </a:solidFill>
            <a:ln>
              <a:noFill/>
            </a:ln>
            <a:effectLst/>
          </c:spPr>
          <c:invertIfNegative val="0"/>
          <c:cat>
            <c:strRef>
              <c:f>Sheet1!$A$17:$A$19</c:f>
              <c:strCache>
                <c:ptCount val="3"/>
                <c:pt idx="0">
                  <c:v>Both parents support Clinton</c:v>
                </c:pt>
                <c:pt idx="1">
                  <c:v>Parents mixed or unknown</c:v>
                </c:pt>
                <c:pt idx="2">
                  <c:v>Both parents support Trump</c:v>
                </c:pt>
              </c:strCache>
            </c:strRef>
          </c:cat>
          <c:val>
            <c:numRef>
              <c:f>Sheet1!$B$17:$B$19</c:f>
              <c:numCache>
                <c:formatCode>General</c:formatCode>
                <c:ptCount val="3"/>
                <c:pt idx="0">
                  <c:v>98.701298701298697</c:v>
                </c:pt>
                <c:pt idx="1">
                  <c:v>90.789473684210535</c:v>
                </c:pt>
                <c:pt idx="2">
                  <c:v>18.181818181818183</c:v>
                </c:pt>
              </c:numCache>
            </c:numRef>
          </c:val>
          <c:extLst>
            <c:ext xmlns:c16="http://schemas.microsoft.com/office/drawing/2014/chart" uri="{C3380CC4-5D6E-409C-BE32-E72D297353CC}">
              <c16:uniqueId val="{00000000-7033-4483-BDA4-0AC05D544B70}"/>
            </c:ext>
          </c:extLst>
        </c:ser>
        <c:ser>
          <c:idx val="1"/>
          <c:order val="1"/>
          <c:tx>
            <c:strRef>
              <c:f>Sheet1!$C$16</c:f>
              <c:strCache>
                <c:ptCount val="1"/>
                <c:pt idx="0">
                  <c:v>Trump</c:v>
                </c:pt>
              </c:strCache>
            </c:strRef>
          </c:tx>
          <c:spPr>
            <a:solidFill>
              <a:srgbClr val="FF0000"/>
            </a:solidFill>
            <a:ln>
              <a:noFill/>
            </a:ln>
            <a:effectLst/>
          </c:spPr>
          <c:invertIfNegative val="0"/>
          <c:cat>
            <c:strRef>
              <c:f>Sheet1!$A$17:$A$19</c:f>
              <c:strCache>
                <c:ptCount val="3"/>
                <c:pt idx="0">
                  <c:v>Both parents support Clinton</c:v>
                </c:pt>
                <c:pt idx="1">
                  <c:v>Parents mixed or unknown</c:v>
                </c:pt>
                <c:pt idx="2">
                  <c:v>Both parents support Trump</c:v>
                </c:pt>
              </c:strCache>
            </c:strRef>
          </c:cat>
          <c:val>
            <c:numRef>
              <c:f>Sheet1!$C$17:$C$19</c:f>
              <c:numCache>
                <c:formatCode>General</c:formatCode>
                <c:ptCount val="3"/>
                <c:pt idx="0">
                  <c:v>1.2987012987012987</c:v>
                </c:pt>
                <c:pt idx="1">
                  <c:v>9.2105263157894726</c:v>
                </c:pt>
                <c:pt idx="2">
                  <c:v>81.818181818181827</c:v>
                </c:pt>
              </c:numCache>
            </c:numRef>
          </c:val>
          <c:extLst>
            <c:ext xmlns:c16="http://schemas.microsoft.com/office/drawing/2014/chart" uri="{C3380CC4-5D6E-409C-BE32-E72D297353CC}">
              <c16:uniqueId val="{00000001-7033-4483-BDA4-0AC05D544B70}"/>
            </c:ext>
          </c:extLst>
        </c:ser>
        <c:dLbls>
          <c:showLegendKey val="0"/>
          <c:showVal val="0"/>
          <c:showCatName val="0"/>
          <c:showSerName val="0"/>
          <c:showPercent val="0"/>
          <c:showBubbleSize val="0"/>
        </c:dLbls>
        <c:gapWidth val="219"/>
        <c:overlap val="-27"/>
        <c:axId val="558039560"/>
        <c:axId val="558040544"/>
      </c:barChart>
      <c:catAx>
        <c:axId val="558039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558040544"/>
        <c:crosses val="autoZero"/>
        <c:auto val="1"/>
        <c:lblAlgn val="ctr"/>
        <c:lblOffset val="100"/>
        <c:noMultiLvlLbl val="0"/>
      </c:catAx>
      <c:valAx>
        <c:axId val="558040544"/>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558039560"/>
        <c:crosses val="autoZero"/>
        <c:crossBetween val="between"/>
      </c:valAx>
      <c:spPr>
        <a:noFill/>
        <a:ln>
          <a:noFill/>
        </a:ln>
        <a:effectLst/>
      </c:spPr>
    </c:plotArea>
    <c:legend>
      <c:legendPos val="l"/>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2000" baseline="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62391A-D59E-423E-A071-7B305FE3DFBB}" type="datetimeFigureOut">
              <a:rPr lang="en-US" smtClean="0"/>
              <a:t>9/4/2019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1D1ABC-2B9B-472B-949F-36A3388D7D59}" type="slidenum">
              <a:rPr lang="en-US" smtClean="0"/>
              <a:t>‹#›</a:t>
            </a:fld>
            <a:endParaRPr lang="en-US"/>
          </a:p>
        </p:txBody>
      </p:sp>
    </p:spTree>
    <p:extLst>
      <p:ext uri="{BB962C8B-B14F-4D97-AF65-F5344CB8AC3E}">
        <p14:creationId xmlns:p14="http://schemas.microsoft.com/office/powerpoint/2010/main" val="413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Courier New" panose="02070309020205020404" pitchFamily="49" charset="0"/>
              <a:buNone/>
            </a:pPr>
            <a:endParaRPr lang="en-US" sz="1100" dirty="0"/>
          </a:p>
        </p:txBody>
      </p:sp>
      <p:sp>
        <p:nvSpPr>
          <p:cNvPr id="4" name="Slide Number Placeholder 3"/>
          <p:cNvSpPr>
            <a:spLocks noGrp="1"/>
          </p:cNvSpPr>
          <p:nvPr>
            <p:ph type="sldNum" sz="quarter" idx="10"/>
          </p:nvPr>
        </p:nvSpPr>
        <p:spPr/>
        <p:txBody>
          <a:bodyPr/>
          <a:lstStyle/>
          <a:p>
            <a:fld id="{A41D1ABC-2B9B-472B-949F-36A3388D7D59}" type="slidenum">
              <a:rPr lang="en-US" smtClean="0"/>
              <a:t>1</a:t>
            </a:fld>
            <a:endParaRPr lang="en-US"/>
          </a:p>
        </p:txBody>
      </p:sp>
    </p:spTree>
    <p:extLst>
      <p:ext uri="{BB962C8B-B14F-4D97-AF65-F5344CB8AC3E}">
        <p14:creationId xmlns:p14="http://schemas.microsoft.com/office/powerpoint/2010/main" val="2863150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Courier New" panose="02070309020205020404" pitchFamily="49" charset="0"/>
              <a:buNone/>
            </a:pPr>
            <a:endParaRPr lang="en-US" sz="1100" dirty="0"/>
          </a:p>
        </p:txBody>
      </p:sp>
      <p:sp>
        <p:nvSpPr>
          <p:cNvPr id="4" name="Slide Number Placeholder 3"/>
          <p:cNvSpPr>
            <a:spLocks noGrp="1"/>
          </p:cNvSpPr>
          <p:nvPr>
            <p:ph type="sldNum" sz="quarter" idx="10"/>
          </p:nvPr>
        </p:nvSpPr>
        <p:spPr/>
        <p:txBody>
          <a:bodyPr/>
          <a:lstStyle/>
          <a:p>
            <a:fld id="{A41D1ABC-2B9B-472B-949F-36A3388D7D59}" type="slidenum">
              <a:rPr lang="en-US" smtClean="0"/>
              <a:t>2</a:t>
            </a:fld>
            <a:endParaRPr lang="en-US"/>
          </a:p>
        </p:txBody>
      </p:sp>
    </p:spTree>
    <p:extLst>
      <p:ext uri="{BB962C8B-B14F-4D97-AF65-F5344CB8AC3E}">
        <p14:creationId xmlns:p14="http://schemas.microsoft.com/office/powerpoint/2010/main" val="1482822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Courier New" panose="02070309020205020404" pitchFamily="49" charset="0"/>
              <a:buNone/>
            </a:pPr>
            <a:r>
              <a:rPr lang="en-US" sz="1100" dirty="0"/>
              <a:t>In terms of theory, the domain is a ideal one for testing roles of environmental and child factors in shaping outcomes.</a:t>
            </a:r>
          </a:p>
          <a:p>
            <a:pPr marL="0" indent="0">
              <a:buFont typeface="Courier New" panose="02070309020205020404" pitchFamily="49" charset="0"/>
              <a:buNone/>
            </a:pPr>
            <a:r>
              <a:rPr lang="en-US" sz="1100" dirty="0"/>
              <a:t>In terms of application, the domain is highly consequential because political systems affect the quality of life all over the globe and, within many democracies, youth participation is troublingly low.</a:t>
            </a:r>
          </a:p>
        </p:txBody>
      </p:sp>
      <p:sp>
        <p:nvSpPr>
          <p:cNvPr id="4" name="Slide Number Placeholder 3"/>
          <p:cNvSpPr>
            <a:spLocks noGrp="1"/>
          </p:cNvSpPr>
          <p:nvPr>
            <p:ph type="sldNum" sz="quarter" idx="10"/>
          </p:nvPr>
        </p:nvSpPr>
        <p:spPr/>
        <p:txBody>
          <a:bodyPr/>
          <a:lstStyle/>
          <a:p>
            <a:fld id="{A41D1ABC-2B9B-472B-949F-36A3388D7D59}" type="slidenum">
              <a:rPr lang="en-US" smtClean="0"/>
              <a:t>3</a:t>
            </a:fld>
            <a:endParaRPr lang="en-US"/>
          </a:p>
        </p:txBody>
      </p:sp>
    </p:spTree>
    <p:extLst>
      <p:ext uri="{BB962C8B-B14F-4D97-AF65-F5344CB8AC3E}">
        <p14:creationId xmlns:p14="http://schemas.microsoft.com/office/powerpoint/2010/main" val="2266989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Courier New" panose="02070309020205020404" pitchFamily="49" charset="0"/>
              <a:buNone/>
            </a:pPr>
            <a:r>
              <a:rPr lang="en-US" sz="1200" dirty="0"/>
              <a:t>National elections increase attention to politics and provide opportunities for political socialization </a:t>
            </a:r>
            <a:r>
              <a:rPr lang="en-US" sz="1100" dirty="0"/>
              <a:t>from a variety of sources,</a:t>
            </a:r>
            <a:r>
              <a:rPr lang="en-US" sz="1100" baseline="0" dirty="0"/>
              <a:t> including parents, teachers, peers, and media</a:t>
            </a:r>
          </a:p>
          <a:p>
            <a:pPr marL="0" indent="0">
              <a:buFont typeface="Courier New" panose="02070309020205020404" pitchFamily="49" charset="0"/>
              <a:buNone/>
            </a:pPr>
            <a:endParaRPr lang="en-US" sz="1200" dirty="0"/>
          </a:p>
          <a:p>
            <a:pPr marL="0" indent="0">
              <a:buFont typeface="Courier New" panose="02070309020205020404" pitchFamily="49" charset="0"/>
              <a:buNone/>
            </a:pPr>
            <a:r>
              <a:rPr lang="en-US" sz="1200" dirty="0"/>
              <a:t>Adults are more likely to discuss national-level elections with children than state or local elections;</a:t>
            </a:r>
            <a:r>
              <a:rPr lang="en-US" sz="1200" baseline="0" dirty="0"/>
              <a:t> news media also focus more time and attention on national level elections</a:t>
            </a:r>
            <a:endParaRPr lang="en-US" sz="1100" dirty="0"/>
          </a:p>
        </p:txBody>
      </p:sp>
      <p:sp>
        <p:nvSpPr>
          <p:cNvPr id="4" name="Slide Number Placeholder 3"/>
          <p:cNvSpPr>
            <a:spLocks noGrp="1"/>
          </p:cNvSpPr>
          <p:nvPr>
            <p:ph type="sldNum" sz="quarter" idx="10"/>
          </p:nvPr>
        </p:nvSpPr>
        <p:spPr/>
        <p:txBody>
          <a:bodyPr/>
          <a:lstStyle/>
          <a:p>
            <a:fld id="{A41D1ABC-2B9B-472B-949F-36A3388D7D59}" type="slidenum">
              <a:rPr lang="en-US" smtClean="0"/>
              <a:t>4</a:t>
            </a:fld>
            <a:endParaRPr lang="en-US"/>
          </a:p>
        </p:txBody>
      </p:sp>
    </p:spTree>
    <p:extLst>
      <p:ext uri="{BB962C8B-B14F-4D97-AF65-F5344CB8AC3E}">
        <p14:creationId xmlns:p14="http://schemas.microsoft.com/office/powerpoint/2010/main" val="1750956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2016 U.S. presidential election highlighted issues of social justice relating to gender, race/ethnicity, and immigration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Specifically, the presence</a:t>
            </a:r>
            <a:r>
              <a:rPr lang="en-US" sz="1200" baseline="0" dirty="0"/>
              <a:t> of the first woman major party nominee for president highlighted women’s lack of representation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dirty="0"/>
              <a:t>In addition, both candidates made statements and endorsed policy positions relevant to social justice issues such as poverty, immigration, and reproductive rights (e.g., Trump’s suggestion to build a wall along the US-Mexico border)</a:t>
            </a:r>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5</a:t>
            </a:fld>
            <a:endParaRPr lang="en-US"/>
          </a:p>
        </p:txBody>
      </p:sp>
    </p:spTree>
    <p:extLst>
      <p:ext uri="{BB962C8B-B14F-4D97-AF65-F5344CB8AC3E}">
        <p14:creationId xmlns:p14="http://schemas.microsoft.com/office/powerpoint/2010/main" val="450635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were interviewed</a:t>
            </a:r>
            <a:r>
              <a:rPr lang="en-US" baseline="0" dirty="0"/>
              <a:t> before and after the election – these were lengthy interviews addressing a number of topics, we are highlighting just a few findings here</a:t>
            </a:r>
          </a:p>
          <a:p>
            <a:endParaRPr lang="en-US" baseline="0" dirty="0"/>
          </a:p>
          <a:p>
            <a:r>
              <a:rPr lang="en-US" baseline="0" dirty="0"/>
              <a:t>Interviews included both questions with set response options and open-ended questions; for open-ended questions children’s responses were coded and categorized for data analysis purposes </a:t>
            </a:r>
          </a:p>
          <a:p>
            <a:endParaRPr lang="en-US" baseline="0" dirty="0"/>
          </a:p>
          <a:p>
            <a:r>
              <a:rPr lang="en-US" baseline="0" dirty="0"/>
              <a:t>Interviews were lengthy (X questions total across the two interviews), so rather than going through measures in the method we will highlight questions asked when we present the results</a:t>
            </a:r>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6</a:t>
            </a:fld>
            <a:endParaRPr lang="en-US"/>
          </a:p>
        </p:txBody>
      </p:sp>
    </p:spTree>
    <p:extLst>
      <p:ext uri="{BB962C8B-B14F-4D97-AF65-F5344CB8AC3E}">
        <p14:creationId xmlns:p14="http://schemas.microsoft.com/office/powerpoint/2010/main" val="14667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Participants were</a:t>
            </a:r>
            <a:r>
              <a:rPr lang="en-US" baseline="0" dirty="0"/>
              <a:t> 187 elementary school aged children. They were racially and ethically diverse.  (MP: no need to read the breakdown out loud.)</a:t>
            </a:r>
          </a:p>
        </p:txBody>
      </p:sp>
      <p:sp>
        <p:nvSpPr>
          <p:cNvPr id="4" name="Slide Number Placeholder 3"/>
          <p:cNvSpPr>
            <a:spLocks noGrp="1"/>
          </p:cNvSpPr>
          <p:nvPr>
            <p:ph type="sldNum" sz="quarter" idx="10"/>
          </p:nvPr>
        </p:nvSpPr>
        <p:spPr/>
        <p:txBody>
          <a:bodyPr/>
          <a:lstStyle/>
          <a:p>
            <a:fld id="{A41D1ABC-2B9B-472B-949F-36A3388D7D59}" type="slidenum">
              <a:rPr lang="en-US" smtClean="0"/>
              <a:t>7</a:t>
            </a:fld>
            <a:endParaRPr lang="en-US"/>
          </a:p>
        </p:txBody>
      </p:sp>
    </p:spTree>
    <p:extLst>
      <p:ext uri="{BB962C8B-B14F-4D97-AF65-F5344CB8AC3E}">
        <p14:creationId xmlns:p14="http://schemas.microsoft.com/office/powerpoint/2010/main" val="2228991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Children were recruited from five different sites in four states.  The counties were diverse in terms of racial composition, population size, and political leanings.</a:t>
            </a:r>
          </a:p>
          <a:p>
            <a:endParaRPr lang="en-US" baseline="0" dirty="0"/>
          </a:p>
          <a:p>
            <a:r>
              <a:rPr lang="en-US" baseline="0" dirty="0"/>
              <a:t>Sites ranged from low (27-30%), moderate (42-55%), or high (71%) support for Trump.</a:t>
            </a:r>
          </a:p>
        </p:txBody>
      </p:sp>
      <p:sp>
        <p:nvSpPr>
          <p:cNvPr id="4" name="Slide Number Placeholder 3"/>
          <p:cNvSpPr>
            <a:spLocks noGrp="1"/>
          </p:cNvSpPr>
          <p:nvPr>
            <p:ph type="sldNum" sz="quarter" idx="10"/>
          </p:nvPr>
        </p:nvSpPr>
        <p:spPr/>
        <p:txBody>
          <a:bodyPr/>
          <a:lstStyle/>
          <a:p>
            <a:fld id="{A41D1ABC-2B9B-472B-949F-36A3388D7D59}" type="slidenum">
              <a:rPr lang="en-US" smtClean="0"/>
              <a:t>8</a:t>
            </a:fld>
            <a:endParaRPr lang="en-US"/>
          </a:p>
        </p:txBody>
      </p:sp>
    </p:spTree>
    <p:extLst>
      <p:ext uri="{BB962C8B-B14F-4D97-AF65-F5344CB8AC3E}">
        <p14:creationId xmlns:p14="http://schemas.microsoft.com/office/powerpoint/2010/main" val="1469843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Children were generally knowledgeable about the election:</a:t>
            </a:r>
          </a:p>
          <a:p>
            <a:pPr marL="0" indent="0">
              <a:buFont typeface="Courier New" panose="02070309020205020404" pitchFamily="49" charset="0"/>
              <a:buNone/>
            </a:pPr>
            <a:r>
              <a:rPr lang="en-US" sz="1200" dirty="0"/>
              <a:t>Approximately 80% of children could</a:t>
            </a:r>
            <a:r>
              <a:rPr lang="en-US" sz="1200" baseline="0" dirty="0"/>
              <a:t> identify </a:t>
            </a:r>
            <a:r>
              <a:rPr lang="en-US" sz="1200" dirty="0"/>
              <a:t>the two candidates from photographs.</a:t>
            </a:r>
          </a:p>
          <a:p>
            <a:pPr marL="0" indent="0">
              <a:buFont typeface="Courier New" panose="02070309020205020404" pitchFamily="49" charset="0"/>
              <a:buNone/>
            </a:pPr>
            <a:endParaRPr lang="en-US" sz="1200" dirty="0"/>
          </a:p>
          <a:p>
            <a:pPr marL="0" indent="0">
              <a:buFont typeface="Courier New" panose="02070309020205020404" pitchFamily="49" charset="0"/>
              <a:buNone/>
            </a:pPr>
            <a:r>
              <a:rPr lang="en-US" sz="1200" dirty="0"/>
              <a:t>There was no gender/sex differences in knowledge, but there was variation across race/ethnicity. White children were more knowledgeable than African American (but not Latinx) children (who did not differ from each other).</a:t>
            </a:r>
          </a:p>
        </p:txBody>
      </p:sp>
      <p:sp>
        <p:nvSpPr>
          <p:cNvPr id="4" name="Slide Number Placeholder 3"/>
          <p:cNvSpPr>
            <a:spLocks noGrp="1"/>
          </p:cNvSpPr>
          <p:nvPr>
            <p:ph type="sldNum" sz="quarter" idx="10"/>
          </p:nvPr>
        </p:nvSpPr>
        <p:spPr/>
        <p:txBody>
          <a:bodyPr/>
          <a:lstStyle/>
          <a:p>
            <a:fld id="{A41D1ABC-2B9B-472B-949F-36A3388D7D59}" type="slidenum">
              <a:rPr lang="en-US" smtClean="0"/>
              <a:t>9</a:t>
            </a:fld>
            <a:endParaRPr lang="en-US"/>
          </a:p>
        </p:txBody>
      </p:sp>
    </p:spTree>
    <p:extLst>
      <p:ext uri="{BB962C8B-B14F-4D97-AF65-F5344CB8AC3E}">
        <p14:creationId xmlns:p14="http://schemas.microsoft.com/office/powerpoint/2010/main" val="4203213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Overall, children reported that they cared a good deal about the election (</a:t>
            </a:r>
            <a:r>
              <a:rPr lang="en-US" sz="1200" i="1" kern="1200" dirty="0">
                <a:solidFill>
                  <a:schemeClr val="tx1"/>
                </a:solidFill>
                <a:effectLst/>
                <a:latin typeface="+mn-lt"/>
                <a:ea typeface="+mn-ea"/>
                <a:cs typeface="+mn-cs"/>
              </a:rPr>
              <a:t>M </a:t>
            </a:r>
            <a:r>
              <a:rPr lang="en-US" sz="1200" kern="1200" dirty="0">
                <a:solidFill>
                  <a:schemeClr val="tx1"/>
                </a:solidFill>
                <a:effectLst/>
                <a:latin typeface="+mn-lt"/>
                <a:ea typeface="+mn-ea"/>
                <a:cs typeface="+mn-cs"/>
              </a:rPr>
              <a:t>= 3.34 on a four</a:t>
            </a:r>
            <a:r>
              <a:rPr lang="en-US" sz="1200" kern="1200" baseline="0" dirty="0">
                <a:solidFill>
                  <a:schemeClr val="tx1"/>
                </a:solidFill>
                <a:effectLst/>
                <a:latin typeface="+mn-lt"/>
                <a:ea typeface="+mn-ea"/>
                <a:cs typeface="+mn-cs"/>
              </a:rPr>
              <a:t> point scale</a:t>
            </a:r>
            <a:r>
              <a:rPr lang="en-US" sz="1200" kern="1200" dirty="0">
                <a:solidFill>
                  <a:schemeClr val="tx1"/>
                </a:solidFill>
                <a:effectLst/>
                <a:latin typeface="+mn-lt"/>
                <a:ea typeface="+mn-ea"/>
                <a:cs typeface="+mn-cs"/>
              </a:rPr>
              <a:t>); nearly 60% reported</a:t>
            </a:r>
            <a:r>
              <a:rPr lang="en-US" sz="1200" kern="1200" baseline="0" dirty="0">
                <a:solidFill>
                  <a:schemeClr val="tx1"/>
                </a:solidFill>
                <a:effectLst/>
                <a:latin typeface="+mn-lt"/>
                <a:ea typeface="+mn-ea"/>
                <a:cs typeface="+mn-cs"/>
              </a:rPr>
              <a:t> that they cared about the election a lot, which was the highest point on the scale</a:t>
            </a:r>
          </a:p>
          <a:p>
            <a:endParaRPr lang="en-U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Interest was equivalent across race/ethnicity – Contrary</a:t>
            </a:r>
            <a:r>
              <a:rPr lang="en-US" sz="1200" baseline="0" dirty="0"/>
              <a:t> to some previous research indicating that </a:t>
            </a:r>
            <a:r>
              <a:rPr lang="en-US" sz="1200" dirty="0"/>
              <a:t>African Americans</a:t>
            </a:r>
            <a:r>
              <a:rPr lang="en-US" sz="1200" baseline="0" dirty="0"/>
              <a:t> and Latinos are less engaged with politics than White Americans, we found that </a:t>
            </a:r>
            <a:r>
              <a:rPr lang="en-US" sz="1200" dirty="0"/>
              <a:t>African American and </a:t>
            </a:r>
            <a:r>
              <a:rPr lang="en-US" sz="1200" dirty="0" err="1"/>
              <a:t>Latinx</a:t>
            </a:r>
            <a:r>
              <a:rPr lang="en-US" sz="1200" dirty="0"/>
              <a:t> children were not less interested in the election than White children</a:t>
            </a:r>
          </a:p>
          <a:p>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10</a:t>
            </a:fld>
            <a:endParaRPr lang="en-US"/>
          </a:p>
        </p:txBody>
      </p:sp>
    </p:spTree>
    <p:extLst>
      <p:ext uri="{BB962C8B-B14F-4D97-AF65-F5344CB8AC3E}">
        <p14:creationId xmlns:p14="http://schemas.microsoft.com/office/powerpoint/2010/main" val="1840323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asked multiple questions designed specifically to elicit children’s knowledge of the candidates, such as “What have you heard in the news about Donald Trump [Hillary Clinton]?” and "Have you learned anything from school, or TV, or at home about Donald Trump's [Hillary Clinton’s] ideas for changing laws in the U.S?"  Children sometimes provided information regarding the candidates in response to other items, as well. Thus, children’s knowledge of the two candidates was coded holistically across all open-ended items. The total number of unique pieces of information reported by each child was tallied.</a:t>
            </a:r>
          </a:p>
        </p:txBody>
      </p:sp>
      <p:sp>
        <p:nvSpPr>
          <p:cNvPr id="4" name="Slide Number Placeholder 3"/>
          <p:cNvSpPr>
            <a:spLocks noGrp="1"/>
          </p:cNvSpPr>
          <p:nvPr>
            <p:ph type="sldNum" sz="quarter" idx="10"/>
          </p:nvPr>
        </p:nvSpPr>
        <p:spPr/>
        <p:txBody>
          <a:bodyPr/>
          <a:lstStyle/>
          <a:p>
            <a:fld id="{A41D1ABC-2B9B-472B-949F-36A3388D7D59}" type="slidenum">
              <a:rPr lang="en-US" smtClean="0"/>
              <a:t>11</a:t>
            </a:fld>
            <a:endParaRPr lang="en-US"/>
          </a:p>
        </p:txBody>
      </p:sp>
    </p:spTree>
    <p:extLst>
      <p:ext uri="{BB962C8B-B14F-4D97-AF65-F5344CB8AC3E}">
        <p14:creationId xmlns:p14="http://schemas.microsoft.com/office/powerpoint/2010/main" val="2449488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 these references, 39.7% were positive, 43.8% were negative, and 16.5% were neutral </a:t>
            </a:r>
          </a:p>
        </p:txBody>
      </p:sp>
      <p:sp>
        <p:nvSpPr>
          <p:cNvPr id="4" name="Slide Number Placeholder 3"/>
          <p:cNvSpPr>
            <a:spLocks noGrp="1"/>
          </p:cNvSpPr>
          <p:nvPr>
            <p:ph type="sldNum" sz="quarter" idx="10"/>
          </p:nvPr>
        </p:nvSpPr>
        <p:spPr/>
        <p:txBody>
          <a:bodyPr/>
          <a:lstStyle/>
          <a:p>
            <a:fld id="{A41D1ABC-2B9B-472B-949F-36A3388D7D59}" type="slidenum">
              <a:rPr lang="en-US" smtClean="0"/>
              <a:t>12</a:t>
            </a:fld>
            <a:endParaRPr lang="en-US"/>
          </a:p>
        </p:txBody>
      </p:sp>
    </p:spTree>
    <p:extLst>
      <p:ext uri="{BB962C8B-B14F-4D97-AF65-F5344CB8AC3E}">
        <p14:creationId xmlns:p14="http://schemas.microsoft.com/office/powerpoint/2010/main" val="4168763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negative descriptors were used in reference to Trump than Clinton.  Here are some examples of the negative descriptors.</a:t>
            </a:r>
          </a:p>
        </p:txBody>
      </p:sp>
      <p:sp>
        <p:nvSpPr>
          <p:cNvPr id="4" name="Slide Number Placeholder 3"/>
          <p:cNvSpPr>
            <a:spLocks noGrp="1"/>
          </p:cNvSpPr>
          <p:nvPr>
            <p:ph type="sldNum" sz="quarter" idx="10"/>
          </p:nvPr>
        </p:nvSpPr>
        <p:spPr/>
        <p:txBody>
          <a:bodyPr/>
          <a:lstStyle/>
          <a:p>
            <a:fld id="{A41D1ABC-2B9B-472B-949F-36A3388D7D59}" type="slidenum">
              <a:rPr lang="en-US" smtClean="0"/>
              <a:t>13</a:t>
            </a:fld>
            <a:endParaRPr lang="en-US"/>
          </a:p>
        </p:txBody>
      </p:sp>
    </p:spTree>
    <p:extLst>
      <p:ext uri="{BB962C8B-B14F-4D97-AF65-F5344CB8AC3E}">
        <p14:creationId xmlns:p14="http://schemas.microsoft.com/office/powerpoint/2010/main" val="2933040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variety of factors</a:t>
            </a:r>
            <a:r>
              <a:rPr lang="en-US" baseline="0" dirty="0"/>
              <a:t> might contribute to this finding:</a:t>
            </a:r>
          </a:p>
          <a:p>
            <a:r>
              <a:rPr lang="en-US" baseline="0" dirty="0"/>
              <a:t>The building of a wall is a concrete (in more ways than one) policy, which may have made it more salient and comprehensible to elementary age children</a:t>
            </a:r>
          </a:p>
          <a:p>
            <a:r>
              <a:rPr lang="en-US" baseline="0" dirty="0"/>
              <a:t>Our sample was disproportionately Latino, so immigration related policies may have been especially relevant to participants and their family members</a:t>
            </a:r>
          </a:p>
          <a:p>
            <a:r>
              <a:rPr lang="en-US" baseline="0" dirty="0"/>
              <a:t>Two of our sites were in Texas, so a border wall or issues related to the border in general may have been more relevant or salient </a:t>
            </a:r>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14</a:t>
            </a:fld>
            <a:endParaRPr lang="en-US"/>
          </a:p>
        </p:txBody>
      </p:sp>
    </p:spTree>
    <p:extLst>
      <p:ext uri="{BB962C8B-B14F-4D97-AF65-F5344CB8AC3E}">
        <p14:creationId xmlns:p14="http://schemas.microsoft.com/office/powerpoint/2010/main" val="3071884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Children in counties with higher support for Trump were more likely to support Trump themselves and to predict a Trump victory and had more positive reactions to the election outcome</a:t>
            </a:r>
          </a:p>
          <a:p>
            <a:r>
              <a:rPr lang="en-US" sz="1200" kern="1200" dirty="0">
                <a:solidFill>
                  <a:schemeClr val="tx1"/>
                </a:solidFill>
                <a:effectLst/>
                <a:latin typeface="+mn-lt"/>
                <a:ea typeface="+mn-ea"/>
                <a:cs typeface="+mn-cs"/>
              </a:rPr>
              <a:t>However, even in Trump-supporting counties, the majority of children supported Clinton</a:t>
            </a:r>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15</a:t>
            </a:fld>
            <a:endParaRPr lang="en-US"/>
          </a:p>
        </p:txBody>
      </p:sp>
    </p:spTree>
    <p:extLst>
      <p:ext uri="{BB962C8B-B14F-4D97-AF65-F5344CB8AC3E}">
        <p14:creationId xmlns:p14="http://schemas.microsoft.com/office/powerpoint/2010/main" val="3077925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Children were more likely to support Trump when their parents supported Trump and, when asked about their own opinions, children sometimes spontaneously and explicitly drew on their parents’ views</a:t>
            </a:r>
          </a:p>
        </p:txBody>
      </p:sp>
      <p:sp>
        <p:nvSpPr>
          <p:cNvPr id="4" name="Slide Number Placeholder 3"/>
          <p:cNvSpPr>
            <a:spLocks noGrp="1"/>
          </p:cNvSpPr>
          <p:nvPr>
            <p:ph type="sldNum" sz="quarter" idx="10"/>
          </p:nvPr>
        </p:nvSpPr>
        <p:spPr/>
        <p:txBody>
          <a:bodyPr/>
          <a:lstStyle/>
          <a:p>
            <a:fld id="{A41D1ABC-2B9B-472B-949F-36A3388D7D59}" type="slidenum">
              <a:rPr lang="en-US" smtClean="0"/>
              <a:t>16</a:t>
            </a:fld>
            <a:endParaRPr lang="en-US"/>
          </a:p>
        </p:txBody>
      </p:sp>
    </p:spTree>
    <p:extLst>
      <p:ext uri="{BB962C8B-B14F-4D97-AF65-F5344CB8AC3E}">
        <p14:creationId xmlns:p14="http://schemas.microsoft.com/office/powerpoint/2010/main" val="14374808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Overall,</a:t>
            </a:r>
            <a:r>
              <a:rPr lang="en-US" sz="1200" baseline="0" dirty="0"/>
              <a:t> c</a:t>
            </a:r>
            <a:r>
              <a:rPr lang="en-US" sz="1200" dirty="0"/>
              <a:t>hildren know little about women's underrepresentation in government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Only 65% of children knew that no woman has ever served as president of the U.S., which is fewer</a:t>
            </a:r>
            <a:r>
              <a:rPr lang="en-US" sz="1200" baseline="0" dirty="0"/>
              <a:t> than in previous studies we have conducted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dirty="0"/>
              <a:t>Ironically, seeing Clinton’s candidacy may have normalized the idea of women running, leading children to assume that a woman must have held the position previously</a:t>
            </a:r>
            <a:r>
              <a:rPr lang="en-US" sz="1200" dirty="0"/>
              <a:t> </a:t>
            </a:r>
          </a:p>
          <a:p>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17</a:t>
            </a:fld>
            <a:endParaRPr lang="en-US"/>
          </a:p>
        </p:txBody>
      </p:sp>
    </p:spTree>
    <p:extLst>
      <p:ext uri="{BB962C8B-B14F-4D97-AF65-F5344CB8AC3E}">
        <p14:creationId xmlns:p14="http://schemas.microsoft.com/office/powerpoint/2010/main" val="1032771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also asked about the representation of women in other political leadership roles, including state governors, senators, and representatives.</a:t>
            </a:r>
          </a:p>
          <a:p>
            <a:endParaRPr lang="en-US" dirty="0"/>
          </a:p>
          <a:p>
            <a:r>
              <a:rPr lang="en-US" dirty="0"/>
              <a:t>Children substantially over-estimated the representation of women in these roles, indicating that just under half were filled by women when in reality it was less than 20%</a:t>
            </a:r>
          </a:p>
        </p:txBody>
      </p:sp>
      <p:sp>
        <p:nvSpPr>
          <p:cNvPr id="4" name="Slide Number Placeholder 3"/>
          <p:cNvSpPr>
            <a:spLocks noGrp="1"/>
          </p:cNvSpPr>
          <p:nvPr>
            <p:ph type="sldNum" sz="quarter" idx="10"/>
          </p:nvPr>
        </p:nvSpPr>
        <p:spPr/>
        <p:txBody>
          <a:bodyPr/>
          <a:lstStyle/>
          <a:p>
            <a:fld id="{A41D1ABC-2B9B-472B-949F-36A3388D7D59}" type="slidenum">
              <a:rPr lang="en-US" smtClean="0"/>
              <a:t>18</a:t>
            </a:fld>
            <a:endParaRPr lang="en-US"/>
          </a:p>
        </p:txBody>
      </p:sp>
    </p:spTree>
    <p:extLst>
      <p:ext uri="{BB962C8B-B14F-4D97-AF65-F5344CB8AC3E}">
        <p14:creationId xmlns:p14="http://schemas.microsoft.com/office/powerpoint/2010/main" val="2249061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Very few children were able to name a leader in the area of women’s rights; of those who could name a leader, nearly all named Hillary Clinton</a:t>
            </a:r>
          </a:p>
          <a:p>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19</a:t>
            </a:fld>
            <a:endParaRPr lang="en-US"/>
          </a:p>
        </p:txBody>
      </p:sp>
    </p:spTree>
    <p:extLst>
      <p:ext uri="{BB962C8B-B14F-4D97-AF65-F5344CB8AC3E}">
        <p14:creationId xmlns:p14="http://schemas.microsoft.com/office/powerpoint/2010/main" val="2289535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1D1ABC-2B9B-472B-949F-36A3388D7D59}" type="slidenum">
              <a:rPr lang="en-US" smtClean="0"/>
              <a:t>20</a:t>
            </a:fld>
            <a:endParaRPr lang="en-US"/>
          </a:p>
        </p:txBody>
      </p:sp>
    </p:spTree>
    <p:extLst>
      <p:ext uri="{BB962C8B-B14F-4D97-AF65-F5344CB8AC3E}">
        <p14:creationId xmlns:p14="http://schemas.microsoft.com/office/powerpoint/2010/main" val="37005473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Courier New" panose="02070309020205020404" pitchFamily="49" charset="0"/>
              <a:buNone/>
            </a:pPr>
            <a:r>
              <a:rPr lang="en-US" sz="1200" dirty="0"/>
              <a:t>Need for more research on political development in childhood – most extant developmental</a:t>
            </a:r>
            <a:r>
              <a:rPr lang="en-US" sz="1200" baseline="0" dirty="0"/>
              <a:t> </a:t>
            </a:r>
            <a:r>
              <a:rPr lang="en-US" sz="1200" dirty="0"/>
              <a:t>research focuses on adolescents or young adults; our data suggests</a:t>
            </a:r>
            <a:r>
              <a:rPr lang="en-US" sz="1200" baseline="0" dirty="0"/>
              <a:t> many children are attentive and responsive</a:t>
            </a:r>
          </a:p>
          <a:p>
            <a:pPr marL="0" indent="0">
              <a:buFont typeface="Courier New" panose="02070309020205020404" pitchFamily="49" charset="0"/>
              <a:buNone/>
            </a:pPr>
            <a:endParaRPr lang="en-US" sz="1200" baseline="0" dirty="0"/>
          </a:p>
          <a:p>
            <a:pPr marL="0" indent="0">
              <a:buFont typeface="Courier New" panose="02070309020205020404" pitchFamily="49" charset="0"/>
              <a:buNone/>
            </a:pPr>
            <a:r>
              <a:rPr lang="en-US" sz="1200" dirty="0"/>
              <a:t>Need for high-quality civics education in elementary schools –</a:t>
            </a:r>
            <a:r>
              <a:rPr lang="en-US" sz="1200" baseline="0" dirty="0"/>
              <a:t> allowing children to learn about politics informally (e.g., from media) may promote misconceptions or overly negative views of politics</a:t>
            </a:r>
          </a:p>
          <a:p>
            <a:pPr marL="0" indent="0">
              <a:buFont typeface="Courier New" panose="02070309020205020404" pitchFamily="49" charset="0"/>
              <a:buNone/>
            </a:pPr>
            <a:endParaRPr lang="en-US" sz="1200" dirty="0"/>
          </a:p>
          <a:p>
            <a:pPr marL="0" indent="0">
              <a:buFont typeface="Courier New" panose="02070309020205020404" pitchFamily="49" charset="0"/>
              <a:buNone/>
            </a:pPr>
            <a:r>
              <a:rPr lang="en-US" sz="1200" dirty="0"/>
              <a:t>Need for efforts to promote fair treatment of women in politics – children may not be aware</a:t>
            </a:r>
            <a:r>
              <a:rPr lang="en-US" sz="1200" baseline="0" dirty="0"/>
              <a:t> of the dearth of women in political leadership or that barriers women have faced and continue to face</a:t>
            </a:r>
            <a:endParaRPr lang="en-US" sz="1200" dirty="0"/>
          </a:p>
          <a:p>
            <a:endParaRPr lang="en-US" dirty="0"/>
          </a:p>
        </p:txBody>
      </p:sp>
      <p:sp>
        <p:nvSpPr>
          <p:cNvPr id="4" name="Slide Number Placeholder 3"/>
          <p:cNvSpPr>
            <a:spLocks noGrp="1"/>
          </p:cNvSpPr>
          <p:nvPr>
            <p:ph type="sldNum" sz="quarter" idx="10"/>
          </p:nvPr>
        </p:nvSpPr>
        <p:spPr/>
        <p:txBody>
          <a:bodyPr/>
          <a:lstStyle/>
          <a:p>
            <a:fld id="{A41D1ABC-2B9B-472B-949F-36A3388D7D59}" type="slidenum">
              <a:rPr lang="en-US" smtClean="0"/>
              <a:t>21</a:t>
            </a:fld>
            <a:endParaRPr lang="en-US"/>
          </a:p>
        </p:txBody>
      </p:sp>
    </p:spTree>
    <p:extLst>
      <p:ext uri="{BB962C8B-B14F-4D97-AF65-F5344CB8AC3E}">
        <p14:creationId xmlns:p14="http://schemas.microsoft.com/office/powerpoint/2010/main" val="9608341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3528271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2876327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927644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E5E280-A305-406B-8969-44F8DE960546}" type="datetimeFigureOut">
              <a:rPr lang="en-US" smtClean="0"/>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3784874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E5E280-A305-406B-8969-44F8DE960546}" type="datetimeFigureOut">
              <a:rPr lang="en-US" smtClean="0"/>
              <a:t>9/4/2019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1825699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E5E280-A305-406B-8969-44F8DE960546}" type="datetimeFigureOut">
              <a:rPr lang="en-US" smtClean="0"/>
              <a:t>9/4/2019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406975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E5E280-A305-406B-8969-44F8DE960546}" type="datetimeFigureOut">
              <a:rPr lang="en-US" smtClean="0"/>
              <a:t>9/4/2019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2003439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E5E280-A305-406B-8969-44F8DE960546}" type="datetimeFigureOut">
              <a:rPr lang="en-US" smtClean="0"/>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1725050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55E5E280-A305-406B-8969-44F8DE960546}" type="datetimeFigureOut">
              <a:rPr lang="en-US" smtClean="0"/>
              <a:t>9/4/2019</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3939600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E5E280-A305-406B-8969-44F8DE960546}" type="datetimeFigureOut">
              <a:rPr lang="en-US" smtClean="0"/>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3849433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1054326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55E5E280-A305-406B-8969-44F8DE960546}" type="datetimeFigureOut">
              <a:rPr lang="en-US" smtClean="0"/>
              <a:t>9/4/2019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241063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815786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E5E280-A305-406B-8969-44F8DE960546}" type="datetimeFigureOut">
              <a:rPr lang="en-US" smtClean="0"/>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64FF-D5E5-4EAF-BF25-F7676DA86F84}" type="slidenum">
              <a:rPr lang="en-US" smtClean="0"/>
              <a:t>‹#›</a:t>
            </a:fld>
            <a:endParaRPr lang="en-US"/>
          </a:p>
        </p:txBody>
      </p:sp>
    </p:spTree>
    <p:extLst>
      <p:ext uri="{BB962C8B-B14F-4D97-AF65-F5344CB8AC3E}">
        <p14:creationId xmlns:p14="http://schemas.microsoft.com/office/powerpoint/2010/main" val="940540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55E5E280-A305-406B-8969-44F8DE960546}" type="datetimeFigureOut">
              <a:rPr lang="en-US" smtClean="0"/>
              <a:t>9/4/2019</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5D8464FF-D5E5-4EAF-BF25-F7676DA86F84}" type="slidenum">
              <a:rPr lang="en-US" smtClean="0"/>
              <a:t>‹#›</a:t>
            </a:fld>
            <a:endParaRPr lang="en-US"/>
          </a:p>
        </p:txBody>
      </p:sp>
    </p:spTree>
    <p:extLst>
      <p:ext uri="{BB962C8B-B14F-4D97-AF65-F5344CB8AC3E}">
        <p14:creationId xmlns:p14="http://schemas.microsoft.com/office/powerpoint/2010/main" val="1579601747"/>
      </p:ext>
    </p:extLst>
  </p:cSld>
  <p:clrMap bg1="dk1" tx1="lt1" bg2="dk2" tx2="lt2" accent1="accent1" accent2="accent2" accent3="accent3" accent4="accent4" accent5="accent5" accent6="accent6" hlink="hlink" folHlink="folHlink"/>
  <p:sldLayoutIdLst>
    <p:sldLayoutId id="2147484004"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 id="2147484015" r:id="rId12"/>
    <p:sldLayoutId id="2147484016" r:id="rId13"/>
    <p:sldLayoutId id="2147484017"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836837"/>
            <a:ext cx="11451264" cy="4678204"/>
          </a:xfrm>
          <a:prstGeom prst="rect">
            <a:avLst/>
          </a:prstGeom>
        </p:spPr>
        <p:txBody>
          <a:bodyPr wrap="square">
            <a:spAutoFit/>
          </a:bodyPr>
          <a:lstStyle/>
          <a:p>
            <a:pPr algn="ctr"/>
            <a:r>
              <a:rPr lang="en-US" sz="3800" dirty="0"/>
              <a:t>Toward a Developmental Science of Politics</a:t>
            </a:r>
          </a:p>
          <a:p>
            <a:endParaRPr lang="en-US" sz="3200" dirty="0"/>
          </a:p>
          <a:p>
            <a:endParaRPr lang="en-US" sz="3200" dirty="0"/>
          </a:p>
          <a:p>
            <a:r>
              <a:rPr lang="en-US" sz="2600" dirty="0"/>
              <a:t>     Meagan M. Patterson         Rebecca S. </a:t>
            </a:r>
            <a:r>
              <a:rPr lang="en-US" sz="2600" dirty="0" err="1"/>
              <a:t>Bigler</a:t>
            </a:r>
            <a:r>
              <a:rPr lang="en-US" sz="2600" dirty="0"/>
              <a:t>           Erin Pahlke     </a:t>
            </a:r>
          </a:p>
          <a:p>
            <a:r>
              <a:rPr lang="en-US" sz="2200" dirty="0"/>
              <a:t>            University of Kansas          University of Texas at Austin    Whitman College</a:t>
            </a:r>
          </a:p>
          <a:p>
            <a:endParaRPr lang="en-US" sz="2600" dirty="0"/>
          </a:p>
          <a:p>
            <a:r>
              <a:rPr lang="en-US" sz="2600" dirty="0"/>
              <a:t>                   Christia Spears Brown         Amy Roberson Hayes</a:t>
            </a:r>
          </a:p>
          <a:p>
            <a:r>
              <a:rPr lang="en-US" sz="2200" dirty="0"/>
              <a:t>                          University of Kentucky             University of Texas at Tyler</a:t>
            </a:r>
          </a:p>
          <a:p>
            <a:endParaRPr lang="en-US" sz="2600" dirty="0"/>
          </a:p>
          <a:p>
            <a:r>
              <a:rPr lang="en-US" sz="2600" dirty="0"/>
              <a:t>                   M. Chantal Ramirez                Andrew Nelson</a:t>
            </a:r>
          </a:p>
          <a:p>
            <a:r>
              <a:rPr lang="en-US" sz="2200" dirty="0"/>
              <a:t>                    University of Texas at Austin           University of Kentucky</a:t>
            </a:r>
          </a:p>
        </p:txBody>
      </p:sp>
      <p:sp>
        <p:nvSpPr>
          <p:cNvPr id="6" name="TextBox 5"/>
          <p:cNvSpPr txBox="1"/>
          <p:nvPr/>
        </p:nvSpPr>
        <p:spPr>
          <a:xfrm>
            <a:off x="4546242" y="2575775"/>
            <a:ext cx="3928057" cy="1107996"/>
          </a:xfrm>
          <a:prstGeom prst="rect">
            <a:avLst/>
          </a:prstGeom>
          <a:noFill/>
        </p:spPr>
        <p:txBody>
          <a:bodyPr wrap="square" rtlCol="0">
            <a:spAutoFit/>
          </a:bodyPr>
          <a:lstStyle/>
          <a:p>
            <a:r>
              <a:rPr lang="en-US" sz="2400" dirty="0"/>
              <a:t>  </a:t>
            </a:r>
          </a:p>
          <a:p>
            <a:r>
              <a:rPr lang="en-US" sz="2400" dirty="0"/>
              <a:t>	 	</a:t>
            </a:r>
            <a:r>
              <a:rPr lang="en-US" dirty="0"/>
              <a:t>				</a:t>
            </a:r>
          </a:p>
          <a:p>
            <a:endParaRPr lang="en-US" dirty="0"/>
          </a:p>
        </p:txBody>
      </p:sp>
      <p:sp>
        <p:nvSpPr>
          <p:cNvPr id="10" name="TextBox 9"/>
          <p:cNvSpPr txBox="1"/>
          <p:nvPr/>
        </p:nvSpPr>
        <p:spPr>
          <a:xfrm>
            <a:off x="8624645" y="2575775"/>
            <a:ext cx="5262979" cy="1200329"/>
          </a:xfrm>
          <a:prstGeom prst="rect">
            <a:avLst/>
          </a:prstGeom>
          <a:noFill/>
        </p:spPr>
        <p:txBody>
          <a:bodyPr wrap="none" rtlCol="0">
            <a:spAutoFit/>
          </a:bodyPr>
          <a:lstStyle/>
          <a:p>
            <a:endParaRPr lang="en-US" dirty="0"/>
          </a:p>
          <a:p>
            <a:endParaRPr lang="en-US" dirty="0"/>
          </a:p>
          <a:p>
            <a:r>
              <a:rPr lang="en-US" dirty="0"/>
              <a:t>											</a:t>
            </a:r>
          </a:p>
          <a:p>
            <a:endParaRPr lang="en-US" dirty="0"/>
          </a:p>
        </p:txBody>
      </p:sp>
      <p:sp>
        <p:nvSpPr>
          <p:cNvPr id="3" name="TextBox 2">
            <a:extLst>
              <a:ext uri="{FF2B5EF4-FFF2-40B4-BE49-F238E27FC236}">
                <a16:creationId xmlns:a16="http://schemas.microsoft.com/office/drawing/2014/main" id="{72FBA63C-3994-463B-89DF-F747F62D8661}"/>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727056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9021" y="1883277"/>
            <a:ext cx="11451264" cy="2677656"/>
          </a:xfrm>
          <a:prstGeom prst="rect">
            <a:avLst/>
          </a:prstGeom>
        </p:spPr>
        <p:txBody>
          <a:bodyPr wrap="square">
            <a:spAutoFit/>
          </a:bodyPr>
          <a:lstStyle/>
          <a:p>
            <a:pPr algn="ctr"/>
            <a:r>
              <a:rPr lang="en-US" sz="2800" dirty="0"/>
              <a:t>Monograph citation</a:t>
            </a:r>
          </a:p>
          <a:p>
            <a:endParaRPr lang="en-US" sz="2800" dirty="0"/>
          </a:p>
          <a:p>
            <a:r>
              <a:rPr lang="en-US" sz="2800" dirty="0"/>
              <a:t>Patterson, M. M., Bigler, R. S., </a:t>
            </a:r>
            <a:r>
              <a:rPr lang="en-US" sz="2800" dirty="0" err="1"/>
              <a:t>Pahlke</a:t>
            </a:r>
            <a:r>
              <a:rPr lang="en-US" sz="2800" dirty="0"/>
              <a:t>, E., Brown, C. S., Hayes, A. R., Ramirez, M. C., &amp; Nelson, A. (2019). Toward a developmental science of politics. Monographs of the Society for Research in Child Development, 84(3). https://doi.org/10.1111/mono.12410</a:t>
            </a:r>
            <a:endParaRPr lang="en-US" sz="2200" dirty="0"/>
          </a:p>
        </p:txBody>
      </p:sp>
      <p:sp>
        <p:nvSpPr>
          <p:cNvPr id="6" name="TextBox 5"/>
          <p:cNvSpPr txBox="1"/>
          <p:nvPr/>
        </p:nvSpPr>
        <p:spPr>
          <a:xfrm>
            <a:off x="4546242" y="2575775"/>
            <a:ext cx="3928057" cy="1107996"/>
          </a:xfrm>
          <a:prstGeom prst="rect">
            <a:avLst/>
          </a:prstGeom>
          <a:noFill/>
        </p:spPr>
        <p:txBody>
          <a:bodyPr wrap="square" rtlCol="0">
            <a:spAutoFit/>
          </a:bodyPr>
          <a:lstStyle/>
          <a:p>
            <a:r>
              <a:rPr lang="en-US" sz="2400" dirty="0"/>
              <a:t>  </a:t>
            </a:r>
          </a:p>
          <a:p>
            <a:r>
              <a:rPr lang="en-US" sz="2400" dirty="0"/>
              <a:t>	 	</a:t>
            </a:r>
            <a:r>
              <a:rPr lang="en-US" dirty="0"/>
              <a:t>				</a:t>
            </a:r>
          </a:p>
          <a:p>
            <a:endParaRPr lang="en-US" dirty="0"/>
          </a:p>
        </p:txBody>
      </p:sp>
      <p:sp>
        <p:nvSpPr>
          <p:cNvPr id="10" name="TextBox 9"/>
          <p:cNvSpPr txBox="1"/>
          <p:nvPr/>
        </p:nvSpPr>
        <p:spPr>
          <a:xfrm>
            <a:off x="8624645" y="2575775"/>
            <a:ext cx="5262979" cy="1200329"/>
          </a:xfrm>
          <a:prstGeom prst="rect">
            <a:avLst/>
          </a:prstGeom>
          <a:noFill/>
        </p:spPr>
        <p:txBody>
          <a:bodyPr wrap="none" rtlCol="0">
            <a:spAutoFit/>
          </a:bodyPr>
          <a:lstStyle/>
          <a:p>
            <a:endParaRPr lang="en-US" dirty="0"/>
          </a:p>
          <a:p>
            <a:endParaRPr lang="en-US" dirty="0"/>
          </a:p>
          <a:p>
            <a:r>
              <a:rPr lang="en-US" dirty="0"/>
              <a:t>											</a:t>
            </a:r>
          </a:p>
          <a:p>
            <a:endParaRPr lang="en-US" dirty="0"/>
          </a:p>
        </p:txBody>
      </p:sp>
      <p:sp>
        <p:nvSpPr>
          <p:cNvPr id="5" name="TextBox 4">
            <a:extLst>
              <a:ext uri="{FF2B5EF4-FFF2-40B4-BE49-F238E27FC236}">
                <a16:creationId xmlns:a16="http://schemas.microsoft.com/office/drawing/2014/main" id="{1717B5A0-F57D-492E-9394-B848A6F5C7BD}"/>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3101256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8593" y="172128"/>
            <a:ext cx="10854813" cy="7478970"/>
          </a:xfrm>
          <a:prstGeom prst="rect">
            <a:avLst/>
          </a:prstGeom>
        </p:spPr>
        <p:txBody>
          <a:bodyPr wrap="square">
            <a:spAutoFit/>
          </a:bodyPr>
          <a:lstStyle/>
          <a:p>
            <a:pPr algn="ctr"/>
            <a:r>
              <a:rPr lang="en-US" sz="4400" dirty="0"/>
              <a:t>Rationales for the study of political development during childhood</a:t>
            </a:r>
          </a:p>
          <a:p>
            <a:pPr>
              <a:spcAft>
                <a:spcPts val="1200"/>
              </a:spcAft>
            </a:pPr>
            <a:endParaRPr lang="en-US" sz="3200" dirty="0"/>
          </a:p>
          <a:p>
            <a:pPr>
              <a:spcAft>
                <a:spcPts val="1200"/>
              </a:spcAft>
            </a:pPr>
            <a:r>
              <a:rPr lang="en-US" sz="3200" dirty="0"/>
              <a:t>I. Theoretical rationale: the domain is a good one for testing roles of environmental and child factors in shaping outcomes.</a:t>
            </a:r>
          </a:p>
          <a:p>
            <a:pPr>
              <a:spcAft>
                <a:spcPts val="1200"/>
              </a:spcAft>
            </a:pPr>
            <a:endParaRPr lang="en-US" sz="3200" dirty="0"/>
          </a:p>
          <a:p>
            <a:pPr>
              <a:spcAft>
                <a:spcPts val="1200"/>
              </a:spcAft>
            </a:pPr>
            <a:r>
              <a:rPr lang="en-US" sz="3200" dirty="0"/>
              <a:t>II. Applied rationale: political systems affect the quality of life all over the globe and, within many democracies, youth participation is troublingly low.</a:t>
            </a:r>
          </a:p>
          <a:p>
            <a:endParaRPr lang="en-US" sz="3200" dirty="0"/>
          </a:p>
          <a:p>
            <a:endParaRPr lang="en-US" sz="3200" dirty="0"/>
          </a:p>
          <a:p>
            <a:r>
              <a:rPr lang="en-US" sz="3200" dirty="0"/>
              <a:t>											</a:t>
            </a:r>
          </a:p>
        </p:txBody>
      </p:sp>
      <p:sp>
        <p:nvSpPr>
          <p:cNvPr id="3" name="TextBox 2">
            <a:extLst>
              <a:ext uri="{FF2B5EF4-FFF2-40B4-BE49-F238E27FC236}">
                <a16:creationId xmlns:a16="http://schemas.microsoft.com/office/drawing/2014/main" id="{1D5D0FA9-EBC1-4930-9680-6BE86F6811C4}"/>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255335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5878532"/>
          </a:xfrm>
          <a:prstGeom prst="rect">
            <a:avLst/>
          </a:prstGeom>
        </p:spPr>
        <p:txBody>
          <a:bodyPr wrap="square">
            <a:spAutoFit/>
          </a:bodyPr>
          <a:lstStyle/>
          <a:p>
            <a:pPr algn="ctr"/>
            <a:r>
              <a:rPr lang="en-US" sz="4200" dirty="0"/>
              <a:t>Presidential elections as research contexts</a:t>
            </a:r>
          </a:p>
          <a:p>
            <a:endParaRPr lang="en-US" sz="3200" dirty="0"/>
          </a:p>
          <a:p>
            <a:r>
              <a:rPr lang="en-US" sz="3200" dirty="0"/>
              <a:t>National elections increase attention to politics and provide opportunities for political socialization </a:t>
            </a:r>
            <a:r>
              <a:rPr lang="en-US" sz="2400" dirty="0"/>
              <a:t>(Allen, 1994; Conway, Ahern, &amp; Wyckoff, 1981; Patterson, Pahlke, &amp; </a:t>
            </a:r>
            <a:r>
              <a:rPr lang="en-US" sz="2400" dirty="0" err="1"/>
              <a:t>Bigler</a:t>
            </a:r>
            <a:r>
              <a:rPr lang="en-US" sz="2400" dirty="0"/>
              <a:t>, 2013; Sears &amp; Valentino, 1997)</a:t>
            </a:r>
          </a:p>
          <a:p>
            <a:endParaRPr lang="en-US" sz="3200" dirty="0"/>
          </a:p>
          <a:p>
            <a:r>
              <a:rPr lang="en-US" sz="3200" dirty="0"/>
              <a:t>Adults are more likely to discuss national-level elections with children than state or local elections </a:t>
            </a:r>
            <a:r>
              <a:rPr lang="en-US" sz="2400" dirty="0"/>
              <a:t>(Hass &amp; Laughlin, 2002)</a:t>
            </a:r>
          </a:p>
          <a:p>
            <a:endParaRPr lang="en-US" sz="3200" dirty="0"/>
          </a:p>
          <a:p>
            <a:r>
              <a:rPr lang="en-US" sz="3200" dirty="0"/>
              <a:t>											</a:t>
            </a:r>
          </a:p>
        </p:txBody>
      </p:sp>
      <p:sp>
        <p:nvSpPr>
          <p:cNvPr id="3" name="TextBox 2">
            <a:extLst>
              <a:ext uri="{FF2B5EF4-FFF2-40B4-BE49-F238E27FC236}">
                <a16:creationId xmlns:a16="http://schemas.microsoft.com/office/drawing/2014/main" id="{0FD1D28D-8C6C-4FA7-99C1-7A3844D5AF71}"/>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175473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8091" y="428178"/>
            <a:ext cx="11615818" cy="6001643"/>
          </a:xfrm>
          <a:prstGeom prst="rect">
            <a:avLst/>
          </a:prstGeom>
        </p:spPr>
        <p:txBody>
          <a:bodyPr wrap="square">
            <a:spAutoFit/>
          </a:bodyPr>
          <a:lstStyle/>
          <a:p>
            <a:endParaRPr lang="en-US" sz="4400" dirty="0"/>
          </a:p>
          <a:p>
            <a:pPr algn="ctr"/>
            <a:r>
              <a:rPr lang="en-US" sz="4400" dirty="0"/>
              <a:t>The 2016 U.S. presidential election highlighted issues of social justice, including policy debates (e.g., immigration) and gender issues (e.g., Hillary Clinton’s presence as the first female major-party candidate for the office).</a:t>
            </a:r>
            <a:endParaRPr lang="en-US" sz="3200" dirty="0"/>
          </a:p>
          <a:p>
            <a:r>
              <a:rPr lang="en-US" sz="3200" dirty="0"/>
              <a:t>											</a:t>
            </a:r>
          </a:p>
        </p:txBody>
      </p:sp>
      <p:sp>
        <p:nvSpPr>
          <p:cNvPr id="3" name="TextBox 2">
            <a:extLst>
              <a:ext uri="{FF2B5EF4-FFF2-40B4-BE49-F238E27FC236}">
                <a16:creationId xmlns:a16="http://schemas.microsoft.com/office/drawing/2014/main" id="{D6FEF19C-3C69-4CAF-B212-4834012E34AD}"/>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846921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8090" y="172128"/>
            <a:ext cx="11615820" cy="6124754"/>
          </a:xfrm>
          <a:prstGeom prst="rect">
            <a:avLst/>
          </a:prstGeom>
        </p:spPr>
        <p:txBody>
          <a:bodyPr wrap="square">
            <a:spAutoFit/>
          </a:bodyPr>
          <a:lstStyle/>
          <a:p>
            <a:pPr algn="ctr"/>
            <a:r>
              <a:rPr lang="en-US" sz="4400" dirty="0"/>
              <a:t>Method </a:t>
            </a:r>
          </a:p>
          <a:p>
            <a:pPr marL="457200" indent="-457200">
              <a:buFont typeface="Courier New" panose="02070309020205020404" pitchFamily="49" charset="0"/>
              <a:buChar char="o"/>
            </a:pPr>
            <a:endParaRPr lang="en-US" sz="3200" dirty="0"/>
          </a:p>
          <a:p>
            <a:r>
              <a:rPr lang="en-US" sz="3600" dirty="0"/>
              <a:t>Children were interviewed twice: once within one month prior to, and once within one month after, the 2016 election.</a:t>
            </a:r>
          </a:p>
          <a:p>
            <a:endParaRPr lang="en-US" sz="3600" dirty="0"/>
          </a:p>
          <a:p>
            <a:r>
              <a:rPr lang="en-US" sz="3600" dirty="0"/>
              <a:t>Topics were:</a:t>
            </a:r>
          </a:p>
          <a:p>
            <a:pPr lvl="1"/>
            <a:r>
              <a:rPr lang="en-US" sz="3600" dirty="0"/>
              <a:t>Knowledge and views of the election</a:t>
            </a:r>
          </a:p>
          <a:p>
            <a:pPr lvl="1"/>
            <a:r>
              <a:rPr lang="en-US" sz="3600" dirty="0"/>
              <a:t>Knowledge and views of gender/sex and politics</a:t>
            </a:r>
            <a:endParaRPr lang="en-US" sz="3200" dirty="0"/>
          </a:p>
          <a:p>
            <a:endParaRPr lang="en-US" sz="3200" dirty="0"/>
          </a:p>
          <a:p>
            <a:r>
              <a:rPr lang="en-US" sz="3200" dirty="0"/>
              <a:t>											</a:t>
            </a:r>
          </a:p>
        </p:txBody>
      </p:sp>
      <p:sp>
        <p:nvSpPr>
          <p:cNvPr id="3" name="TextBox 2">
            <a:extLst>
              <a:ext uri="{FF2B5EF4-FFF2-40B4-BE49-F238E27FC236}">
                <a16:creationId xmlns:a16="http://schemas.microsoft.com/office/drawing/2014/main" id="{88EB2CB2-0559-44D8-B275-FE9AAAFF6FE9}"/>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665908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4462760"/>
          </a:xfrm>
          <a:prstGeom prst="rect">
            <a:avLst/>
          </a:prstGeom>
        </p:spPr>
        <p:txBody>
          <a:bodyPr wrap="square">
            <a:spAutoFit/>
          </a:bodyPr>
          <a:lstStyle/>
          <a:p>
            <a:pPr algn="ctr"/>
            <a:r>
              <a:rPr lang="en-US" sz="4400" dirty="0"/>
              <a:t>Participants</a:t>
            </a:r>
          </a:p>
          <a:p>
            <a:endParaRPr lang="en-US" sz="3200" dirty="0"/>
          </a:p>
          <a:p>
            <a:r>
              <a:rPr lang="en-US" sz="3200" dirty="0"/>
              <a:t>187 children (ages 5-11)</a:t>
            </a:r>
          </a:p>
          <a:p>
            <a:pPr lvl="1"/>
            <a:r>
              <a:rPr lang="en-US" sz="2800" dirty="0"/>
              <a:t>25 African American children</a:t>
            </a:r>
          </a:p>
          <a:p>
            <a:pPr lvl="1"/>
            <a:r>
              <a:rPr lang="en-US" sz="2800" dirty="0"/>
              <a:t>50 Latinx children</a:t>
            </a:r>
          </a:p>
          <a:p>
            <a:pPr lvl="1"/>
            <a:r>
              <a:rPr lang="en-US" sz="2800" dirty="0"/>
              <a:t>81 White children </a:t>
            </a:r>
          </a:p>
          <a:p>
            <a:pPr lvl="1"/>
            <a:r>
              <a:rPr lang="en-US" sz="2800" dirty="0"/>
              <a:t>21 multiracial / other race children</a:t>
            </a:r>
          </a:p>
          <a:p>
            <a:endParaRPr lang="en-US" sz="3200" dirty="0"/>
          </a:p>
          <a:p>
            <a:r>
              <a:rPr lang="en-US" sz="3200" dirty="0"/>
              <a:t>											</a:t>
            </a:r>
          </a:p>
        </p:txBody>
      </p:sp>
      <p:sp>
        <p:nvSpPr>
          <p:cNvPr id="3" name="TextBox 2">
            <a:extLst>
              <a:ext uri="{FF2B5EF4-FFF2-40B4-BE49-F238E27FC236}">
                <a16:creationId xmlns:a16="http://schemas.microsoft.com/office/drawing/2014/main" id="{1410AF93-221F-44B0-8139-073C6E9DA286}"/>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607859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2CCE5E-12CC-9349-B99C-F9B3C4E5BB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608" y="2527095"/>
            <a:ext cx="11163300" cy="3721100"/>
          </a:xfrm>
          <a:prstGeom prst="rect">
            <a:avLst/>
          </a:prstGeom>
        </p:spPr>
      </p:pic>
      <p:sp>
        <p:nvSpPr>
          <p:cNvPr id="5" name="TextBox 4">
            <a:extLst>
              <a:ext uri="{FF2B5EF4-FFF2-40B4-BE49-F238E27FC236}">
                <a16:creationId xmlns:a16="http://schemas.microsoft.com/office/drawing/2014/main" id="{999E714B-F52B-2C44-8892-72ECDF1B2C1A}"/>
              </a:ext>
            </a:extLst>
          </p:cNvPr>
          <p:cNvSpPr txBox="1"/>
          <p:nvPr/>
        </p:nvSpPr>
        <p:spPr>
          <a:xfrm>
            <a:off x="189885" y="412955"/>
            <a:ext cx="11282515" cy="1384995"/>
          </a:xfrm>
          <a:prstGeom prst="rect">
            <a:avLst/>
          </a:prstGeom>
          <a:noFill/>
        </p:spPr>
        <p:txBody>
          <a:bodyPr wrap="square" rtlCol="0">
            <a:spAutoFit/>
          </a:bodyPr>
          <a:lstStyle/>
          <a:p>
            <a:pPr algn="ctr"/>
            <a:r>
              <a:rPr lang="en-US" sz="4200" dirty="0"/>
              <a:t>Sites were chosen to examine </a:t>
            </a:r>
          </a:p>
          <a:p>
            <a:pPr algn="ctr"/>
            <a:r>
              <a:rPr lang="en-US" sz="4200" dirty="0"/>
              <a:t>community-level differences</a:t>
            </a:r>
          </a:p>
        </p:txBody>
      </p:sp>
      <p:sp>
        <p:nvSpPr>
          <p:cNvPr id="6" name="TextBox 5">
            <a:extLst>
              <a:ext uri="{FF2B5EF4-FFF2-40B4-BE49-F238E27FC236}">
                <a16:creationId xmlns:a16="http://schemas.microsoft.com/office/drawing/2014/main" id="{2C85A0AC-F396-4A46-B2AC-C93E152431B7}"/>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180352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5693866"/>
          </a:xfrm>
          <a:prstGeom prst="rect">
            <a:avLst/>
          </a:prstGeom>
        </p:spPr>
        <p:txBody>
          <a:bodyPr wrap="square">
            <a:spAutoFit/>
          </a:bodyPr>
          <a:lstStyle/>
          <a:p>
            <a:pPr algn="ctr"/>
            <a:r>
              <a:rPr lang="en-US" sz="4400" dirty="0"/>
              <a:t>Knowledge of election</a:t>
            </a:r>
          </a:p>
          <a:p>
            <a:endParaRPr lang="en-US" sz="3200" dirty="0"/>
          </a:p>
          <a:p>
            <a:r>
              <a:rPr lang="en-US" sz="3200" b="1" dirty="0">
                <a:solidFill>
                  <a:srgbClr val="FF0000"/>
                </a:solidFill>
              </a:rPr>
              <a:t>Do you know who this is? Do you know why he/she is in the news? </a:t>
            </a:r>
          </a:p>
          <a:p>
            <a:endParaRPr lang="en-US" sz="3200" dirty="0"/>
          </a:p>
          <a:p>
            <a:r>
              <a:rPr lang="en-US" sz="3200" dirty="0"/>
              <a:t>79% of children identified Trump</a:t>
            </a:r>
          </a:p>
          <a:p>
            <a:r>
              <a:rPr lang="en-US" sz="3200" dirty="0"/>
              <a:t>80% of children identified Clinton</a:t>
            </a:r>
          </a:p>
          <a:p>
            <a:endParaRPr lang="en-US" sz="3200" dirty="0"/>
          </a:p>
          <a:p>
            <a:r>
              <a:rPr lang="en-US" sz="3200" dirty="0"/>
              <a:t>White children were more knowledgeable than African American children; Latinx children did not differ from either White or African American children.</a:t>
            </a:r>
          </a:p>
        </p:txBody>
      </p:sp>
      <p:sp>
        <p:nvSpPr>
          <p:cNvPr id="3" name="TextBox 2">
            <a:extLst>
              <a:ext uri="{FF2B5EF4-FFF2-40B4-BE49-F238E27FC236}">
                <a16:creationId xmlns:a16="http://schemas.microsoft.com/office/drawing/2014/main" id="{AB775F1D-B6DD-4D26-9224-E47DF90EDDE4}"/>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41095529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6678751"/>
          </a:xfrm>
          <a:prstGeom prst="rect">
            <a:avLst/>
          </a:prstGeom>
        </p:spPr>
        <p:txBody>
          <a:bodyPr wrap="square">
            <a:spAutoFit/>
          </a:bodyPr>
          <a:lstStyle/>
          <a:p>
            <a:pPr algn="ctr"/>
            <a:r>
              <a:rPr lang="en-US" sz="4400" dirty="0"/>
              <a:t>Interest in election</a:t>
            </a:r>
          </a:p>
          <a:p>
            <a:pPr algn="ctr"/>
            <a:endParaRPr lang="en-US" sz="3200" dirty="0"/>
          </a:p>
          <a:p>
            <a:r>
              <a:rPr lang="en-US" sz="3200" b="1" dirty="0">
                <a:solidFill>
                  <a:srgbClr val="FF0000"/>
                </a:solidFill>
              </a:rPr>
              <a:t>How much do you care about the election? </a:t>
            </a:r>
          </a:p>
          <a:p>
            <a:r>
              <a:rPr lang="en-US" sz="3200" b="1" i="1" dirty="0">
                <a:solidFill>
                  <a:srgbClr val="FF0000"/>
                </a:solidFill>
              </a:rPr>
              <a:t>   not at all (1), a little bit (2), somewhat (3), a lot (4)</a:t>
            </a:r>
          </a:p>
          <a:p>
            <a:endParaRPr lang="en-US" sz="3200" dirty="0"/>
          </a:p>
          <a:p>
            <a:r>
              <a:rPr lang="en-US" sz="3200" dirty="0"/>
              <a:t>Overall, children reported that they cared between </a:t>
            </a:r>
            <a:r>
              <a:rPr lang="en-US" sz="3200" i="1" dirty="0"/>
              <a:t>somewhat</a:t>
            </a:r>
            <a:r>
              <a:rPr lang="en-US" sz="3200" dirty="0"/>
              <a:t> and </a:t>
            </a:r>
            <a:r>
              <a:rPr lang="en-US" sz="3200" i="1" dirty="0"/>
              <a:t>a lot </a:t>
            </a:r>
            <a:r>
              <a:rPr lang="en-US" sz="3200" dirty="0"/>
              <a:t>(M=3.34).</a:t>
            </a:r>
          </a:p>
          <a:p>
            <a:endParaRPr lang="en-US" sz="3200" dirty="0"/>
          </a:p>
          <a:p>
            <a:r>
              <a:rPr lang="en-US" sz="3200" dirty="0"/>
              <a:t>Interest was equivalent across participant gender/sex and race/ethnicity.</a:t>
            </a:r>
          </a:p>
          <a:p>
            <a:endParaRPr lang="en-US" sz="3200" dirty="0"/>
          </a:p>
          <a:p>
            <a:endParaRPr lang="en-US" sz="3200" dirty="0"/>
          </a:p>
          <a:p>
            <a:r>
              <a:rPr lang="en-US" sz="3200" dirty="0"/>
              <a:t>											</a:t>
            </a:r>
          </a:p>
        </p:txBody>
      </p:sp>
      <p:sp>
        <p:nvSpPr>
          <p:cNvPr id="3" name="TextBox 2">
            <a:extLst>
              <a:ext uri="{FF2B5EF4-FFF2-40B4-BE49-F238E27FC236}">
                <a16:creationId xmlns:a16="http://schemas.microsoft.com/office/drawing/2014/main" id="{0218B2E5-AF27-4838-9EBD-8FE5D7D94B39}"/>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2309138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6186309"/>
          </a:xfrm>
          <a:prstGeom prst="rect">
            <a:avLst/>
          </a:prstGeom>
        </p:spPr>
        <p:txBody>
          <a:bodyPr wrap="square">
            <a:spAutoFit/>
          </a:bodyPr>
          <a:lstStyle/>
          <a:p>
            <a:pPr algn="ctr"/>
            <a:r>
              <a:rPr lang="en-US" sz="4400" dirty="0"/>
              <a:t>Views of candidates</a:t>
            </a:r>
          </a:p>
          <a:p>
            <a:endParaRPr lang="en-US" sz="3200" b="1" dirty="0">
              <a:solidFill>
                <a:srgbClr val="FF0000"/>
              </a:solidFill>
            </a:endParaRPr>
          </a:p>
          <a:p>
            <a:r>
              <a:rPr lang="en-US" sz="3200" b="1" dirty="0">
                <a:solidFill>
                  <a:srgbClr val="FF0000"/>
                </a:solidFill>
              </a:rPr>
              <a:t>Multiple open-ended questions, including:</a:t>
            </a:r>
          </a:p>
          <a:p>
            <a:r>
              <a:rPr lang="en-US" sz="3200" b="1" dirty="0">
                <a:solidFill>
                  <a:srgbClr val="FF0000"/>
                </a:solidFill>
              </a:rPr>
              <a:t>What have you heard in the news about Donald Trump [Hillary Clinton]? Have you learned anything from school, or TV, or at home about Donald Trump's [Hillary Clinton’s] ideas for changing laws in the U.S?</a:t>
            </a:r>
          </a:p>
          <a:p>
            <a:endParaRPr lang="en-US" sz="3200" dirty="0"/>
          </a:p>
          <a:p>
            <a:r>
              <a:rPr lang="en-US" sz="3200" dirty="0"/>
              <a:t>90% of participants reported at least one candidate characteristic or policy</a:t>
            </a:r>
          </a:p>
          <a:p>
            <a:r>
              <a:rPr lang="en-US" sz="3200" i="1" dirty="0"/>
              <a:t>M</a:t>
            </a:r>
            <a:r>
              <a:rPr lang="en-US" sz="3200" dirty="0"/>
              <a:t> = 3.6 distinct pieces of information</a:t>
            </a:r>
          </a:p>
          <a:p>
            <a:r>
              <a:rPr lang="en-US" sz="3200" dirty="0"/>
              <a:t>More information about Trump than Clinton</a:t>
            </a:r>
          </a:p>
        </p:txBody>
      </p:sp>
      <p:sp>
        <p:nvSpPr>
          <p:cNvPr id="3" name="TextBox 2">
            <a:extLst>
              <a:ext uri="{FF2B5EF4-FFF2-40B4-BE49-F238E27FC236}">
                <a16:creationId xmlns:a16="http://schemas.microsoft.com/office/drawing/2014/main" id="{82A15B92-E36B-450A-B7C3-474A1A107144}"/>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981435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4093428"/>
          </a:xfrm>
          <a:prstGeom prst="rect">
            <a:avLst/>
          </a:prstGeom>
        </p:spPr>
        <p:txBody>
          <a:bodyPr wrap="square">
            <a:spAutoFit/>
          </a:bodyPr>
          <a:lstStyle/>
          <a:p>
            <a:pPr algn="ctr"/>
            <a:r>
              <a:rPr lang="en-US" sz="4000" dirty="0"/>
              <a:t>Views of candidates: Personal characteristics</a:t>
            </a:r>
          </a:p>
          <a:p>
            <a:endParaRPr lang="en-US" sz="3200" dirty="0"/>
          </a:p>
          <a:p>
            <a:r>
              <a:rPr lang="en-US" sz="3200" dirty="0"/>
              <a:t>82.9% of the children made at least one reference to a candidate’s personal characteristics:</a:t>
            </a:r>
          </a:p>
          <a:p>
            <a:pPr lvl="1"/>
            <a:endParaRPr lang="en-US" sz="2800" dirty="0"/>
          </a:p>
          <a:p>
            <a:pPr lvl="1"/>
            <a:r>
              <a:rPr lang="en-US" sz="3200" dirty="0"/>
              <a:t>39.7% positive</a:t>
            </a:r>
          </a:p>
          <a:p>
            <a:pPr lvl="1"/>
            <a:r>
              <a:rPr lang="en-US" sz="3200" dirty="0"/>
              <a:t>43.8% negative</a:t>
            </a:r>
          </a:p>
          <a:p>
            <a:pPr lvl="1"/>
            <a:r>
              <a:rPr lang="en-US" sz="3200" dirty="0"/>
              <a:t>16.5% neutral </a:t>
            </a:r>
          </a:p>
        </p:txBody>
      </p:sp>
      <p:sp>
        <p:nvSpPr>
          <p:cNvPr id="3" name="TextBox 2">
            <a:extLst>
              <a:ext uri="{FF2B5EF4-FFF2-40B4-BE49-F238E27FC236}">
                <a16:creationId xmlns:a16="http://schemas.microsoft.com/office/drawing/2014/main" id="{0870DC53-F8E6-4526-B4B5-5CC18A99DF6E}"/>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46476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4955203"/>
          </a:xfrm>
          <a:prstGeom prst="rect">
            <a:avLst/>
          </a:prstGeom>
        </p:spPr>
        <p:txBody>
          <a:bodyPr wrap="square">
            <a:spAutoFit/>
          </a:bodyPr>
          <a:lstStyle/>
          <a:p>
            <a:pPr algn="ctr"/>
            <a:r>
              <a:rPr lang="en-US" sz="4400" dirty="0"/>
              <a:t>Negative descriptors of candidates</a:t>
            </a:r>
          </a:p>
          <a:p>
            <a:endParaRPr lang="en-US" sz="3200" dirty="0"/>
          </a:p>
          <a:p>
            <a:r>
              <a:rPr lang="en-US" sz="3200" dirty="0"/>
              <a:t>56% made one or more such references to Trump</a:t>
            </a:r>
          </a:p>
          <a:p>
            <a:r>
              <a:rPr lang="en-US" sz="3200" dirty="0"/>
              <a:t>18% made one or more such references to Clinton</a:t>
            </a:r>
          </a:p>
          <a:p>
            <a:endParaRPr lang="en-US" sz="3200" dirty="0"/>
          </a:p>
          <a:p>
            <a:r>
              <a:rPr lang="en-US" sz="3200" dirty="0"/>
              <a:t>Example statements:</a:t>
            </a:r>
            <a:endParaRPr lang="en-US" sz="2800" dirty="0"/>
          </a:p>
          <a:p>
            <a:pPr lvl="1"/>
            <a:r>
              <a:rPr lang="en-US" sz="2800" dirty="0"/>
              <a:t>“evil” 				“total crap” </a:t>
            </a:r>
          </a:p>
          <a:p>
            <a:pPr lvl="1"/>
            <a:r>
              <a:rPr lang="en-US" sz="2800" dirty="0"/>
              <a:t>“wicked” 			“a big fat liar” </a:t>
            </a:r>
          </a:p>
          <a:p>
            <a:pPr lvl="1"/>
            <a:r>
              <a:rPr lang="en-US" sz="2800" dirty="0"/>
              <a:t>“racist” 				“has a whole bunch of secrets” </a:t>
            </a:r>
          </a:p>
          <a:p>
            <a:pPr lvl="1"/>
            <a:r>
              <a:rPr lang="en-US" sz="2800" dirty="0"/>
              <a:t>“the worst person in the world”</a:t>
            </a:r>
          </a:p>
        </p:txBody>
      </p:sp>
      <p:sp>
        <p:nvSpPr>
          <p:cNvPr id="3" name="TextBox 2">
            <a:extLst>
              <a:ext uri="{FF2B5EF4-FFF2-40B4-BE49-F238E27FC236}">
                <a16:creationId xmlns:a16="http://schemas.microsoft.com/office/drawing/2014/main" id="{5A97FBF1-B591-4AF7-B421-E22BFD09F9D3}"/>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332087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5878532"/>
          </a:xfrm>
          <a:prstGeom prst="rect">
            <a:avLst/>
          </a:prstGeom>
        </p:spPr>
        <p:txBody>
          <a:bodyPr wrap="square">
            <a:spAutoFit/>
          </a:bodyPr>
          <a:lstStyle/>
          <a:p>
            <a:pPr algn="ctr"/>
            <a:r>
              <a:rPr lang="en-US" sz="4400" dirty="0"/>
              <a:t>Views of candidates: Policy positions</a:t>
            </a:r>
          </a:p>
          <a:p>
            <a:endParaRPr lang="en-US" sz="3200" dirty="0"/>
          </a:p>
          <a:p>
            <a:r>
              <a:rPr lang="en-US" sz="3200" dirty="0"/>
              <a:t>Immigration (including “the wall”) was the most commonly mentioned policy issue</a:t>
            </a:r>
          </a:p>
          <a:p>
            <a:pPr lvl="1"/>
            <a:r>
              <a:rPr lang="en-US" sz="2800" dirty="0"/>
              <a:t>"Trump doesn’t want people from Mexico to come into the U.S.” </a:t>
            </a:r>
          </a:p>
          <a:p>
            <a:pPr lvl="1"/>
            <a:r>
              <a:rPr lang="en-US" sz="2800" dirty="0"/>
              <a:t>“[Clinton] won’t send Mexicans back to Mexico.” </a:t>
            </a:r>
          </a:p>
          <a:p>
            <a:pPr lvl="1"/>
            <a:r>
              <a:rPr lang="en-US" sz="2800" dirty="0"/>
              <a:t>“[Trump] wants to build a wall and make them pay for it. That’s racist.” </a:t>
            </a:r>
          </a:p>
          <a:p>
            <a:endParaRPr lang="en-US" sz="3200" dirty="0"/>
          </a:p>
          <a:p>
            <a:r>
              <a:rPr lang="en-US" sz="3200" dirty="0"/>
              <a:t>Other issues mentioned included international relations, gun control, women’s rights, and other (e.g., taxes)</a:t>
            </a:r>
          </a:p>
        </p:txBody>
      </p:sp>
      <p:sp>
        <p:nvSpPr>
          <p:cNvPr id="3" name="TextBox 2">
            <a:extLst>
              <a:ext uri="{FF2B5EF4-FFF2-40B4-BE49-F238E27FC236}">
                <a16:creationId xmlns:a16="http://schemas.microsoft.com/office/drawing/2014/main" id="{A1143204-3611-4A21-88F6-DCD67B743378}"/>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2465931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11461"/>
            <a:ext cx="11451264" cy="3231654"/>
          </a:xfrm>
          <a:prstGeom prst="rect">
            <a:avLst/>
          </a:prstGeom>
        </p:spPr>
        <p:txBody>
          <a:bodyPr wrap="square">
            <a:spAutoFit/>
          </a:bodyPr>
          <a:lstStyle/>
          <a:p>
            <a:pPr algn="ctr"/>
            <a:r>
              <a:rPr lang="en-US" sz="4400" dirty="0"/>
              <a:t>Views of candidates</a:t>
            </a:r>
          </a:p>
          <a:p>
            <a:endParaRPr lang="en-US" sz="3200" dirty="0"/>
          </a:p>
          <a:p>
            <a:r>
              <a:rPr lang="en-US" sz="3200" b="1" dirty="0">
                <a:solidFill>
                  <a:srgbClr val="FF0000"/>
                </a:solidFill>
              </a:rPr>
              <a:t>Who do you want to win the election?</a:t>
            </a:r>
          </a:p>
          <a:p>
            <a:endParaRPr lang="en-US" sz="3200" dirty="0"/>
          </a:p>
          <a:p>
            <a:r>
              <a:rPr lang="en-US" sz="3200" dirty="0"/>
              <a:t>Children in counties with higher support for Trump were more likely to support Trump</a:t>
            </a:r>
          </a:p>
        </p:txBody>
      </p:sp>
      <p:graphicFrame>
        <p:nvGraphicFramePr>
          <p:cNvPr id="5" name="Chart 4"/>
          <p:cNvGraphicFramePr>
            <a:graphicFrameLocks noGrp="1"/>
          </p:cNvGraphicFramePr>
          <p:nvPr>
            <p:extLst>
              <p:ext uri="{D42A27DB-BD31-4B8C-83A1-F6EECF244321}">
                <p14:modId xmlns:p14="http://schemas.microsoft.com/office/powerpoint/2010/main" val="2337792561"/>
              </p:ext>
            </p:extLst>
          </p:nvPr>
        </p:nvGraphicFramePr>
        <p:xfrm>
          <a:off x="1432408" y="3404795"/>
          <a:ext cx="7598978" cy="3164604"/>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648234F3-EC6F-459A-AADF-BBF60DB059BD}"/>
              </a:ext>
            </a:extLst>
          </p:cNvPr>
          <p:cNvSpPr txBox="1"/>
          <p:nvPr/>
        </p:nvSpPr>
        <p:spPr>
          <a:xfrm>
            <a:off x="9283849" y="6282466"/>
            <a:ext cx="2688129" cy="307777"/>
          </a:xfrm>
          <a:prstGeom prst="rect">
            <a:avLst/>
          </a:prstGeom>
          <a:noFill/>
        </p:spPr>
        <p:txBody>
          <a:bodyPr wrap="square" rtlCol="0">
            <a:spAutoFit/>
          </a:bodyPr>
          <a:lstStyle/>
          <a:p>
            <a:r>
              <a:rPr lang="en-US" sz="1400" b="1" dirty="0"/>
              <a:t>monographmatters.srcd.org</a:t>
            </a:r>
          </a:p>
        </p:txBody>
      </p:sp>
      <p:sp>
        <p:nvSpPr>
          <p:cNvPr id="4" name="TextBox 3"/>
          <p:cNvSpPr txBox="1"/>
          <p:nvPr/>
        </p:nvSpPr>
        <p:spPr>
          <a:xfrm>
            <a:off x="1432408" y="3496731"/>
            <a:ext cx="1970690" cy="923330"/>
          </a:xfrm>
          <a:prstGeom prst="rect">
            <a:avLst/>
          </a:prstGeom>
          <a:noFill/>
        </p:spPr>
        <p:txBody>
          <a:bodyPr wrap="square" rtlCol="0">
            <a:spAutoFit/>
          </a:bodyPr>
          <a:lstStyle/>
          <a:p>
            <a:r>
              <a:rPr lang="en-US" dirty="0"/>
              <a:t>Participant</a:t>
            </a:r>
          </a:p>
          <a:p>
            <a:r>
              <a:rPr lang="en-US" dirty="0"/>
              <a:t>candidate</a:t>
            </a:r>
          </a:p>
          <a:p>
            <a:r>
              <a:rPr lang="en-US" dirty="0"/>
              <a:t>preference</a:t>
            </a:r>
          </a:p>
        </p:txBody>
      </p:sp>
    </p:spTree>
    <p:extLst>
      <p:ext uri="{BB962C8B-B14F-4D97-AF65-F5344CB8AC3E}">
        <p14:creationId xmlns:p14="http://schemas.microsoft.com/office/powerpoint/2010/main" val="3459397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75306"/>
            <a:ext cx="11451264" cy="3231654"/>
          </a:xfrm>
          <a:prstGeom prst="rect">
            <a:avLst/>
          </a:prstGeom>
        </p:spPr>
        <p:txBody>
          <a:bodyPr wrap="square">
            <a:spAutoFit/>
          </a:bodyPr>
          <a:lstStyle/>
          <a:p>
            <a:pPr algn="ctr"/>
            <a:r>
              <a:rPr lang="en-US" sz="4400" dirty="0"/>
              <a:t>Views of candidates</a:t>
            </a:r>
          </a:p>
          <a:p>
            <a:endParaRPr lang="en-US" sz="3200" b="1" dirty="0">
              <a:solidFill>
                <a:srgbClr val="FF0000"/>
              </a:solidFill>
            </a:endParaRPr>
          </a:p>
          <a:p>
            <a:r>
              <a:rPr lang="en-US" sz="3200" b="1" dirty="0">
                <a:solidFill>
                  <a:srgbClr val="FF0000"/>
                </a:solidFill>
              </a:rPr>
              <a:t>Who does your mom [dad] want to win?</a:t>
            </a:r>
          </a:p>
          <a:p>
            <a:endParaRPr lang="en-US" sz="3200" dirty="0"/>
          </a:p>
          <a:p>
            <a:r>
              <a:rPr lang="en-US" sz="3200" dirty="0"/>
              <a:t>Children were more likely to support the candidates </a:t>
            </a:r>
          </a:p>
          <a:p>
            <a:r>
              <a:rPr lang="en-US" sz="3200" dirty="0"/>
              <a:t>that they believed their parents supported</a:t>
            </a:r>
          </a:p>
        </p:txBody>
      </p:sp>
      <p:graphicFrame>
        <p:nvGraphicFramePr>
          <p:cNvPr id="6" name="Chart 5"/>
          <p:cNvGraphicFramePr>
            <a:graphicFrameLocks noGrp="1"/>
          </p:cNvGraphicFramePr>
          <p:nvPr>
            <p:extLst>
              <p:ext uri="{D42A27DB-BD31-4B8C-83A1-F6EECF244321}">
                <p14:modId xmlns:p14="http://schemas.microsoft.com/office/powerpoint/2010/main" val="267726626"/>
              </p:ext>
            </p:extLst>
          </p:nvPr>
        </p:nvGraphicFramePr>
        <p:xfrm>
          <a:off x="1342573" y="3318006"/>
          <a:ext cx="7843344" cy="3333792"/>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p:cNvSpPr txBox="1"/>
          <p:nvPr/>
        </p:nvSpPr>
        <p:spPr>
          <a:xfrm>
            <a:off x="1342573" y="3505487"/>
            <a:ext cx="1970690" cy="923330"/>
          </a:xfrm>
          <a:prstGeom prst="rect">
            <a:avLst/>
          </a:prstGeom>
          <a:noFill/>
        </p:spPr>
        <p:txBody>
          <a:bodyPr wrap="square" rtlCol="0">
            <a:spAutoFit/>
          </a:bodyPr>
          <a:lstStyle/>
          <a:p>
            <a:r>
              <a:rPr lang="en-US" dirty="0"/>
              <a:t>Participant</a:t>
            </a:r>
          </a:p>
          <a:p>
            <a:r>
              <a:rPr lang="en-US" dirty="0"/>
              <a:t>candidate</a:t>
            </a:r>
          </a:p>
          <a:p>
            <a:r>
              <a:rPr lang="en-US" dirty="0"/>
              <a:t>preference</a:t>
            </a:r>
          </a:p>
        </p:txBody>
      </p:sp>
      <p:sp>
        <p:nvSpPr>
          <p:cNvPr id="7" name="TextBox 6">
            <a:extLst>
              <a:ext uri="{FF2B5EF4-FFF2-40B4-BE49-F238E27FC236}">
                <a16:creationId xmlns:a16="http://schemas.microsoft.com/office/drawing/2014/main" id="{809ED310-D9CF-4383-9DBA-DE80590FB82C}"/>
              </a:ext>
            </a:extLst>
          </p:cNvPr>
          <p:cNvSpPr txBox="1"/>
          <p:nvPr/>
        </p:nvSpPr>
        <p:spPr>
          <a:xfrm>
            <a:off x="9305365" y="6282466"/>
            <a:ext cx="2666613" cy="307777"/>
          </a:xfrm>
          <a:prstGeom prst="rect">
            <a:avLst/>
          </a:prstGeom>
          <a:noFill/>
        </p:spPr>
        <p:txBody>
          <a:bodyPr wrap="square" rtlCol="0">
            <a:spAutoFit/>
          </a:bodyPr>
          <a:lstStyle/>
          <a:p>
            <a:r>
              <a:rPr lang="en-US" sz="1400" b="1" dirty="0"/>
              <a:t>monographmatters.srcd.org</a:t>
            </a:r>
          </a:p>
        </p:txBody>
      </p:sp>
    </p:spTree>
    <p:extLst>
      <p:ext uri="{BB962C8B-B14F-4D97-AF65-F5344CB8AC3E}">
        <p14:creationId xmlns:p14="http://schemas.microsoft.com/office/powerpoint/2010/main" val="122289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6186309"/>
          </a:xfrm>
          <a:prstGeom prst="rect">
            <a:avLst/>
          </a:prstGeom>
        </p:spPr>
        <p:txBody>
          <a:bodyPr wrap="square">
            <a:spAutoFit/>
          </a:bodyPr>
          <a:lstStyle/>
          <a:p>
            <a:pPr algn="ctr"/>
            <a:r>
              <a:rPr lang="en-US" sz="4400" dirty="0"/>
              <a:t>Knowledge of gender/sex and politics</a:t>
            </a:r>
          </a:p>
          <a:p>
            <a:endParaRPr lang="en-US" sz="3200" dirty="0"/>
          </a:p>
          <a:p>
            <a:r>
              <a:rPr lang="en-US" sz="3200" b="1" dirty="0">
                <a:solidFill>
                  <a:srgbClr val="FF0000"/>
                </a:solidFill>
              </a:rPr>
              <a:t>Has a woman ever been president of the U.S.?</a:t>
            </a:r>
          </a:p>
          <a:p>
            <a:endParaRPr lang="en-US" sz="3200" dirty="0"/>
          </a:p>
          <a:p>
            <a:r>
              <a:rPr lang="en-US" sz="3200" dirty="0"/>
              <a:t>65% of children knew that no woman has served as U.S. president.</a:t>
            </a:r>
          </a:p>
          <a:p>
            <a:endParaRPr lang="en-US" sz="3200" dirty="0"/>
          </a:p>
          <a:p>
            <a:r>
              <a:rPr lang="en-US" sz="3200" dirty="0"/>
              <a:t>Older children and children from families with high support for Clinton were more likely to know that no woman has ever served as U.S. president.</a:t>
            </a:r>
          </a:p>
          <a:p>
            <a:endParaRPr lang="en-US" sz="3200" dirty="0"/>
          </a:p>
          <a:p>
            <a:pPr marL="457200" indent="-457200">
              <a:buFont typeface="Courier New" panose="02070309020205020404" pitchFamily="49" charset="0"/>
              <a:buChar char="o"/>
            </a:pPr>
            <a:endParaRPr lang="en-US" sz="3200" dirty="0"/>
          </a:p>
        </p:txBody>
      </p:sp>
      <p:sp>
        <p:nvSpPr>
          <p:cNvPr id="3" name="TextBox 2">
            <a:extLst>
              <a:ext uri="{FF2B5EF4-FFF2-40B4-BE49-F238E27FC236}">
                <a16:creationId xmlns:a16="http://schemas.microsoft.com/office/drawing/2014/main" id="{86EA8A2F-0E7C-4759-A110-515E6780B38E}"/>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8501576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5693866"/>
          </a:xfrm>
          <a:prstGeom prst="rect">
            <a:avLst/>
          </a:prstGeom>
        </p:spPr>
        <p:txBody>
          <a:bodyPr wrap="square">
            <a:spAutoFit/>
          </a:bodyPr>
          <a:lstStyle/>
          <a:p>
            <a:pPr algn="ctr"/>
            <a:r>
              <a:rPr lang="en-US" sz="4400" dirty="0"/>
              <a:t>Knowledge of gender/sex and politics</a:t>
            </a:r>
          </a:p>
          <a:p>
            <a:endParaRPr lang="en-US" sz="3200" dirty="0"/>
          </a:p>
          <a:p>
            <a:r>
              <a:rPr lang="en-US" sz="3200" b="1" dirty="0">
                <a:solidFill>
                  <a:srgbClr val="FF0000"/>
                </a:solidFill>
              </a:rPr>
              <a:t>How many state governors [U.S. senators, members of the House of Representatives] are women? </a:t>
            </a:r>
          </a:p>
          <a:p>
            <a:endParaRPr lang="en-US" sz="3200" dirty="0"/>
          </a:p>
          <a:p>
            <a:r>
              <a:rPr lang="en-US" sz="3200" dirty="0"/>
              <a:t>Approximately half of the sample reported that half or more of U.S. senators, members of the House of Representatives, and state governors were women.</a:t>
            </a:r>
          </a:p>
          <a:p>
            <a:endParaRPr lang="en-US" sz="3200" dirty="0"/>
          </a:p>
          <a:p>
            <a:r>
              <a:rPr lang="en-US" sz="3200" dirty="0"/>
              <a:t>(At the time of the interviews, 12% of governors, 19.6% of senators, and 19.5% of representatives were women.)</a:t>
            </a:r>
          </a:p>
        </p:txBody>
      </p:sp>
      <p:sp>
        <p:nvSpPr>
          <p:cNvPr id="3" name="TextBox 2">
            <a:extLst>
              <a:ext uri="{FF2B5EF4-FFF2-40B4-BE49-F238E27FC236}">
                <a16:creationId xmlns:a16="http://schemas.microsoft.com/office/drawing/2014/main" id="{05B830E2-BE88-4668-A83B-C61935B7E911}"/>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846724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4216539"/>
          </a:xfrm>
          <a:prstGeom prst="rect">
            <a:avLst/>
          </a:prstGeom>
        </p:spPr>
        <p:txBody>
          <a:bodyPr wrap="square">
            <a:spAutoFit/>
          </a:bodyPr>
          <a:lstStyle/>
          <a:p>
            <a:pPr algn="ctr"/>
            <a:r>
              <a:rPr lang="en-US" sz="4400" dirty="0"/>
              <a:t>Knowledge of gender/sex and politics</a:t>
            </a:r>
          </a:p>
          <a:p>
            <a:endParaRPr lang="en-US" sz="3200" dirty="0"/>
          </a:p>
          <a:p>
            <a:r>
              <a:rPr lang="en-US" sz="3200" b="1" dirty="0">
                <a:solidFill>
                  <a:srgbClr val="FF0000"/>
                </a:solidFill>
              </a:rPr>
              <a:t>Can you name anyone who fought against prejudice against women and worked for the rights of women?</a:t>
            </a:r>
            <a:endParaRPr lang="en-US" sz="3200" dirty="0"/>
          </a:p>
          <a:p>
            <a:endParaRPr lang="en-US" sz="3200" dirty="0"/>
          </a:p>
          <a:p>
            <a:r>
              <a:rPr lang="en-US" sz="3200" dirty="0"/>
              <a:t>12 children provided a correct response; 11 named Hillary Clinton and a single child named an historical figure.</a:t>
            </a:r>
          </a:p>
        </p:txBody>
      </p:sp>
      <p:sp>
        <p:nvSpPr>
          <p:cNvPr id="3" name="TextBox 2">
            <a:extLst>
              <a:ext uri="{FF2B5EF4-FFF2-40B4-BE49-F238E27FC236}">
                <a16:creationId xmlns:a16="http://schemas.microsoft.com/office/drawing/2014/main" id="{7090B079-FCE2-4720-B5C2-41F6405F53ED}"/>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3002640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6678751"/>
          </a:xfrm>
          <a:prstGeom prst="rect">
            <a:avLst/>
          </a:prstGeom>
        </p:spPr>
        <p:txBody>
          <a:bodyPr wrap="square">
            <a:spAutoFit/>
          </a:bodyPr>
          <a:lstStyle/>
          <a:p>
            <a:pPr algn="ctr"/>
            <a:r>
              <a:rPr lang="en-US" sz="4400" dirty="0"/>
              <a:t>Conclusions</a:t>
            </a:r>
          </a:p>
          <a:p>
            <a:endParaRPr lang="en-US" sz="3200" dirty="0"/>
          </a:p>
          <a:p>
            <a:r>
              <a:rPr lang="en-US" sz="3200" dirty="0"/>
              <a:t>Children follow presidential elections and have political opinions.</a:t>
            </a:r>
          </a:p>
          <a:p>
            <a:pPr marL="457200" indent="-457200">
              <a:buFont typeface="Courier New" panose="02070309020205020404" pitchFamily="49" charset="0"/>
              <a:buChar char="o"/>
            </a:pPr>
            <a:endParaRPr lang="en-US" sz="3200" dirty="0"/>
          </a:p>
          <a:p>
            <a:r>
              <a:rPr lang="en-US" sz="3200" dirty="0"/>
              <a:t>Children expressed political preferences; most of the participants viewed Trump negatively.</a:t>
            </a:r>
          </a:p>
          <a:p>
            <a:endParaRPr lang="en-US" sz="3200" dirty="0"/>
          </a:p>
          <a:p>
            <a:r>
              <a:rPr lang="en-US" sz="3200" dirty="0"/>
              <a:t>Children’s political environments (county &amp; parental preferences) appear to influence their political opinions.</a:t>
            </a:r>
          </a:p>
          <a:p>
            <a:endParaRPr lang="en-US" sz="3200" dirty="0"/>
          </a:p>
          <a:p>
            <a:r>
              <a:rPr lang="en-US" sz="3200" dirty="0"/>
              <a:t>Children are largely ignorant of gender issues in politics.</a:t>
            </a:r>
          </a:p>
          <a:p>
            <a:pPr marL="457200" indent="-457200">
              <a:buFont typeface="Courier New" panose="02070309020205020404" pitchFamily="49" charset="0"/>
              <a:buChar char="o"/>
            </a:pPr>
            <a:endParaRPr lang="en-US" sz="3200" dirty="0"/>
          </a:p>
        </p:txBody>
      </p:sp>
      <p:sp>
        <p:nvSpPr>
          <p:cNvPr id="3" name="TextBox 2">
            <a:extLst>
              <a:ext uri="{FF2B5EF4-FFF2-40B4-BE49-F238E27FC236}">
                <a16:creationId xmlns:a16="http://schemas.microsoft.com/office/drawing/2014/main" id="{2C8B9421-942C-4BD8-A780-1BA7535F6D14}"/>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3673031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368" y="172128"/>
            <a:ext cx="11451264" cy="5201424"/>
          </a:xfrm>
          <a:prstGeom prst="rect">
            <a:avLst/>
          </a:prstGeom>
        </p:spPr>
        <p:txBody>
          <a:bodyPr wrap="square">
            <a:spAutoFit/>
          </a:bodyPr>
          <a:lstStyle/>
          <a:p>
            <a:pPr algn="ctr"/>
            <a:r>
              <a:rPr lang="en-US" sz="4400" dirty="0"/>
              <a:t>Implications</a:t>
            </a:r>
          </a:p>
          <a:p>
            <a:endParaRPr lang="en-US" sz="3200" dirty="0"/>
          </a:p>
          <a:p>
            <a:r>
              <a:rPr lang="en-US" sz="3200" dirty="0"/>
              <a:t>More research on political development in childhood is needed.</a:t>
            </a:r>
          </a:p>
          <a:p>
            <a:endParaRPr lang="en-US" sz="3200" dirty="0"/>
          </a:p>
          <a:p>
            <a:r>
              <a:rPr lang="en-US" sz="3200" dirty="0"/>
              <a:t>High quality civics education should begin in elementary school.</a:t>
            </a:r>
          </a:p>
          <a:p>
            <a:endParaRPr lang="en-US" sz="3200" dirty="0"/>
          </a:p>
          <a:p>
            <a:r>
              <a:rPr lang="en-US" sz="3200" dirty="0"/>
              <a:t>Children should be taught about the historical and contemporary fight for women’s rights.</a:t>
            </a:r>
          </a:p>
        </p:txBody>
      </p:sp>
      <p:sp>
        <p:nvSpPr>
          <p:cNvPr id="3" name="TextBox 2">
            <a:extLst>
              <a:ext uri="{FF2B5EF4-FFF2-40B4-BE49-F238E27FC236}">
                <a16:creationId xmlns:a16="http://schemas.microsoft.com/office/drawing/2014/main" id="{74C6A32B-8978-4355-9ED1-70F78E33BF6B}"/>
              </a:ext>
            </a:extLst>
          </p:cNvPr>
          <p:cNvSpPr txBox="1"/>
          <p:nvPr/>
        </p:nvSpPr>
        <p:spPr>
          <a:xfrm>
            <a:off x="8624645" y="6282466"/>
            <a:ext cx="3347333" cy="369332"/>
          </a:xfrm>
          <a:prstGeom prst="rect">
            <a:avLst/>
          </a:prstGeom>
          <a:noFill/>
        </p:spPr>
        <p:txBody>
          <a:bodyPr wrap="square" rtlCol="0">
            <a:spAutoFit/>
          </a:bodyPr>
          <a:lstStyle/>
          <a:p>
            <a:r>
              <a:rPr lang="en-US" b="1" dirty="0"/>
              <a:t>monographmatters.srcd.org</a:t>
            </a:r>
          </a:p>
        </p:txBody>
      </p:sp>
    </p:spTree>
    <p:extLst>
      <p:ext uri="{BB962C8B-B14F-4D97-AF65-F5344CB8AC3E}">
        <p14:creationId xmlns:p14="http://schemas.microsoft.com/office/powerpoint/2010/main" val="14160774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1086</TotalTime>
  <Words>2254</Words>
  <Application>Microsoft Office PowerPoint</Application>
  <PresentationFormat>Widescreen</PresentationFormat>
  <Paragraphs>259</Paragraphs>
  <Slides>21</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Century Gothic</vt:lpstr>
      <vt:lpstr>Courier New</vt:lpstr>
      <vt:lpstr>Wingdings 2</vt:lpstr>
      <vt:lpstr>Quotable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University of Kansas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Patterson, Meagan M</dc:creator>
  <cp:lastModifiedBy>Carol Bradfield</cp:lastModifiedBy>
  <cp:revision>94</cp:revision>
  <dcterms:created xsi:type="dcterms:W3CDTF">2017-02-13T14:23:07Z</dcterms:created>
  <dcterms:modified xsi:type="dcterms:W3CDTF">2019-09-04T18:44:11Z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