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handoutMasterIdLst>
    <p:handoutMasterId r:id="rId42"/>
  </p:handoutMasterIdLst>
  <p:sldIdLst>
    <p:sldId id="291" r:id="rId5"/>
    <p:sldId id="294" r:id="rId6"/>
    <p:sldId id="297" r:id="rId7"/>
    <p:sldId id="296" r:id="rId8"/>
    <p:sldId id="726" r:id="rId9"/>
    <p:sldId id="727" r:id="rId10"/>
    <p:sldId id="728" r:id="rId11"/>
    <p:sldId id="730" r:id="rId12"/>
    <p:sldId id="732" r:id="rId13"/>
    <p:sldId id="733" r:id="rId14"/>
    <p:sldId id="734" r:id="rId15"/>
    <p:sldId id="735" r:id="rId16"/>
    <p:sldId id="736" r:id="rId17"/>
    <p:sldId id="757" r:id="rId18"/>
    <p:sldId id="758" r:id="rId19"/>
    <p:sldId id="760" r:id="rId20"/>
    <p:sldId id="764" r:id="rId21"/>
    <p:sldId id="737" r:id="rId22"/>
    <p:sldId id="738" r:id="rId23"/>
    <p:sldId id="739" r:id="rId24"/>
    <p:sldId id="761" r:id="rId25"/>
    <p:sldId id="762" r:id="rId26"/>
    <p:sldId id="763" r:id="rId27"/>
    <p:sldId id="759" r:id="rId28"/>
    <p:sldId id="741" r:id="rId29"/>
    <p:sldId id="742" r:id="rId30"/>
    <p:sldId id="743" r:id="rId31"/>
    <p:sldId id="744" r:id="rId32"/>
    <p:sldId id="745" r:id="rId33"/>
    <p:sldId id="746" r:id="rId34"/>
    <p:sldId id="747" r:id="rId35"/>
    <p:sldId id="754" r:id="rId36"/>
    <p:sldId id="755" r:id="rId37"/>
    <p:sldId id="756" r:id="rId38"/>
    <p:sldId id="292" r:id="rId39"/>
    <p:sldId id="293"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222D"/>
    <a:srgbClr val="0068AE"/>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50746C-6E7D-4405-82DF-12AA68FB44BE}" v="1" dt="2023-04-13T20:21:00.1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58"/>
    <p:restoredTop sz="85578" autoAdjust="0"/>
  </p:normalViewPr>
  <p:slideViewPr>
    <p:cSldViewPr snapToObjects="1">
      <p:cViewPr varScale="1">
        <p:scale>
          <a:sx n="70" d="100"/>
          <a:sy n="70" d="100"/>
        </p:scale>
        <p:origin x="1003" y="62"/>
      </p:cViewPr>
      <p:guideLst>
        <p:guide orient="horz" pos="2160"/>
        <p:guide pos="3840"/>
      </p:guideLst>
    </p:cSldViewPr>
  </p:slideViewPr>
  <p:notesTextViewPr>
    <p:cViewPr>
      <p:scale>
        <a:sx n="1" d="1"/>
        <a:sy n="1" d="1"/>
      </p:scale>
      <p:origin x="0" y="0"/>
    </p:cViewPr>
  </p:notesTextViewPr>
  <p:sorterViewPr>
    <p:cViewPr>
      <p:scale>
        <a:sx n="176" d="100"/>
        <a:sy n="176" d="100"/>
      </p:scale>
      <p:origin x="0" y="-666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1439195100612404E-2"/>
          <c:y val="3.10639295088114E-2"/>
          <c:w val="0.876036995375581"/>
          <c:h val="0.87079372890889095"/>
        </c:manualLayout>
      </c:layout>
      <c:lineChart>
        <c:grouping val="standard"/>
        <c:varyColors val="0"/>
        <c:ser>
          <c:idx val="0"/>
          <c:order val="0"/>
          <c:tx>
            <c:strRef>
              <c:f>Sheet1!$B$1</c:f>
              <c:strCache>
                <c:ptCount val="1"/>
                <c:pt idx="0">
                  <c:v>Lo G, Lo Parenting</c:v>
                </c:pt>
              </c:strCache>
            </c:strRef>
          </c:tx>
          <c:spPr>
            <a:ln w="63500">
              <a:solidFill>
                <a:srgbClr val="FFC000"/>
              </a:solidFill>
            </a:ln>
          </c:spPr>
          <c:marker>
            <c:symbol val="none"/>
          </c:marker>
          <c:cat>
            <c:strRef>
              <c:f>Sheet1!$A$2:$A$5</c:f>
              <c:strCache>
                <c:ptCount val="3"/>
                <c:pt idx="0">
                  <c:v>18 mo.</c:v>
                </c:pt>
                <c:pt idx="1">
                  <c:v>27 mo.</c:v>
                </c:pt>
                <c:pt idx="2">
                  <c:v>54 mo.</c:v>
                </c:pt>
              </c:strCache>
            </c:strRef>
          </c:cat>
          <c:val>
            <c:numRef>
              <c:f>Sheet1!$B$2:$B$5</c:f>
              <c:numCache>
                <c:formatCode>General</c:formatCode>
                <c:ptCount val="4"/>
                <c:pt idx="0">
                  <c:v>20</c:v>
                </c:pt>
                <c:pt idx="1">
                  <c:v>24</c:v>
                </c:pt>
                <c:pt idx="2">
                  <c:v>29</c:v>
                </c:pt>
              </c:numCache>
            </c:numRef>
          </c:val>
          <c:smooth val="0"/>
          <c:extLst>
            <c:ext xmlns:c16="http://schemas.microsoft.com/office/drawing/2014/chart" uri="{C3380CC4-5D6E-409C-BE32-E72D297353CC}">
              <c16:uniqueId val="{00000000-B7E1-A842-93B3-C44BB8AFA8CC}"/>
            </c:ext>
          </c:extLst>
        </c:ser>
        <c:ser>
          <c:idx val="1"/>
          <c:order val="1"/>
          <c:tx>
            <c:strRef>
              <c:f>Sheet1!$C$1</c:f>
              <c:strCache>
                <c:ptCount val="1"/>
                <c:pt idx="0">
                  <c:v>Lo G, Hi Parenting</c:v>
                </c:pt>
              </c:strCache>
            </c:strRef>
          </c:tx>
          <c:spPr>
            <a:ln w="63500"/>
          </c:spPr>
          <c:marker>
            <c:symbol val="none"/>
          </c:marker>
          <c:cat>
            <c:strRef>
              <c:f>Sheet1!$A$2:$A$5</c:f>
              <c:strCache>
                <c:ptCount val="3"/>
                <c:pt idx="0">
                  <c:v>18 mo.</c:v>
                </c:pt>
                <c:pt idx="1">
                  <c:v>27 mo.</c:v>
                </c:pt>
                <c:pt idx="2">
                  <c:v>54 mo.</c:v>
                </c:pt>
              </c:strCache>
            </c:strRef>
          </c:cat>
          <c:val>
            <c:numRef>
              <c:f>Sheet1!$C$2:$C$5</c:f>
              <c:numCache>
                <c:formatCode>General</c:formatCode>
                <c:ptCount val="4"/>
                <c:pt idx="0">
                  <c:v>26</c:v>
                </c:pt>
                <c:pt idx="1">
                  <c:v>26</c:v>
                </c:pt>
                <c:pt idx="2">
                  <c:v>29</c:v>
                </c:pt>
              </c:numCache>
            </c:numRef>
          </c:val>
          <c:smooth val="0"/>
          <c:extLst>
            <c:ext xmlns:c16="http://schemas.microsoft.com/office/drawing/2014/chart" uri="{C3380CC4-5D6E-409C-BE32-E72D297353CC}">
              <c16:uniqueId val="{00000001-B7E1-A842-93B3-C44BB8AFA8CC}"/>
            </c:ext>
          </c:extLst>
        </c:ser>
        <c:ser>
          <c:idx val="2"/>
          <c:order val="2"/>
          <c:tx>
            <c:strRef>
              <c:f>Sheet1!$D$1</c:f>
              <c:strCache>
                <c:ptCount val="1"/>
                <c:pt idx="0">
                  <c:v>Hi G, Lo Parenting</c:v>
                </c:pt>
              </c:strCache>
            </c:strRef>
          </c:tx>
          <c:spPr>
            <a:ln w="63500">
              <a:solidFill>
                <a:srgbClr val="7030A0"/>
              </a:solidFill>
            </a:ln>
          </c:spPr>
          <c:marker>
            <c:symbol val="none"/>
          </c:marker>
          <c:cat>
            <c:strRef>
              <c:f>Sheet1!$A$2:$A$5</c:f>
              <c:strCache>
                <c:ptCount val="3"/>
                <c:pt idx="0">
                  <c:v>18 mo.</c:v>
                </c:pt>
                <c:pt idx="1">
                  <c:v>27 mo.</c:v>
                </c:pt>
                <c:pt idx="2">
                  <c:v>54 mo.</c:v>
                </c:pt>
              </c:strCache>
            </c:strRef>
          </c:cat>
          <c:val>
            <c:numRef>
              <c:f>Sheet1!$D$2:$D$5</c:f>
              <c:numCache>
                <c:formatCode>General</c:formatCode>
                <c:ptCount val="4"/>
                <c:pt idx="0">
                  <c:v>29</c:v>
                </c:pt>
                <c:pt idx="1">
                  <c:v>31</c:v>
                </c:pt>
                <c:pt idx="2">
                  <c:v>36</c:v>
                </c:pt>
              </c:numCache>
            </c:numRef>
          </c:val>
          <c:smooth val="0"/>
          <c:extLst>
            <c:ext xmlns:c16="http://schemas.microsoft.com/office/drawing/2014/chart" uri="{C3380CC4-5D6E-409C-BE32-E72D297353CC}">
              <c16:uniqueId val="{00000002-B7E1-A842-93B3-C44BB8AFA8CC}"/>
            </c:ext>
          </c:extLst>
        </c:ser>
        <c:ser>
          <c:idx val="3"/>
          <c:order val="3"/>
          <c:tx>
            <c:strRef>
              <c:f>Sheet1!$E$1</c:f>
              <c:strCache>
                <c:ptCount val="1"/>
                <c:pt idx="0">
                  <c:v>Hi G, Hi Parenting</c:v>
                </c:pt>
              </c:strCache>
            </c:strRef>
          </c:tx>
          <c:spPr>
            <a:ln w="63500">
              <a:solidFill>
                <a:schemeClr val="tx2">
                  <a:lumMod val="10000"/>
                </a:schemeClr>
              </a:solidFill>
            </a:ln>
          </c:spPr>
          <c:marker>
            <c:symbol val="none"/>
          </c:marker>
          <c:cat>
            <c:strRef>
              <c:f>Sheet1!$A$2:$A$5</c:f>
              <c:strCache>
                <c:ptCount val="3"/>
                <c:pt idx="0">
                  <c:v>18 mo.</c:v>
                </c:pt>
                <c:pt idx="1">
                  <c:v>27 mo.</c:v>
                </c:pt>
                <c:pt idx="2">
                  <c:v>54 mo.</c:v>
                </c:pt>
              </c:strCache>
            </c:strRef>
          </c:cat>
          <c:val>
            <c:numRef>
              <c:f>Sheet1!$E$2:$E$5</c:f>
              <c:numCache>
                <c:formatCode>General</c:formatCode>
                <c:ptCount val="4"/>
                <c:pt idx="0">
                  <c:v>21</c:v>
                </c:pt>
                <c:pt idx="1">
                  <c:v>23</c:v>
                </c:pt>
                <c:pt idx="2">
                  <c:v>29</c:v>
                </c:pt>
              </c:numCache>
            </c:numRef>
          </c:val>
          <c:smooth val="0"/>
          <c:extLst>
            <c:ext xmlns:c16="http://schemas.microsoft.com/office/drawing/2014/chart" uri="{C3380CC4-5D6E-409C-BE32-E72D297353CC}">
              <c16:uniqueId val="{00000003-B7E1-A842-93B3-C44BB8AFA8CC}"/>
            </c:ext>
          </c:extLst>
        </c:ser>
        <c:dLbls>
          <c:showLegendKey val="0"/>
          <c:showVal val="0"/>
          <c:showCatName val="0"/>
          <c:showSerName val="0"/>
          <c:showPercent val="0"/>
          <c:showBubbleSize val="0"/>
        </c:dLbls>
        <c:smooth val="0"/>
        <c:axId val="2127433632"/>
        <c:axId val="2127439184"/>
      </c:lineChart>
      <c:catAx>
        <c:axId val="2127433632"/>
        <c:scaling>
          <c:orientation val="minMax"/>
        </c:scaling>
        <c:delete val="0"/>
        <c:axPos val="b"/>
        <c:title>
          <c:tx>
            <c:rich>
              <a:bodyPr/>
              <a:lstStyle/>
              <a:p>
                <a:pPr>
                  <a:defRPr/>
                </a:pPr>
                <a:r>
                  <a:rPr lang="en-US"/>
                  <a:t>18 months	27 months	age 4.5</a:t>
                </a:r>
                <a:endParaRPr lang="en-US" dirty="0"/>
              </a:p>
            </c:rich>
          </c:tx>
          <c:layout>
            <c:manualLayout>
              <c:xMode val="edge"/>
              <c:yMode val="edge"/>
              <c:x val="0.11545769278840146"/>
              <c:y val="0.92538690476190477"/>
            </c:manualLayout>
          </c:layout>
          <c:overlay val="0"/>
          <c:spPr>
            <a:solidFill>
              <a:schemeClr val="bg1"/>
            </a:solidFill>
          </c:spPr>
        </c:title>
        <c:numFmt formatCode="General" sourceLinked="0"/>
        <c:majorTickMark val="in"/>
        <c:minorTickMark val="out"/>
        <c:tickLblPos val="nextTo"/>
        <c:spPr>
          <a:ln>
            <a:solidFill>
              <a:prstClr val="black">
                <a:lumMod val="75000"/>
                <a:lumOff val="25000"/>
              </a:prstClr>
            </a:solidFill>
          </a:ln>
        </c:spPr>
        <c:txPr>
          <a:bodyPr/>
          <a:lstStyle/>
          <a:p>
            <a:pPr>
              <a:defRPr baseline="0">
                <a:solidFill>
                  <a:schemeClr val="accent1">
                    <a:lumMod val="20000"/>
                    <a:lumOff val="80000"/>
                  </a:schemeClr>
                </a:solidFill>
              </a:defRPr>
            </a:pPr>
            <a:endParaRPr lang="en-US"/>
          </a:p>
        </c:txPr>
        <c:crossAx val="2127439184"/>
        <c:crosses val="autoZero"/>
        <c:auto val="1"/>
        <c:lblAlgn val="ctr"/>
        <c:lblOffset val="100"/>
        <c:noMultiLvlLbl val="0"/>
      </c:catAx>
      <c:valAx>
        <c:axId val="2127439184"/>
        <c:scaling>
          <c:orientation val="minMax"/>
          <c:min val="10"/>
        </c:scaling>
        <c:delete val="1"/>
        <c:axPos val="l"/>
        <c:majorGridlines>
          <c:spPr>
            <a:ln>
              <a:solidFill>
                <a:schemeClr val="bg2">
                  <a:lumMod val="75000"/>
                  <a:lumOff val="25000"/>
                </a:schemeClr>
              </a:solidFill>
            </a:ln>
          </c:spPr>
        </c:majorGridlines>
        <c:numFmt formatCode="General" sourceLinked="1"/>
        <c:majorTickMark val="in"/>
        <c:minorTickMark val="none"/>
        <c:tickLblPos val="nextTo"/>
        <c:crossAx val="2127433632"/>
        <c:crosses val="autoZero"/>
        <c:crossBetween val="between"/>
        <c:majorUnit val="5"/>
      </c:valAx>
      <c:spPr>
        <a:noFill/>
        <a:ln>
          <a:noFill/>
        </a:ln>
      </c:spPr>
    </c:plotArea>
    <c:legend>
      <c:legendPos val="r"/>
      <c:layout>
        <c:manualLayout>
          <c:xMode val="edge"/>
          <c:yMode val="edge"/>
          <c:x val="0.65897612798400196"/>
          <c:y val="0.51587832770903697"/>
          <c:w val="0.31721434820647426"/>
          <c:h val="0.34126452943382102"/>
        </c:manualLayout>
      </c:layout>
      <c:overlay val="0"/>
    </c:legend>
    <c:plotVisOnly val="1"/>
    <c:dispBlanksAs val="gap"/>
    <c:showDLblsOverMax val="0"/>
  </c:chart>
  <c:spPr>
    <a:ln>
      <a:solidFill>
        <a:prstClr val="black">
          <a:lumMod val="75000"/>
          <a:lumOff val="25000"/>
        </a:prstClr>
      </a:solidFill>
    </a:ln>
  </c:spPr>
  <c:txPr>
    <a:bodyPr/>
    <a:lstStyle/>
    <a:p>
      <a:pPr>
        <a:defRPr sz="1800"/>
      </a:pPr>
      <a:endParaRPr lang="en-US"/>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0.05714</cdr:x>
      <cdr:y>0.08929</cdr:y>
    </cdr:from>
    <cdr:to>
      <cdr:x>0.1619</cdr:x>
      <cdr:y>0.70506</cdr:y>
    </cdr:to>
    <cdr:sp macro="" textlink="">
      <cdr:nvSpPr>
        <cdr:cNvPr id="2" name="TextBox 1"/>
        <cdr:cNvSpPr txBox="1"/>
      </cdr:nvSpPr>
      <cdr:spPr>
        <a:xfrm xmlns:a="http://schemas.openxmlformats.org/drawingml/2006/main" rot="16200000">
          <a:off x="-437546" y="1275742"/>
          <a:ext cx="2627634" cy="83818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800">
              <a:noFill/>
            </a:rPr>
            <a:t>Original Group</a:t>
          </a:r>
          <a:endParaRPr lang="en-US" sz="1800" dirty="0">
            <a:noFill/>
          </a:endParaRPr>
        </a:p>
      </cdr:txBody>
    </cdr:sp>
  </cdr:relSizeAnchor>
  <cdr:relSizeAnchor xmlns:cdr="http://schemas.openxmlformats.org/drawingml/2006/chartDrawing">
    <cdr:from>
      <cdr:x>0.65335</cdr:x>
      <cdr:y>0.68117</cdr:y>
    </cdr:from>
    <cdr:to>
      <cdr:x>0.96414</cdr:x>
      <cdr:y>0.77408</cdr:y>
    </cdr:to>
    <cdr:sp macro="" textlink="">
      <cdr:nvSpPr>
        <cdr:cNvPr id="3" name="Oval 2">
          <a:extLst xmlns:a="http://schemas.openxmlformats.org/drawingml/2006/main">
            <a:ext uri="{FF2B5EF4-FFF2-40B4-BE49-F238E27FC236}">
              <a16:creationId xmlns:a16="http://schemas.microsoft.com/office/drawing/2014/main" id="{5DDA5CAE-012E-944B-BD1E-FA8CAAB5FE33}"/>
            </a:ext>
          </a:extLst>
        </cdr:cNvPr>
        <cdr:cNvSpPr/>
      </cdr:nvSpPr>
      <cdr:spPr>
        <a:xfrm xmlns:a="http://schemas.openxmlformats.org/drawingml/2006/main">
          <a:off x="5227424" y="2906700"/>
          <a:ext cx="2486648" cy="396448"/>
        </a:xfrm>
        <a:prstGeom xmlns:a="http://schemas.openxmlformats.org/drawingml/2006/main" prst="ellipse">
          <a:avLst/>
        </a:prstGeom>
        <a:noFill xmlns:a="http://schemas.openxmlformats.org/drawingml/2006/main"/>
        <a:ln xmlns:a="http://schemas.openxmlformats.org/drawingml/2006/main" w="57150">
          <a:solidFill>
            <a:srgbClr val="92D05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xmlns:a="http://schemas.openxmlformats.org/drawingml/2006/main">
          <a:pPr algn="ctr"/>
          <a:endParaRPr lang="en-US"/>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4/13/2023</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606BCDD-20DB-4C52-B3AC-B83BC08DA3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0F0487-FC83-45DE-8E44-8A9587868A08}" type="slidenum">
              <a:rPr lang="en-US" smtClean="0"/>
              <a:t>‹#›</a:t>
            </a:fld>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4/13/2023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Big picture question – why do behaviors run in families? Many reasons.. Our study design helps researchers disentangle these plausible explanations, and also allows us to look at how they all work TOGETHER to influence child development</a:t>
            </a:r>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3552962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is an overview of the what viewers will learn from this slide deck</a:t>
            </a:r>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1900462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slides d</a:t>
            </a:r>
            <a:r>
              <a:rPr lang="en-US" sz="1200" dirty="0"/>
              <a:t>escribe the benefits of family-based genetic research designs, and the Early Growth and Development Study specifically</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2674454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This slide is animated. It shows viewers how, in a typical development study of biological families, parent-child similarities can be attributed to all 3 of these factors, but cannot necessarily tell which one/which combination of factors.</a:t>
            </a:r>
          </a:p>
        </p:txBody>
      </p:sp>
      <p:sp>
        <p:nvSpPr>
          <p:cNvPr id="4" name="Slide Number Placeholder 3"/>
          <p:cNvSpPr>
            <a:spLocks noGrp="1"/>
          </p:cNvSpPr>
          <p:nvPr>
            <p:ph type="sldNum" sz="quarter" idx="10"/>
          </p:nvPr>
        </p:nvSpPr>
        <p:spPr/>
        <p:txBody>
          <a:bodyPr/>
          <a:lstStyle/>
          <a:p>
            <a:pPr>
              <a:defRPr/>
            </a:pPr>
            <a:fld id="{A19B0DA0-73FD-49C1-A6CE-F9F380D28E31}" type="slidenum">
              <a:rPr lang="en-US" smtClean="0"/>
              <a:pPr>
                <a:defRPr/>
              </a:pPr>
              <a:t>5</a:t>
            </a:fld>
            <a:endParaRPr lang="en-US"/>
          </a:p>
        </p:txBody>
      </p:sp>
    </p:spTree>
    <p:extLst>
      <p:ext uri="{BB962C8B-B14F-4D97-AF65-F5344CB8AC3E}">
        <p14:creationId xmlns:p14="http://schemas.microsoft.com/office/powerpoint/2010/main" val="1308300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This slide is animated.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It shows viewers: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In an parent-offspring adoption study, postnatal environmental influences are be separated from prenatal and genetic influences.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Therefore: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Associations between bio parent and bio offspring are related to shared genetic factors or prenatal environment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Associations between the adoptive parent behaviors and adopted children’s phenotypes are related postnatal environmental influences</a:t>
            </a:r>
          </a:p>
          <a:p>
            <a:endParaRPr lang="en-US" baseline="0" dirty="0"/>
          </a:p>
        </p:txBody>
      </p:sp>
      <p:sp>
        <p:nvSpPr>
          <p:cNvPr id="4" name="Slide Number Placeholder 3"/>
          <p:cNvSpPr>
            <a:spLocks noGrp="1"/>
          </p:cNvSpPr>
          <p:nvPr>
            <p:ph type="sldNum" sz="quarter" idx="10"/>
          </p:nvPr>
        </p:nvSpPr>
        <p:spPr/>
        <p:txBody>
          <a:bodyPr/>
          <a:lstStyle/>
          <a:p>
            <a:pPr>
              <a:defRPr/>
            </a:pPr>
            <a:fld id="{A19B0DA0-73FD-49C1-A6CE-F9F380D28E31}" type="slidenum">
              <a:rPr lang="en-US" smtClean="0"/>
              <a:pPr>
                <a:defRPr/>
              </a:pPr>
              <a:t>6</a:t>
            </a:fld>
            <a:endParaRPr lang="en-US"/>
          </a:p>
        </p:txBody>
      </p:sp>
    </p:spTree>
    <p:extLst>
      <p:ext uri="{BB962C8B-B14F-4D97-AF65-F5344CB8AC3E}">
        <p14:creationId xmlns:p14="http://schemas.microsoft.com/office/powerpoint/2010/main" val="1017365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figure adds one more element to the adoption study design– it includes biological children living in either the biological parent home, or the adoptive home. The EGDS study contains these family configurations, too, but this presentation focuses primarily on the basic parent-offspring adoption design, without the additional siblings.</a:t>
            </a:r>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24119140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Description of the EGDS. Note that children were adopted at birth, and did not live with the birth parents. </a:t>
            </a:r>
          </a:p>
          <a:p>
            <a:r>
              <a:rPr lang="en-US" dirty="0"/>
              <a:t>This is important for the study design and assumptions,</a:t>
            </a:r>
            <a:r>
              <a:rPr lang="en-US" baseline="0" dirty="0"/>
              <a:t> and emphasizes that children’s rearing environments are not shaped by the biological parents</a:t>
            </a:r>
            <a:r>
              <a:rPr lang="en-US" dirty="0"/>
              <a:t>.</a:t>
            </a:r>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4484740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Families were recruited initially from the recruitment sites based in OR, CA, MN, PA, and DC, but reside across the US– many have moved multiple times since the study began, and we assess them wherever they currently live.</a:t>
            </a:r>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1936610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BM= birth mother. BF= birth father</a:t>
            </a:r>
          </a:p>
          <a:p>
            <a:r>
              <a:rPr lang="en-US" dirty="0"/>
              <a:t>Note sample birth parent sample is primarily White and lower levels of income/lower education</a:t>
            </a:r>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12214701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the vast majoring of Adoptive families are White, and have high levels of income and education. This is reflective of the US adoptive family demographics, nationwide (for infant domestic adoption placements). </a:t>
            </a:r>
          </a:p>
          <a:p>
            <a:r>
              <a:rPr lang="en-US" dirty="0"/>
              <a:t>However, please note that this is a study/sample limitation!</a:t>
            </a:r>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2922678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multiple EGDS grants, the ages of the assessments, and the new scientific focus for each new study. This slide is animated chronologically.</a:t>
            </a:r>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16268682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is animated</a:t>
            </a:r>
          </a:p>
          <a:p>
            <a:r>
              <a:rPr lang="en-US" dirty="0"/>
              <a:t>As described previously, in a parent-offspring adoption study, postnatal environmental influences can be separated from prenatal and genetic influences.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cs typeface="Calibri"/>
              </a:rPr>
              <a:t>Biological parents influence children's heritable characteristics and prenatal exposures (animation 1- appears,</a:t>
            </a:r>
            <a:r>
              <a:rPr lang="en-US" baseline="0" dirty="0">
                <a:cs typeface="Calibri"/>
              </a:rPr>
              <a:t> animation 2-disappears</a:t>
            </a:r>
            <a:r>
              <a:rPr lang="en-US" dirty="0">
                <a:cs typeface="Calibri"/>
              </a:rPr>
              <a:t>)</a:t>
            </a:r>
          </a:p>
          <a:p>
            <a:pPr marL="0" indent="0">
              <a:buFont typeface="Arial"/>
              <a:buNone/>
            </a:pPr>
            <a:r>
              <a:rPr lang="en-US" dirty="0">
                <a:cs typeface="Calibri"/>
              </a:rPr>
              <a:t>2. Adoptive parents contribute to postnatal exposures via parenting, home environment, selection of schools and neighborhoods, </a:t>
            </a:r>
            <a:r>
              <a:rPr lang="en-US" dirty="0" err="1">
                <a:cs typeface="Calibri"/>
              </a:rPr>
              <a:t>etc</a:t>
            </a:r>
            <a:r>
              <a:rPr lang="en-US" dirty="0">
                <a:cs typeface="Calibri"/>
              </a:rPr>
              <a:t> (animation</a:t>
            </a:r>
            <a:r>
              <a:rPr lang="en-US" baseline="0" dirty="0">
                <a:cs typeface="Calibri"/>
              </a:rPr>
              <a:t> 3)</a:t>
            </a:r>
            <a:endParaRPr lang="en-US" dirty="0">
              <a:cs typeface="Calibri"/>
            </a:endParaRPr>
          </a:p>
          <a:p>
            <a:r>
              <a:rPr lang="en-US" dirty="0"/>
              <a:t>3. Analyses can examine the additive influences of heritable characteristics, prenatal exposures, and postnatal exposures on child outcomes</a:t>
            </a:r>
          </a:p>
        </p:txBody>
      </p:sp>
      <p:sp>
        <p:nvSpPr>
          <p:cNvPr id="4" name="Slide Number Placeholder 3"/>
          <p:cNvSpPr>
            <a:spLocks noGrp="1"/>
          </p:cNvSpPr>
          <p:nvPr>
            <p:ph type="sldNum" sz="quarter" idx="5"/>
          </p:nvPr>
        </p:nvSpPr>
        <p:spPr/>
        <p:txBody>
          <a:bodyPr/>
          <a:lstStyle/>
          <a:p>
            <a:fld id="{93D432A1-B43F-474F-8713-D001A571467A}" type="slidenum">
              <a:rPr lang="en-US" smtClean="0"/>
              <a:t>14</a:t>
            </a:fld>
            <a:endParaRPr lang="en-US" dirty="0"/>
          </a:p>
        </p:txBody>
      </p:sp>
    </p:spTree>
    <p:extLst>
      <p:ext uri="{BB962C8B-B14F-4D97-AF65-F5344CB8AC3E}">
        <p14:creationId xmlns:p14="http://schemas.microsoft.com/office/powerpoint/2010/main" val="39812818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Animation 1 &amp; 2: In</a:t>
            </a:r>
            <a:r>
              <a:rPr lang="en-US" b="1" baseline="0" dirty="0">
                <a:cs typeface="Calibri"/>
              </a:rPr>
              <a:t> an adoption design, one can also explore of children’s heritable predispositions are related to their postnatal environments</a:t>
            </a:r>
            <a:endParaRPr lang="en-US" b="1" dirty="0">
              <a:cs typeface="Calibri"/>
            </a:endParaRPr>
          </a:p>
          <a:p>
            <a:endParaRPr lang="en-US" b="1" dirty="0">
              <a:cs typeface="Calibri"/>
            </a:endParaRPr>
          </a:p>
          <a:p>
            <a:r>
              <a:rPr lang="en-US" dirty="0">
                <a:cs typeface="Calibri"/>
              </a:rPr>
              <a:t>For</a:t>
            </a:r>
            <a:r>
              <a:rPr lang="en-US" baseline="0" dirty="0">
                <a:cs typeface="Calibri"/>
              </a:rPr>
              <a:t> example, </a:t>
            </a:r>
            <a:r>
              <a:rPr lang="en-US" dirty="0">
                <a:cs typeface="Calibri"/>
              </a:rPr>
              <a:t> sometimes the biological parents' characteristics are related to children's postnatal exposures.</a:t>
            </a:r>
            <a:endParaRPr lang="en-US" dirty="0"/>
          </a:p>
          <a:p>
            <a:r>
              <a:rPr lang="en-US" dirty="0">
                <a:cs typeface="Calibri"/>
              </a:rPr>
              <a:t>How could the biological parents affect the adoptees' postnatal exposures if the biological parents do not play active roles in raising the child?</a:t>
            </a:r>
          </a:p>
          <a:p>
            <a:r>
              <a:rPr lang="en-US" dirty="0">
                <a:cs typeface="Calibri"/>
              </a:rPr>
              <a:t>Animation 3: </a:t>
            </a:r>
          </a:p>
          <a:p>
            <a:pPr marL="171450" indent="-171450">
              <a:buFont typeface="Arial"/>
              <a:buChar char="•"/>
            </a:pPr>
            <a:r>
              <a:rPr lang="en-US" dirty="0">
                <a:cs typeface="Calibri"/>
              </a:rPr>
              <a:t>The underlying mechanisms could include:</a:t>
            </a:r>
          </a:p>
          <a:p>
            <a:pPr marL="171450" indent="-171450">
              <a:buFont typeface="Arial"/>
              <a:buChar char="•"/>
            </a:pPr>
            <a:r>
              <a:rPr lang="en-US" dirty="0">
                <a:cs typeface="Calibri"/>
              </a:rPr>
              <a:t>Interactions between  Gene x Postnatal Exposures interactions and/or Prenatal x Postnatal Exposure interactions</a:t>
            </a:r>
            <a:endParaRPr lang="en-US" dirty="0"/>
          </a:p>
          <a:p>
            <a:pPr marL="171450" indent="-171450">
              <a:buFont typeface="Arial"/>
              <a:buChar char="•"/>
            </a:pPr>
            <a:r>
              <a:rPr lang="en-US" dirty="0">
                <a:cs typeface="Calibri"/>
              </a:rPr>
              <a:t>Evocative Gene-Environment correlation</a:t>
            </a:r>
            <a:endParaRPr lang="en-US" dirty="0"/>
          </a:p>
          <a:p>
            <a:pPr marL="171450" indent="-171450">
              <a:buFont typeface="Arial"/>
              <a:buChar char="•"/>
            </a:pPr>
            <a:r>
              <a:rPr lang="en-US" dirty="0">
                <a:cs typeface="Calibri"/>
              </a:rPr>
              <a:t>These processes are described in next few slides</a:t>
            </a:r>
          </a:p>
          <a:p>
            <a:endParaRPr lang="en-US" dirty="0">
              <a:cs typeface="Calibri"/>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24561936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Evocative effects</a:t>
            </a:r>
          </a:p>
          <a:p>
            <a:pPr marL="228600" indent="-228600">
              <a:buAutoNum type="arabicPeriod"/>
            </a:pPr>
            <a:r>
              <a:rPr lang="en-US" dirty="0"/>
              <a:t>Biological parents could affect child outcomes by influencing children’s heritable characteristics, which then affect postnatal</a:t>
            </a:r>
            <a:r>
              <a:rPr lang="en-US" baseline="0" dirty="0"/>
              <a:t> environmental exposures</a:t>
            </a:r>
            <a:r>
              <a:rPr lang="en-US" dirty="0"/>
              <a:t> (animation</a:t>
            </a:r>
            <a:r>
              <a:rPr lang="en-US" baseline="0" dirty="0"/>
              <a:t> 1)</a:t>
            </a:r>
          </a:p>
          <a:p>
            <a:pPr marL="228600" indent="-228600">
              <a:buFont typeface="Arial" panose="020B0604020202020204" pitchFamily="34" charset="0"/>
              <a:buChar char="•"/>
            </a:pPr>
            <a:r>
              <a:rPr lang="en-US" baseline="0" dirty="0"/>
              <a:t>For example, children may inherit a predisposition to be friendly and sociable. In turn, this predisposition may elicit more positive responses from family members, peers, teachers, etc. Over time, more positive interactions with others may also lead to more positive child outcomes</a:t>
            </a:r>
          </a:p>
          <a:p>
            <a:pPr marL="228600" indent="-228600">
              <a:buFont typeface="Arial" panose="020B0604020202020204" pitchFamily="34" charset="0"/>
              <a:buChar char="•"/>
            </a:pPr>
            <a:endParaRPr lang="en-US" baseline="0" dirty="0"/>
          </a:p>
          <a:p>
            <a:pPr marL="0" indent="0">
              <a:buFont typeface="Arial" panose="020B0604020202020204" pitchFamily="34" charset="0"/>
              <a:buNone/>
            </a:pPr>
            <a:r>
              <a:rPr lang="en-US" baseline="0" dirty="0"/>
              <a:t>2. Biological parents could also affect child outcomes by influencing children’s prenatal exposures, which may than affect postnatal environmental exposures (animation 2)</a:t>
            </a:r>
          </a:p>
          <a:p>
            <a:pPr marL="171450" indent="-171450">
              <a:buFont typeface="Arial" panose="020B0604020202020204" pitchFamily="34" charset="0"/>
              <a:buChar char="•"/>
            </a:pPr>
            <a:r>
              <a:rPr lang="en-US" baseline="0" dirty="0"/>
              <a:t>For example, biological parents’ substance use during pregnancy can directly affect children’s health (e.g., low emotional reactivity, low birth weight), which may affect how caregivers and others respond to them. Over time, these responses may affect children’s outcomes</a:t>
            </a:r>
            <a:endParaRPr lang="en-US" dirty="0"/>
          </a:p>
        </p:txBody>
      </p:sp>
      <p:sp>
        <p:nvSpPr>
          <p:cNvPr id="4" name="Slide Number Placeholder 3"/>
          <p:cNvSpPr>
            <a:spLocks noGrp="1"/>
          </p:cNvSpPr>
          <p:nvPr>
            <p:ph type="sldNum" sz="quarter" idx="10"/>
          </p:nvPr>
        </p:nvSpPr>
        <p:spPr/>
        <p:txBody>
          <a:bodyPr/>
          <a:lstStyle/>
          <a:p>
            <a:fld id="{93D432A1-B43F-474F-8713-D001A571467A}" type="slidenum">
              <a:rPr lang="en-US" smtClean="0"/>
              <a:t>16</a:t>
            </a:fld>
            <a:endParaRPr lang="en-US" dirty="0"/>
          </a:p>
        </p:txBody>
      </p:sp>
    </p:spTree>
    <p:extLst>
      <p:ext uri="{BB962C8B-B14F-4D97-AF65-F5344CB8AC3E}">
        <p14:creationId xmlns:p14="http://schemas.microsoft.com/office/powerpoint/2010/main" val="4001147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Examples of how EGDS has explored evocative</a:t>
            </a:r>
            <a:r>
              <a:rPr lang="en-US" baseline="0" dirty="0"/>
              <a:t> processes within families, attending to potential differences for adoptive mothers and fathers</a:t>
            </a:r>
            <a:endParaRPr lang="en-US" dirty="0"/>
          </a:p>
        </p:txBody>
      </p:sp>
      <p:sp>
        <p:nvSpPr>
          <p:cNvPr id="4" name="Slide Number Placeholder 3"/>
          <p:cNvSpPr>
            <a:spLocks noGrp="1"/>
          </p:cNvSpPr>
          <p:nvPr>
            <p:ph type="sldNum" sz="quarter" idx="10"/>
          </p:nvPr>
        </p:nvSpPr>
        <p:spPr/>
        <p:txBody>
          <a:bodyPr/>
          <a:lstStyle/>
          <a:p>
            <a:fld id="{93D432A1-B43F-474F-8713-D001A571467A}" type="slidenum">
              <a:rPr lang="en-US" smtClean="0"/>
              <a:t>17</a:t>
            </a:fld>
            <a:endParaRPr lang="en-US" dirty="0"/>
          </a:p>
        </p:txBody>
      </p:sp>
    </p:spTree>
    <p:extLst>
      <p:ext uri="{BB962C8B-B14F-4D97-AF65-F5344CB8AC3E}">
        <p14:creationId xmlns:p14="http://schemas.microsoft.com/office/powerpoint/2010/main" val="28053916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-longitudinal design</a:t>
            </a:r>
          </a:p>
          <a:p>
            <a:r>
              <a:rPr lang="en-US" dirty="0"/>
              <a:t>1. Map</a:t>
            </a:r>
            <a:r>
              <a:rPr lang="en-US" baseline="0" dirty="0"/>
              <a:t> constructs to previous slides: </a:t>
            </a:r>
            <a:endParaRPr lang="en-US" dirty="0"/>
          </a:p>
          <a:p>
            <a:pPr marL="171450" indent="-171450">
              <a:buFont typeface="Arial" panose="020B0604020202020204" pitchFamily="34" charset="0"/>
              <a:buChar char="•"/>
            </a:pPr>
            <a:r>
              <a:rPr lang="en-US" dirty="0"/>
              <a:t>Environmental Exposures: Adoptive Fathers and Mothers assessed</a:t>
            </a:r>
          </a:p>
          <a:p>
            <a:pPr marL="171450" indent="-171450">
              <a:buFont typeface="Arial" panose="020B0604020202020204" pitchFamily="34" charset="0"/>
              <a:buChar char="•"/>
            </a:pPr>
            <a:r>
              <a:rPr lang="en-US" dirty="0"/>
              <a:t>Heritable</a:t>
            </a:r>
            <a:r>
              <a:rPr lang="en-US" baseline="0" dirty="0"/>
              <a:t> predispositions: Birth parents</a:t>
            </a:r>
          </a:p>
          <a:p>
            <a:pPr marL="171450" indent="-171450">
              <a:buFont typeface="Arial" panose="020B0604020202020204" pitchFamily="34" charset="0"/>
              <a:buChar char="•"/>
            </a:pPr>
            <a:r>
              <a:rPr lang="en-US" baseline="0" dirty="0"/>
              <a:t>Children’s Heritable characteristics: child self-regulation</a:t>
            </a: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Outcome: self-regulation as a developmental process related to neurodevelopmental outcomes such as ADHD, EXT, but also school achievement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r>
              <a:rPr lang="en-US" dirty="0"/>
              <a:t>2.</a:t>
            </a:r>
            <a:r>
              <a:rPr lang="en-US" baseline="0" dirty="0"/>
              <a:t> </a:t>
            </a:r>
            <a:r>
              <a:rPr lang="en-US" dirty="0"/>
              <a:t>Examined</a:t>
            </a:r>
            <a:r>
              <a:rPr lang="en-US" baseline="0" dirty="0"/>
              <a:t> </a:t>
            </a:r>
            <a:r>
              <a:rPr lang="en-US" dirty="0"/>
              <a:t>independent role of heritable predispositions (Birth parent characteristics)  and Environmental Exposures (parenting)</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18</a:t>
            </a:fld>
            <a:endParaRPr lang="en-US" dirty="0"/>
          </a:p>
        </p:txBody>
      </p:sp>
    </p:spTree>
    <p:extLst>
      <p:ext uri="{BB962C8B-B14F-4D97-AF65-F5344CB8AC3E}">
        <p14:creationId xmlns:p14="http://schemas.microsoft.com/office/powerpoint/2010/main" val="3981347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p>
          <a:p>
            <a:r>
              <a:rPr lang="en-US" dirty="0"/>
              <a:t>1. Inclusion</a:t>
            </a:r>
            <a:r>
              <a:rPr lang="en-US" baseline="0" dirty="0"/>
              <a:t> of Adoptive Mother and Father</a:t>
            </a:r>
          </a:p>
          <a:p>
            <a:r>
              <a:rPr lang="en-US" dirty="0"/>
              <a:t>2.</a:t>
            </a:r>
            <a:r>
              <a:rPr lang="en-US" baseline="0" dirty="0"/>
              <a:t> Observational measures</a:t>
            </a:r>
          </a:p>
          <a:p>
            <a:r>
              <a:rPr lang="en-US" baseline="0" dirty="0"/>
              <a:t>3. covariates</a:t>
            </a:r>
            <a:endParaRPr lang="en-US"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19</a:t>
            </a:fld>
            <a:endParaRPr lang="en-US" dirty="0"/>
          </a:p>
        </p:txBody>
      </p:sp>
    </p:spTree>
    <p:extLst>
      <p:ext uri="{BB962C8B-B14F-4D97-AF65-F5344CB8AC3E}">
        <p14:creationId xmlns:p14="http://schemas.microsoft.com/office/powerpoint/2010/main" val="471602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p>
          <a:p>
            <a:pPr marL="228600" indent="-228600">
              <a:buAutoNum type="arabicPeriod"/>
            </a:pPr>
            <a:r>
              <a:rPr lang="en-US" baseline="0" dirty="0"/>
              <a:t>Fathers’ and Mothers’ Hostility were associated, but also independently related to child self-regulation</a:t>
            </a:r>
          </a:p>
          <a:p>
            <a:pPr marL="228600" indent="-228600">
              <a:buAutoNum type="arabicPeriod"/>
            </a:pPr>
            <a:r>
              <a:rPr lang="en-US" baseline="0" dirty="0"/>
              <a:t>Fathers’ Hostility was predicted by child anger at age 18 </a:t>
            </a:r>
            <a:r>
              <a:rPr lang="en-US" baseline="0" dirty="0" err="1"/>
              <a:t>mos</a:t>
            </a:r>
            <a:r>
              <a:rPr lang="en-US" baseline="0" dirty="0"/>
              <a:t> (evocative process, or “evocative person-environment correlation”)</a:t>
            </a:r>
          </a:p>
          <a:p>
            <a:pPr marL="228600" indent="-228600">
              <a:buAutoNum type="arabicPeriod"/>
            </a:pPr>
            <a:r>
              <a:rPr lang="en-US" baseline="0" dirty="0"/>
              <a:t>Last, Birth Mothers on self-regulatory skills were associated with child self-regulation. The magnitude of this association was similar to the magnitude of associations between environmental exposures (adoptive parents’ behaviors) and self-regulation</a:t>
            </a:r>
            <a:endParaRPr lang="en-US"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20</a:t>
            </a:fld>
            <a:endParaRPr lang="en-US" dirty="0"/>
          </a:p>
        </p:txBody>
      </p:sp>
    </p:spTree>
    <p:extLst>
      <p:ext uri="{BB962C8B-B14F-4D97-AF65-F5344CB8AC3E}">
        <p14:creationId xmlns:p14="http://schemas.microsoft.com/office/powerpoint/2010/main" val="14897602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Explored</a:t>
            </a:r>
            <a:r>
              <a:rPr lang="en-US" baseline="0" dirty="0"/>
              <a:t> additive effects of (a) Heritable risk (Bio Mom characteristics), (b) Prenatal Risk on Child Temperament</a:t>
            </a:r>
          </a:p>
          <a:p>
            <a:r>
              <a:rPr lang="en-US" baseline="0" dirty="0"/>
              <a:t>2. Explored if Child Temperament predicts and Postnatal exposures (parenting, evocative effects) </a:t>
            </a:r>
            <a:endParaRPr lang="en-US" dirty="0"/>
          </a:p>
        </p:txBody>
      </p:sp>
      <p:sp>
        <p:nvSpPr>
          <p:cNvPr id="4" name="Slide Number Placeholder 3"/>
          <p:cNvSpPr>
            <a:spLocks noGrp="1"/>
          </p:cNvSpPr>
          <p:nvPr>
            <p:ph type="sldNum" sz="quarter" idx="10"/>
          </p:nvPr>
        </p:nvSpPr>
        <p:spPr/>
        <p:txBody>
          <a:bodyPr/>
          <a:lstStyle/>
          <a:p>
            <a:fld id="{93D432A1-B43F-474F-8713-D001A571467A}" type="slidenum">
              <a:rPr lang="en-US" smtClean="0"/>
              <a:t>21</a:t>
            </a:fld>
            <a:endParaRPr lang="en-US" dirty="0"/>
          </a:p>
        </p:txBody>
      </p:sp>
    </p:spTree>
    <p:extLst>
      <p:ext uri="{BB962C8B-B14F-4D97-AF65-F5344CB8AC3E}">
        <p14:creationId xmlns:p14="http://schemas.microsoft.com/office/powerpoint/2010/main" val="3928565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An example of </a:t>
            </a:r>
            <a:r>
              <a:rPr lang="en-US" baseline="0" dirty="0"/>
              <a:t>evocative child effects, in which children influence their social environments/rearing environments.</a:t>
            </a:r>
            <a:endParaRPr lang="en-US"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22</a:t>
            </a:fld>
            <a:endParaRPr lang="en-US" dirty="0"/>
          </a:p>
        </p:txBody>
      </p:sp>
    </p:spTree>
    <p:extLst>
      <p:ext uri="{BB962C8B-B14F-4D97-AF65-F5344CB8AC3E}">
        <p14:creationId xmlns:p14="http://schemas.microsoft.com/office/powerpoint/2010/main" val="16887147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paper illustrates how child evocative effects on their parents may be explained by multiple sources. In this case by evocative </a:t>
            </a:r>
            <a:r>
              <a:rPr lang="en-US" dirty="0" err="1"/>
              <a:t>rGE</a:t>
            </a:r>
            <a:r>
              <a:rPr lang="en-US" dirty="0"/>
              <a:t> and also through the effects of prenatal drug use during pregnancy (which itself is influenced by genetic influences, although this 3-step indirect effect was not significant)</a:t>
            </a:r>
          </a:p>
          <a:p>
            <a:endParaRPr lang="en-US" dirty="0"/>
          </a:p>
          <a:p>
            <a:r>
              <a:rPr lang="en-US" dirty="0"/>
              <a:t>Different pathways to Neg reactivity</a:t>
            </a:r>
          </a:p>
          <a:p>
            <a:r>
              <a:rPr lang="en-US" dirty="0"/>
              <a:t>BM drug use leads to</a:t>
            </a:r>
            <a:r>
              <a:rPr lang="en-US" baseline="0" dirty="0"/>
              <a:t> lower NR, but that doesn’t necessarily mean that it “protects” dev</a:t>
            </a:r>
            <a:r>
              <a:rPr lang="en-US" dirty="0"/>
              <a:t>. Lower NR could reflect low attention and responsiveness to one's environment</a:t>
            </a:r>
            <a:endParaRPr lang="en-US" dirty="0">
              <a:cs typeface="Calibri"/>
            </a:endParaRP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23</a:t>
            </a:fld>
            <a:endParaRPr lang="en-US" dirty="0"/>
          </a:p>
        </p:txBody>
      </p:sp>
    </p:spTree>
    <p:extLst>
      <p:ext uri="{BB962C8B-B14F-4D97-AF65-F5344CB8AC3E}">
        <p14:creationId xmlns:p14="http://schemas.microsoft.com/office/powerpoint/2010/main" val="25188503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Interactions: Postnatal exposures affect links between heritable characteristics of prenatal exposures and child outcomes</a:t>
            </a:r>
          </a:p>
          <a:p>
            <a:endParaRPr lang="en-US" dirty="0">
              <a:cs typeface="Calibri"/>
            </a:endParaRPr>
          </a:p>
          <a:p>
            <a:r>
              <a:rPr lang="en-US" dirty="0">
                <a:cs typeface="Calibri"/>
              </a:rPr>
              <a:t>G x Postnatal E:</a:t>
            </a:r>
          </a:p>
          <a:p>
            <a:pPr marL="171450" indent="-171450">
              <a:buFont typeface="Arial"/>
              <a:buChar char="•"/>
            </a:pPr>
            <a:r>
              <a:rPr lang="en-US" dirty="0">
                <a:cs typeface="Calibri"/>
              </a:rPr>
              <a:t>Postnatal exposures could dampen or enhance expression of heritable characteristics</a:t>
            </a:r>
          </a:p>
          <a:p>
            <a:pPr marL="171450" indent="-171450">
              <a:buFont typeface="Arial"/>
              <a:buChar char="•"/>
            </a:pPr>
            <a:r>
              <a:rPr lang="en-US" dirty="0">
                <a:cs typeface="Calibri"/>
              </a:rPr>
              <a:t>This process was illustrated in the Leve papers discussed previously .</a:t>
            </a:r>
          </a:p>
          <a:p>
            <a:pPr marL="171450" indent="-171450">
              <a:buFont typeface="Arial"/>
              <a:buChar char="•"/>
            </a:pPr>
            <a:endParaRPr lang="en-US" dirty="0">
              <a:cs typeface="Calibri"/>
            </a:endParaRPr>
          </a:p>
          <a:p>
            <a:r>
              <a:rPr lang="en-US" dirty="0">
                <a:cs typeface="Calibri"/>
              </a:rPr>
              <a:t>Prenatal x Postnatal E:</a:t>
            </a:r>
          </a:p>
          <a:p>
            <a:pPr marL="171450" indent="-171450">
              <a:buFont typeface="Arial"/>
              <a:buChar char="•"/>
            </a:pPr>
            <a:r>
              <a:rPr lang="en-US" dirty="0">
                <a:cs typeface="Calibri"/>
              </a:rPr>
              <a:t>Postnatal exposures could dampen or enhance expression of heritable characteristics</a:t>
            </a:r>
          </a:p>
          <a:p>
            <a:pPr marL="171450" indent="-171450">
              <a:buFont typeface="Arial"/>
              <a:buChar char="•"/>
            </a:pPr>
            <a:r>
              <a:rPr lang="en-US" dirty="0">
                <a:cs typeface="Calibri"/>
              </a:rPr>
              <a:t>For example, a child whose biological mother used elicit drugs during pregnancy may be predisposed to show higher levels of irritability and behavioral dysregulation. If the postnatal environment is characterized by high levels of caregiver sensitive and support, the expression of these characteristics could be dampened, decreasing the child's risk for behavior problems. Alternatively, a insensitive and </a:t>
            </a:r>
            <a:r>
              <a:rPr lang="en-US" dirty="0" err="1">
                <a:cs typeface="Calibri"/>
              </a:rPr>
              <a:t>nonsupportive</a:t>
            </a:r>
            <a:r>
              <a:rPr lang="en-US" dirty="0">
                <a:cs typeface="Calibri"/>
              </a:rPr>
              <a:t> postnatal environment could enhance the expression of these characteristics, thereby increasing the child's risk for behavior problems.</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24</a:t>
            </a:fld>
            <a:endParaRPr lang="en-US" dirty="0"/>
          </a:p>
        </p:txBody>
      </p:sp>
    </p:spTree>
    <p:extLst>
      <p:ext uri="{BB962C8B-B14F-4D97-AF65-F5344CB8AC3E}">
        <p14:creationId xmlns:p14="http://schemas.microsoft.com/office/powerpoint/2010/main" val="23414417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“put that in the box” are examples of structured guidance.</a:t>
            </a:r>
          </a:p>
          <a:p>
            <a:r>
              <a:rPr lang="en-US" dirty="0"/>
              <a:t>“Yay” is an example of positive reinforcement</a:t>
            </a:r>
          </a:p>
        </p:txBody>
      </p:sp>
      <p:sp>
        <p:nvSpPr>
          <p:cNvPr id="4" name="Slide Number Placeholder 3"/>
          <p:cNvSpPr>
            <a:spLocks noGrp="1"/>
          </p:cNvSpPr>
          <p:nvPr>
            <p:ph type="sldNum" sz="quarter" idx="5"/>
          </p:nvPr>
        </p:nvSpPr>
        <p:spPr/>
        <p:txBody>
          <a:bodyPr/>
          <a:lstStyle/>
          <a:p>
            <a:fld id="{93D432A1-B43F-474F-8713-D001A571467A}" type="slidenum">
              <a:rPr lang="en-US" smtClean="0"/>
              <a:t>26</a:t>
            </a:fld>
            <a:endParaRPr lang="en-US" dirty="0"/>
          </a:p>
        </p:txBody>
      </p:sp>
    </p:spTree>
    <p:extLst>
      <p:ext uri="{BB962C8B-B14F-4D97-AF65-F5344CB8AC3E}">
        <p14:creationId xmlns:p14="http://schemas.microsoft.com/office/powerpoint/2010/main" val="22894364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b="0" dirty="0"/>
              <a:t>This slide is animated. We looked at the associated between mother’s structured guidance and child behavior problems in the whole sample– grey line.</a:t>
            </a:r>
          </a:p>
          <a:p>
            <a:pPr eaLnBrk="1" hangingPunct="1"/>
            <a:r>
              <a:rPr lang="en-US" b="0" dirty="0"/>
              <a:t> We controlled for earlier</a:t>
            </a:r>
            <a:r>
              <a:rPr lang="en-US" b="0" baseline="0" dirty="0"/>
              <a:t> child temperament, openness in adoption, and prenatal exposures.</a:t>
            </a:r>
          </a:p>
          <a:p>
            <a:pPr eaLnBrk="1" hangingPunct="1"/>
            <a:endParaRPr lang="en-US" b="0" dirty="0"/>
          </a:p>
          <a:p>
            <a:pPr eaLnBrk="1" hangingPunct="1"/>
            <a:r>
              <a:rPr lang="en-US" dirty="0"/>
              <a:t>Structured guidance was computed from real-time coding of the videos. It included maternal behaviors like: commands, requests, suggestions, directives</a:t>
            </a:r>
            <a:r>
              <a:rPr lang="en-US" baseline="0" dirty="0"/>
              <a:t> aimed at solving the task at hand. </a:t>
            </a:r>
            <a:r>
              <a:rPr lang="en-US" dirty="0"/>
              <a:t>can you put the fish in the bucket?</a:t>
            </a:r>
            <a:r>
              <a:rPr lang="en-US" baseline="0" dirty="0"/>
              <a:t> Find where the lid goes</a:t>
            </a:r>
          </a:p>
          <a:p>
            <a:pPr eaLnBrk="1" hangingPunct="1"/>
            <a:endParaRPr lang="en-US" dirty="0"/>
          </a:p>
          <a:p>
            <a:pPr eaLnBrk="1" hangingPunct="1"/>
            <a:r>
              <a:rPr lang="en-US" dirty="0"/>
              <a:t>Imagine usual sample – no Genetic data. (grey line). We would conclude</a:t>
            </a:r>
            <a:r>
              <a:rPr lang="en-US" baseline="0" dirty="0"/>
              <a:t> that there is a very modest positive effect of structured parenting on protecting children against behavior problems.</a:t>
            </a:r>
          </a:p>
          <a:p>
            <a:pPr eaLnBrk="1" hangingPunct="1"/>
            <a:endParaRPr lang="en-US" dirty="0"/>
          </a:p>
          <a:p>
            <a:pPr eaLnBrk="1" hangingPunct="1"/>
            <a:r>
              <a:rPr lang="en-US" dirty="0"/>
              <a:t>Now, what we can do in this study is split the sample by genetic risk. This was coded in this study as birth parent anxiety, depression, drug use, and antisocial behavior.</a:t>
            </a:r>
          </a:p>
          <a:p>
            <a:pPr eaLnBrk="1" hangingPunct="1"/>
            <a:endParaRPr lang="en-US" baseline="0" dirty="0"/>
          </a:p>
          <a:p>
            <a:pPr eaLnBrk="1" hangingPunct="1"/>
            <a:r>
              <a:rPr lang="en-US" baseline="0" dirty="0"/>
              <a:t>Now we see very different patterns for children at high genetic risk for problems (purple) vs low genetic risk (yellow).  We wouldn’t have known this difference without the genetic data.</a:t>
            </a:r>
          </a:p>
          <a:p>
            <a:pPr eaLnBrk="1" hangingPunct="1"/>
            <a:endParaRPr lang="en-US" baseline="0" dirty="0"/>
          </a:p>
        </p:txBody>
      </p:sp>
      <p:sp>
        <p:nvSpPr>
          <p:cNvPr id="4" name="Slide Number Placeholder 3"/>
          <p:cNvSpPr>
            <a:spLocks noGrp="1"/>
          </p:cNvSpPr>
          <p:nvPr>
            <p:ph type="sldNum" sz="quarter" idx="5"/>
          </p:nvPr>
        </p:nvSpPr>
        <p:spPr/>
        <p:txBody>
          <a:bodyPr/>
          <a:lstStyle/>
          <a:p>
            <a:fld id="{93D432A1-B43F-474F-8713-D001A571467A}" type="slidenum">
              <a:rPr lang="en-US" smtClean="0"/>
              <a:t>27</a:t>
            </a:fld>
            <a:endParaRPr lang="en-US" dirty="0"/>
          </a:p>
        </p:txBody>
      </p:sp>
    </p:spTree>
    <p:extLst>
      <p:ext uri="{BB962C8B-B14F-4D97-AF65-F5344CB8AC3E}">
        <p14:creationId xmlns:p14="http://schemas.microsoft.com/office/powerpoint/2010/main" val="41515324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The analysis on the prior slide was also done using birth father data for the genetic risk data, and we see the SAME pattern for their data as we do here, for birth mother data.</a:t>
            </a:r>
            <a:endParaRPr lang="en-US"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28</a:t>
            </a:fld>
            <a:endParaRPr lang="en-US" dirty="0"/>
          </a:p>
        </p:txBody>
      </p:sp>
    </p:spTree>
    <p:extLst>
      <p:ext uri="{BB962C8B-B14F-4D97-AF65-F5344CB8AC3E}">
        <p14:creationId xmlns:p14="http://schemas.microsoft.com/office/powerpoint/2010/main" val="1219334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happens over time? Do the trajectories converge? Diverge?</a:t>
            </a:r>
          </a:p>
          <a:p>
            <a:endParaRPr lang="en-US" dirty="0"/>
          </a:p>
          <a:p>
            <a:r>
              <a:rPr lang="en-US" dirty="0"/>
              <a:t>Original graph was at child age 18 mo. Now we looked at what happened over time. There we found that hi structured parenting</a:t>
            </a:r>
            <a:r>
              <a:rPr lang="en-US" baseline="0" dirty="0"/>
              <a:t> was good for hi genetic risk (black line), and bad for low G risk (red line)</a:t>
            </a:r>
          </a:p>
          <a:p>
            <a:endParaRPr lang="en-US" baseline="0" dirty="0"/>
          </a:p>
          <a:p>
            <a:r>
              <a:rPr lang="en-US" baseline="0" dirty="0"/>
              <a:t>IMPORTANCE OF LONGITUDINAL DESIGNS to see what happens after a genetic-environmental interaction on a child outcome. Does it sustain? In this case, YES.</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29</a:t>
            </a:fld>
            <a:endParaRPr lang="en-US" dirty="0"/>
          </a:p>
        </p:txBody>
      </p:sp>
    </p:spTree>
    <p:extLst>
      <p:ext uri="{BB962C8B-B14F-4D97-AF65-F5344CB8AC3E}">
        <p14:creationId xmlns:p14="http://schemas.microsoft.com/office/powerpoint/2010/main" val="26267069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t>SPECIFICTY OF the environment.</a:t>
            </a:r>
          </a:p>
          <a:p>
            <a:pPr eaLnBrk="1" hangingPunct="1"/>
            <a:endParaRPr lang="en-US" dirty="0"/>
          </a:p>
          <a:p>
            <a:pPr eaLnBrk="1" hangingPunct="1"/>
            <a:r>
              <a:rPr lang="en-US" dirty="0"/>
              <a:t>Here we looked at positive reinforcement behaviors– things like “good job” and “yay”.</a:t>
            </a:r>
          </a:p>
          <a:p>
            <a:pPr eaLnBrk="1" hangingPunct="1"/>
            <a:r>
              <a:rPr lang="en-US" dirty="0"/>
              <a:t>The same pattern of a differential effect by child genetic risk does </a:t>
            </a:r>
            <a:r>
              <a:rPr lang="en-US" u="sng" dirty="0"/>
              <a:t>not</a:t>
            </a:r>
            <a:r>
              <a:rPr lang="en-US" dirty="0"/>
              <a:t> hold when maternal positive reinforcement is the independent variable – positive reinforcement is beneficial for ALL children, regardless of their genetic backgrounds.</a:t>
            </a:r>
          </a:p>
          <a:p>
            <a:pPr eaLnBrk="1" hangingPunct="1"/>
            <a:endParaRPr lang="en-US" baseline="0" dirty="0"/>
          </a:p>
          <a:p>
            <a:pPr eaLnBrk="1" hangingPunct="1"/>
            <a:r>
              <a:rPr lang="en-US" baseline="0" dirty="0"/>
              <a:t>Implications for intervention – this work suggests that interventions focused on positive parenting might be useful universally, but that interventions that focus on parental structure and scaffolding may be most warranted for children at higher genetic risk.</a:t>
            </a:r>
            <a:endParaRPr lang="en-US"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31</a:t>
            </a:fld>
            <a:endParaRPr lang="en-US" dirty="0"/>
          </a:p>
        </p:txBody>
      </p:sp>
    </p:spTree>
    <p:extLst>
      <p:ext uri="{BB962C8B-B14F-4D97-AF65-F5344CB8AC3E}">
        <p14:creationId xmlns:p14="http://schemas.microsoft.com/office/powerpoint/2010/main" val="38003134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35</a:t>
            </a:fld>
            <a:endParaRPr lang="en-US" dirty="0"/>
          </a:p>
        </p:txBody>
      </p:sp>
    </p:spTree>
    <p:extLst>
      <p:ext uri="{BB962C8B-B14F-4D97-AF65-F5344CB8AC3E}">
        <p14:creationId xmlns:p14="http://schemas.microsoft.com/office/powerpoint/2010/main" val="33602790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463038"/>
            <a:ext cx="9144000" cy="2194561"/>
          </a:xfrm>
        </p:spPr>
        <p:txBody>
          <a:bodyPr anchor="b">
            <a:normAutofit/>
          </a:bodyPr>
          <a:lstStyle>
            <a:lvl1pPr algn="ctr">
              <a:defRPr sz="4800" b="1" i="0">
                <a:solidFill>
                  <a:schemeClr val="bg1"/>
                </a:solidFill>
                <a:latin typeface="Futura" panose="020B0602020204020303" pitchFamily="34" charset="-79"/>
                <a:cs typeface="Futura" panose="020B0602020204020303" pitchFamily="34" charset="-79"/>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38862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188494" y="5943600"/>
            <a:ext cx="12003505" cy="646331"/>
          </a:xfrm>
          <a:prstGeom prst="rect">
            <a:avLst/>
          </a:prstGeom>
          <a:noFill/>
        </p:spPr>
        <p:txBody>
          <a:bodyPr wrap="square" rtlCol="0">
            <a:spAutoFit/>
          </a:bodyPr>
          <a:lstStyle/>
          <a:p>
            <a:pPr algn="ctr"/>
            <a:r>
              <a:rPr lang="en-US" sz="1800" b="0" dirty="0">
                <a:solidFill>
                  <a:schemeClr val="bg1"/>
                </a:solidFill>
                <a:latin typeface="+mn-lt"/>
              </a:rPr>
              <a:t>Monograph Matters is a companion website for the Monographs of the Society for Research in Child Development</a:t>
            </a:r>
          </a:p>
          <a:p>
            <a:pPr algn="ctr"/>
            <a:r>
              <a:rPr lang="en-US" sz="1800" b="0" dirty="0">
                <a:solidFill>
                  <a:schemeClr val="bg1"/>
                </a:solidFill>
                <a:latin typeface="+mn-lt"/>
              </a:rPr>
              <a:t>Ginger A. Moore, Interim Editor (</a:t>
            </a:r>
            <a:r>
              <a:rPr lang="en-US" sz="1800" b="0" dirty="0" err="1">
                <a:solidFill>
                  <a:schemeClr val="bg1"/>
                </a:solidFill>
                <a:latin typeface="+mn-lt"/>
              </a:rPr>
              <a:t>ginger.moore@psu.edu</a:t>
            </a:r>
            <a:r>
              <a:rPr lang="en-US" sz="1800" b="0" dirty="0">
                <a:solidFill>
                  <a:schemeClr val="bg1"/>
                </a:solidFill>
                <a:latin typeface="+mn-lt"/>
              </a:rPr>
              <a:t>)</a:t>
            </a:r>
          </a:p>
        </p:txBody>
      </p:sp>
      <p:sp>
        <p:nvSpPr>
          <p:cNvPr id="8" name="Rectangle 7">
            <a:extLst>
              <a:ext uri="{FF2B5EF4-FFF2-40B4-BE49-F238E27FC236}">
                <a16:creationId xmlns:a16="http://schemas.microsoft.com/office/drawing/2014/main" id="{7E03202A-F80A-4480-A295-A3D58FC86934}"/>
              </a:ext>
            </a:extLst>
          </p:cNvPr>
          <p:cNvSpPr/>
          <p:nvPr userDrawn="1"/>
        </p:nvSpPr>
        <p:spPr>
          <a:xfrm>
            <a:off x="-7620" y="1066800"/>
            <a:ext cx="1220724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drawing&#10;&#10;Description automatically generated">
            <a:extLst>
              <a:ext uri="{FF2B5EF4-FFF2-40B4-BE49-F238E27FC236}">
                <a16:creationId xmlns:a16="http://schemas.microsoft.com/office/drawing/2014/main" id="{7EAF5F16-1870-4AF8-9468-4BF5FEFCC48A}"/>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CBBBF1D9-5124-48FD-ABD9-07EE6C1853A9}"/>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lvl1pPr algn="l">
              <a:defRPr/>
            </a:lvl1pPr>
          </a:lstStyle>
          <a:p>
            <a:r>
              <a:rPr lang="en-US" i="1" dirty="0"/>
              <a:t>Monograph Matters </a:t>
            </a:r>
            <a:r>
              <a:rPr lang="en-US" dirty="0"/>
              <a:t>is the companion website for the </a:t>
            </a:r>
            <a:r>
              <a:rPr lang="en-US" i="1" dirty="0"/>
              <a:t>Monographs of the Society for Research in Child Development</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ormAutofit/>
          </a:bodyPr>
          <a:lstStyle>
            <a:lvl1pPr marL="0" indent="0" algn="ctr">
              <a:buNone/>
              <a:defRPr sz="24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36F2325-2232-413C-B0C4-8BEE6F6BC5BC}"/>
              </a:ext>
            </a:extLst>
          </p:cNvPr>
          <p:cNvSpPr/>
          <p:nvPr userDrawn="1"/>
        </p:nvSpPr>
        <p:spPr>
          <a:xfrm>
            <a:off x="-30480" y="1066800"/>
            <a:ext cx="1225296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drawing&#10;&#10;Description automatically generated">
            <a:extLst>
              <a:ext uri="{FF2B5EF4-FFF2-40B4-BE49-F238E27FC236}">
                <a16:creationId xmlns:a16="http://schemas.microsoft.com/office/drawing/2014/main" id="{635046D5-DDAB-4439-8B5A-D30684871770}"/>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DE8F7E76-7756-47D4-9772-B4E5CF441BA5}"/>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152400" y="6430962"/>
            <a:ext cx="8686800" cy="350838"/>
          </a:xfrm>
          <a:prstGeom prst="rect">
            <a:avLst/>
          </a:prstGeom>
        </p:spPr>
        <p:txBody>
          <a:bodyPr vert="horz" lIns="91440" tIns="45720" rIns="91440" bIns="45720" rtlCol="0" anchor="ctr"/>
          <a:lstStyle>
            <a:lvl1pPr algn="l">
              <a:defRPr sz="1200">
                <a:solidFill>
                  <a:schemeClr val="tx1">
                    <a:lumMod val="75000"/>
                    <a:lumOff val="25000"/>
                  </a:schemeClr>
                </a:solidFill>
                <a:latin typeface="+mn-lt"/>
              </a:defRPr>
            </a:lvl1pPr>
          </a:lstStyle>
          <a:p>
            <a:r>
              <a:rPr lang="en-US" i="1" dirty="0"/>
              <a:t>Monograph Matters </a:t>
            </a:r>
            <a:r>
              <a:rPr lang="en-US" dirty="0"/>
              <a:t>is the companion website for </a:t>
            </a:r>
            <a:r>
              <a:rPr lang="en-US" i="1" dirty="0"/>
              <a:t>the 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tif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3.png"/><Relationship Id="rId4" Type="http://schemas.openxmlformats.org/officeDocument/2006/relationships/notesSlide" Target="../notesSlides/notesSlide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5.tiff"/></Relationships>
</file>

<file path=ppt/slides/_rels/slide2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emf"/><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6.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emf"/></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hyperlink" Target="https://monographmatters.srcd.org/" TargetMode="External"/><Relationship Id="rId4" Type="http://schemas.openxmlformats.org/officeDocument/2006/relationships/hyperlink" Target="https://doi.org/10.1111/mono.12460"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2331719"/>
            <a:ext cx="9144000" cy="2194561"/>
          </a:xfrm>
        </p:spPr>
        <p:txBody>
          <a:bodyPr>
            <a:normAutofit fontScale="90000"/>
          </a:bodyPr>
          <a:lstStyle/>
          <a:p>
            <a:r>
              <a:rPr lang="en-US" sz="4000" dirty="0"/>
              <a:t>Early Growth and Development Study: How Different Family Constellations Can Inform Science</a:t>
            </a:r>
            <a:br>
              <a:rPr lang="en-US" dirty="0"/>
            </a:br>
            <a:br>
              <a:rPr lang="en-US" sz="4400" dirty="0"/>
            </a:br>
            <a:endParaRPr lang="en-US" dirty="0"/>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838200" y="3810000"/>
            <a:ext cx="10515600" cy="1905000"/>
          </a:xfrm>
        </p:spPr>
        <p:txBody>
          <a:bodyPr>
            <a:normAutofit fontScale="92500" lnSpcReduction="20000"/>
          </a:bodyPr>
          <a:lstStyle/>
          <a:p>
            <a:r>
              <a:rPr lang="en-US" sz="1800" dirty="0">
                <a:latin typeface="Futura Medium" panose="020B0602020204020303" pitchFamily="34" charset="-79"/>
                <a:cs typeface="Futura Medium" panose="020B0602020204020303" pitchFamily="34" charset="-79"/>
              </a:rPr>
              <a:t>David Reiss, MD., Yale University</a:t>
            </a:r>
          </a:p>
          <a:p>
            <a:r>
              <a:rPr lang="en-US" sz="1800" dirty="0">
                <a:latin typeface="Futura Medium" panose="020B0602020204020303" pitchFamily="34" charset="-79"/>
                <a:cs typeface="Futura Medium" panose="020B0602020204020303" pitchFamily="34" charset="-79"/>
              </a:rPr>
              <a:t>Jody Ganiban, PhD, George Washington University, Department of Psychology</a:t>
            </a:r>
          </a:p>
          <a:p>
            <a:r>
              <a:rPr lang="en-US" sz="1800" dirty="0">
                <a:latin typeface="Futura Medium" panose="020B0602020204020303" pitchFamily="34" charset="-79"/>
                <a:cs typeface="Futura Medium" panose="020B0602020204020303" pitchFamily="34" charset="-79"/>
              </a:rPr>
              <a:t>Leslie Leve, PhD, University of Oregon, College of Education and Prevention Science Institute</a:t>
            </a:r>
          </a:p>
          <a:p>
            <a:r>
              <a:rPr lang="en-US" sz="1800" dirty="0">
                <a:latin typeface="Futura Medium" panose="020B0602020204020303" pitchFamily="34" charset="-79"/>
                <a:cs typeface="Futura Medium" panose="020B0602020204020303" pitchFamily="34" charset="-79"/>
              </a:rPr>
              <a:t>Jenae Neiderhiser, PhD, Penn State University, Department of Psychology</a:t>
            </a:r>
          </a:p>
          <a:p>
            <a:r>
              <a:rPr lang="en-US" sz="1800" dirty="0">
                <a:latin typeface="Futura Medium" panose="020B0602020204020303" pitchFamily="34" charset="-79"/>
                <a:cs typeface="Futura Medium" panose="020B0602020204020303" pitchFamily="34" charset="-79"/>
              </a:rPr>
              <a:t>Daniel Shaw, PhD, University of Pittsburgh</a:t>
            </a:r>
          </a:p>
          <a:p>
            <a:r>
              <a:rPr lang="en-US" sz="1800" dirty="0">
                <a:latin typeface="Futura Medium" panose="020B0602020204020303" pitchFamily="34" charset="-79"/>
                <a:cs typeface="Futura Medium" panose="020B0602020204020303" pitchFamily="34" charset="-79"/>
              </a:rPr>
              <a:t>Misaki Natsuaki, PhD, University of California, Riverside</a:t>
            </a:r>
          </a:p>
          <a:p>
            <a:endParaRPr lang="en-US" sz="1800" dirty="0"/>
          </a:p>
        </p:txBody>
      </p:sp>
    </p:spTree>
    <p:extLst>
      <p:ext uri="{BB962C8B-B14F-4D97-AF65-F5344CB8AC3E}">
        <p14:creationId xmlns:p14="http://schemas.microsoft.com/office/powerpoint/2010/main" val="276403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fontScale="90000"/>
          </a:bodyPr>
          <a:lstStyle/>
          <a:p>
            <a:r>
              <a:rPr lang="en-US" dirty="0"/>
              <a:t>Developmental and Healthy/Unhealthy Outcomes Tend to Run in Families – Why?</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09600" y="3056686"/>
            <a:ext cx="10515600" cy="3801314"/>
          </a:xfrm>
        </p:spPr>
        <p:txBody>
          <a:bodyPr/>
          <a:lstStyle/>
          <a:p>
            <a:pPr marL="285750" indent="-285750">
              <a:spcAft>
                <a:spcPts val="1800"/>
              </a:spcAft>
              <a:buFont typeface="Arial" panose="020B0604020202020204" pitchFamily="34" charset="0"/>
              <a:buChar char="•"/>
            </a:pPr>
            <a:r>
              <a:rPr lang="en-US" sz="2800" dirty="0"/>
              <a:t>Genes shared by family members</a:t>
            </a:r>
          </a:p>
          <a:p>
            <a:pPr marL="285750" indent="-285750">
              <a:spcAft>
                <a:spcPts val="1800"/>
              </a:spcAft>
              <a:buFont typeface="Arial" panose="020B0604020202020204" pitchFamily="34" charset="0"/>
              <a:buChar char="•"/>
            </a:pPr>
            <a:r>
              <a:rPr lang="en-US" sz="2800" dirty="0"/>
              <a:t>Prenatal factors/exposures passed from mother to child</a:t>
            </a:r>
          </a:p>
          <a:p>
            <a:pPr marL="285750" indent="-285750">
              <a:spcAft>
                <a:spcPts val="1800"/>
              </a:spcAft>
              <a:buFont typeface="Arial" panose="020B0604020202020204" pitchFamily="34" charset="0"/>
              <a:buChar char="•"/>
            </a:pPr>
            <a:r>
              <a:rPr lang="en-US" sz="2800" dirty="0"/>
              <a:t>Post-natal environmental exposures (parenting/socialization)</a:t>
            </a:r>
          </a:p>
          <a:p>
            <a:pPr marL="285750" indent="-285750">
              <a:spcAft>
                <a:spcPts val="1800"/>
              </a:spcAft>
              <a:buFont typeface="Arial" panose="020B0604020202020204" pitchFamily="34" charset="0"/>
              <a:buChar char="•"/>
            </a:pPr>
            <a:r>
              <a:rPr lang="en-US" sz="2800" b="1" i="1" dirty="0">
                <a:solidFill>
                  <a:schemeClr val="accent6">
                    <a:lumMod val="50000"/>
                  </a:schemeClr>
                </a:solidFill>
              </a:rPr>
              <a:t>Combinations of all 3 factors</a:t>
            </a:r>
          </a:p>
          <a:p>
            <a:pPr marL="457200" indent="-457200">
              <a:buFont typeface="Arial" panose="020B0604020202020204" pitchFamily="34" charset="0"/>
              <a:buChar char="•"/>
            </a:pPr>
            <a:endParaRPr lang="en-US" dirty="0"/>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756872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r>
              <a:rPr lang="en-US" dirty="0"/>
              <a:t>Objectives</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85800" y="2629648"/>
            <a:ext cx="10515600" cy="3801314"/>
          </a:xfrm>
        </p:spPr>
        <p:txBody>
          <a:bodyPr>
            <a:normAutofit fontScale="92500" lnSpcReduction="10000"/>
          </a:bodyPr>
          <a:lstStyle/>
          <a:p>
            <a:pPr marL="298450" indent="-298450">
              <a:buFont typeface="+mj-lt"/>
              <a:buAutoNum type="arabicPeriod"/>
            </a:pPr>
            <a:r>
              <a:rPr lang="en-US" sz="2400" dirty="0"/>
              <a:t>Learn about the benefits of family-based genetic research designs</a:t>
            </a:r>
          </a:p>
          <a:p>
            <a:pPr marL="298450" indent="-298450">
              <a:buFont typeface="+mj-lt"/>
              <a:buAutoNum type="arabicPeriod"/>
            </a:pPr>
            <a:r>
              <a:rPr lang="en-US" sz="2400" dirty="0"/>
              <a:t>Understand the importance of including interpersonal relations within the family among ALL family members</a:t>
            </a:r>
          </a:p>
          <a:p>
            <a:pPr marL="1212850" lvl="1" indent="-279400"/>
            <a:r>
              <a:rPr lang="en-US" sz="2000" dirty="0"/>
              <a:t>Mother-child AND father-child (including bi-directional effects)</a:t>
            </a:r>
          </a:p>
          <a:p>
            <a:pPr marL="1212850" lvl="1" indent="-279400"/>
            <a:r>
              <a:rPr lang="en-US" sz="2000" dirty="0"/>
              <a:t>Interparental</a:t>
            </a:r>
          </a:p>
          <a:p>
            <a:pPr marL="1212850" lvl="1" indent="-279400"/>
            <a:r>
              <a:rPr lang="en-US" sz="2000" dirty="0"/>
              <a:t>Sibling </a:t>
            </a:r>
          </a:p>
          <a:p>
            <a:pPr marL="298450" indent="-298450">
              <a:buFont typeface="+mj-lt"/>
              <a:buAutoNum type="arabicPeriod"/>
            </a:pPr>
            <a:r>
              <a:rPr lang="en-US" sz="2400" dirty="0"/>
              <a:t>Describe developmental mechanisms that can account for associations between parent-child behaviors</a:t>
            </a:r>
          </a:p>
          <a:p>
            <a:pPr marL="298450" indent="-298450">
              <a:buFont typeface="+mj-lt"/>
              <a:buAutoNum type="arabicPeriod"/>
            </a:pPr>
            <a:r>
              <a:rPr lang="en-US" sz="2400" dirty="0"/>
              <a:t>Provide some examples from the Early Growth and Development Study that illustrate the unique attributes of the parent-offspring adoption design and associated findings</a:t>
            </a:r>
          </a:p>
          <a:p>
            <a:pPr marL="298450" indent="-298450">
              <a:buFont typeface="+mj-lt"/>
              <a:buAutoNum type="arabicPeriod"/>
            </a:pPr>
            <a:r>
              <a:rPr lang="en-US" sz="2400" dirty="0"/>
              <a:t>Describe implications of this work for prevention and intervention</a:t>
            </a:r>
          </a:p>
          <a:p>
            <a:pPr marL="457200" indent="-457200">
              <a:buFont typeface="Arial" panose="020B0604020202020204" pitchFamily="34" charset="0"/>
              <a:buChar char="•"/>
            </a:pPr>
            <a:endParaRPr lang="en-US" dirty="0"/>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301718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r>
              <a:rPr lang="en-US" dirty="0"/>
              <a:t>1. Family-based genetic designs</a:t>
            </a:r>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971818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9"/>
          <p:cNvGrpSpPr/>
          <p:nvPr/>
        </p:nvGrpSpPr>
        <p:grpSpPr>
          <a:xfrm>
            <a:off x="1029918" y="2147703"/>
            <a:ext cx="2711481" cy="4548949"/>
            <a:chOff x="304800" y="965756"/>
            <a:chExt cx="3583626" cy="5959496"/>
          </a:xfrm>
        </p:grpSpPr>
        <p:sp useBgFill="1">
          <p:nvSpPr>
            <p:cNvPr id="28" name="Oval 27"/>
            <p:cNvSpPr/>
            <p:nvPr/>
          </p:nvSpPr>
          <p:spPr>
            <a:xfrm rot="19023885">
              <a:off x="1742267" y="965756"/>
              <a:ext cx="2146159" cy="5959496"/>
            </a:xfrm>
            <a:prstGeom prst="ellipse">
              <a:avLst/>
            </a:prstGeom>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304800" y="4648200"/>
              <a:ext cx="1676399" cy="846747"/>
            </a:xfrm>
            <a:prstGeom prst="rect">
              <a:avLst/>
            </a:prstGeom>
            <a:noFill/>
          </p:spPr>
          <p:txBody>
            <a:bodyPr wrap="square" rtlCol="0">
              <a:spAutoFit/>
            </a:bodyPr>
            <a:lstStyle/>
            <a:p>
              <a:r>
                <a:rPr lang="en-US" dirty="0">
                  <a:solidFill>
                    <a:srgbClr val="C00000"/>
                  </a:solidFill>
                  <a:latin typeface="Futura Medium" panose="020B0602020204020303" pitchFamily="34" charset="-79"/>
                  <a:cs typeface="Futura Medium" panose="020B0602020204020303" pitchFamily="34" charset="-79"/>
                </a:rPr>
                <a:t>Prenatal</a:t>
              </a:r>
            </a:p>
            <a:p>
              <a:r>
                <a:rPr lang="en-US" dirty="0">
                  <a:solidFill>
                    <a:srgbClr val="C00000"/>
                  </a:solidFill>
                  <a:latin typeface="Futura Medium" panose="020B0602020204020303" pitchFamily="34" charset="-79"/>
                  <a:cs typeface="Futura Medium" panose="020B0602020204020303" pitchFamily="34" charset="-79"/>
                </a:rPr>
                <a:t>influences</a:t>
              </a:r>
            </a:p>
          </p:txBody>
        </p:sp>
      </p:grpSp>
      <p:grpSp>
        <p:nvGrpSpPr>
          <p:cNvPr id="3" name="Group 28"/>
          <p:cNvGrpSpPr>
            <a:grpSpLocks/>
          </p:cNvGrpSpPr>
          <p:nvPr/>
        </p:nvGrpSpPr>
        <p:grpSpPr bwMode="auto">
          <a:xfrm>
            <a:off x="1202884" y="2690146"/>
            <a:ext cx="3596011" cy="3518940"/>
            <a:chOff x="1378" y="1170"/>
            <a:chExt cx="2009" cy="1342"/>
          </a:xfrm>
        </p:grpSpPr>
        <p:sp>
          <p:nvSpPr>
            <p:cNvPr id="22538" name="Line 30"/>
            <p:cNvSpPr>
              <a:spLocks noChangeShapeType="1"/>
            </p:cNvSpPr>
            <p:nvPr/>
          </p:nvSpPr>
          <p:spPr bwMode="auto">
            <a:xfrm flipH="1">
              <a:off x="3024" y="1776"/>
              <a:ext cx="6" cy="284"/>
            </a:xfrm>
            <a:prstGeom prst="line">
              <a:avLst/>
            </a:prstGeom>
            <a:noFill/>
            <a:ln w="38100">
              <a:solidFill>
                <a:schemeClr val="accent1"/>
              </a:solidFill>
              <a:round/>
              <a:headEnd/>
              <a:tailEnd/>
            </a:ln>
          </p:spPr>
          <p:txBody>
            <a:bodyPr wrap="none" anchor="ctr"/>
            <a:lstStyle/>
            <a:p>
              <a:endParaRPr lang="en-US"/>
            </a:p>
          </p:txBody>
        </p:sp>
        <p:sp>
          <p:nvSpPr>
            <p:cNvPr id="22539" name="Oval 31"/>
            <p:cNvSpPr>
              <a:spLocks noChangeArrowheads="1"/>
            </p:cNvSpPr>
            <p:nvPr/>
          </p:nvSpPr>
          <p:spPr bwMode="auto">
            <a:xfrm rot="10800000">
              <a:off x="2816" y="2080"/>
              <a:ext cx="493" cy="432"/>
            </a:xfrm>
            <a:prstGeom prst="ellipse">
              <a:avLst/>
            </a:prstGeom>
            <a:solidFill>
              <a:schemeClr val="accent1"/>
            </a:solidFill>
            <a:ln w="76200">
              <a:solidFill>
                <a:srgbClr val="66CCFF"/>
              </a:solidFill>
              <a:round/>
              <a:headEnd/>
              <a:tailEnd/>
            </a:ln>
          </p:spPr>
          <p:txBody>
            <a:bodyPr rot="10800000" wrap="none" anchor="ctr"/>
            <a:lstStyle/>
            <a:p>
              <a:pPr algn="ctr" eaLnBrk="0" hangingPunct="0"/>
              <a:endParaRPr lang="en-US" sz="2400"/>
            </a:p>
          </p:txBody>
        </p:sp>
        <p:sp>
          <p:nvSpPr>
            <p:cNvPr id="22540" name="Text Box 32"/>
            <p:cNvSpPr txBox="1">
              <a:spLocks noChangeArrowheads="1"/>
            </p:cNvSpPr>
            <p:nvPr/>
          </p:nvSpPr>
          <p:spPr bwMode="auto">
            <a:xfrm>
              <a:off x="2737" y="2190"/>
              <a:ext cx="650" cy="211"/>
            </a:xfrm>
            <a:prstGeom prst="rect">
              <a:avLst/>
            </a:prstGeom>
            <a:noFill/>
            <a:ln w="12700">
              <a:noFill/>
              <a:miter lim="800000"/>
              <a:headEnd/>
              <a:tailEnd/>
            </a:ln>
          </p:spPr>
          <p:txBody>
            <a:bodyPr>
              <a:spAutoFit/>
            </a:bodyPr>
            <a:lstStyle/>
            <a:p>
              <a:pPr algn="ctr" eaLnBrk="0" hangingPunct="0"/>
              <a:endParaRPr lang="en-US" sz="1600" b="1" dirty="0"/>
            </a:p>
            <a:p>
              <a:pPr algn="ctr" eaLnBrk="0" hangingPunct="0"/>
              <a:r>
                <a:rPr lang="en-US" sz="1400" b="1" dirty="0">
                  <a:solidFill>
                    <a:schemeClr val="bg1"/>
                  </a:solidFill>
                </a:rPr>
                <a:t>Child</a:t>
              </a:r>
            </a:p>
          </p:txBody>
        </p:sp>
        <p:sp>
          <p:nvSpPr>
            <p:cNvPr id="22541" name="Line 33"/>
            <p:cNvSpPr>
              <a:spLocks noChangeShapeType="1"/>
            </p:cNvSpPr>
            <p:nvPr/>
          </p:nvSpPr>
          <p:spPr bwMode="auto">
            <a:xfrm rot="10776127" flipV="1">
              <a:off x="2207" y="1786"/>
              <a:ext cx="817" cy="5"/>
            </a:xfrm>
            <a:prstGeom prst="line">
              <a:avLst/>
            </a:prstGeom>
            <a:noFill/>
            <a:ln w="38100">
              <a:solidFill>
                <a:schemeClr val="accent1"/>
              </a:solidFill>
              <a:round/>
              <a:headEnd/>
              <a:tailEnd/>
            </a:ln>
          </p:spPr>
          <p:txBody>
            <a:bodyPr wrap="none" anchor="ctr"/>
            <a:lstStyle/>
            <a:p>
              <a:endParaRPr lang="en-US"/>
            </a:p>
          </p:txBody>
        </p:sp>
        <p:sp>
          <p:nvSpPr>
            <p:cNvPr id="22543" name="Line 35"/>
            <p:cNvSpPr>
              <a:spLocks noChangeShapeType="1"/>
            </p:cNvSpPr>
            <p:nvPr/>
          </p:nvSpPr>
          <p:spPr bwMode="auto">
            <a:xfrm flipV="1">
              <a:off x="1920" y="1330"/>
              <a:ext cx="619" cy="6"/>
            </a:xfrm>
            <a:prstGeom prst="line">
              <a:avLst/>
            </a:prstGeom>
            <a:noFill/>
            <a:ln w="38100">
              <a:solidFill>
                <a:schemeClr val="accent1"/>
              </a:solidFill>
              <a:round/>
              <a:headEnd/>
              <a:tailEnd/>
            </a:ln>
          </p:spPr>
          <p:txBody>
            <a:bodyPr wrap="none" anchor="ctr"/>
            <a:lstStyle/>
            <a:p>
              <a:endParaRPr lang="en-US"/>
            </a:p>
          </p:txBody>
        </p:sp>
        <p:sp>
          <p:nvSpPr>
            <p:cNvPr id="22544" name="Oval 36"/>
            <p:cNvSpPr>
              <a:spLocks noChangeArrowheads="1"/>
            </p:cNvSpPr>
            <p:nvPr/>
          </p:nvSpPr>
          <p:spPr bwMode="auto">
            <a:xfrm>
              <a:off x="1465" y="1170"/>
              <a:ext cx="475" cy="432"/>
            </a:xfrm>
            <a:prstGeom prst="ellipse">
              <a:avLst/>
            </a:prstGeom>
            <a:solidFill>
              <a:schemeClr val="accent1"/>
            </a:solidFill>
            <a:ln w="12700">
              <a:solidFill>
                <a:schemeClr val="tx2"/>
              </a:solidFill>
              <a:round/>
              <a:headEnd/>
              <a:tailEnd/>
            </a:ln>
          </p:spPr>
          <p:txBody>
            <a:bodyPr wrap="none" anchor="ctr"/>
            <a:lstStyle/>
            <a:p>
              <a:pPr algn="ctr" eaLnBrk="0" hangingPunct="0"/>
              <a:endParaRPr lang="en-US"/>
            </a:p>
          </p:txBody>
        </p:sp>
        <p:sp>
          <p:nvSpPr>
            <p:cNvPr id="22545" name="Text Box 37"/>
            <p:cNvSpPr txBox="1">
              <a:spLocks noChangeArrowheads="1"/>
            </p:cNvSpPr>
            <p:nvPr/>
          </p:nvSpPr>
          <p:spPr bwMode="auto">
            <a:xfrm>
              <a:off x="1378" y="1280"/>
              <a:ext cx="648" cy="200"/>
            </a:xfrm>
            <a:prstGeom prst="rect">
              <a:avLst/>
            </a:prstGeom>
            <a:noFill/>
            <a:ln w="12700">
              <a:noFill/>
              <a:miter lim="800000"/>
              <a:headEnd/>
              <a:tailEnd/>
            </a:ln>
          </p:spPr>
          <p:txBody>
            <a:bodyPr>
              <a:spAutoFit/>
            </a:bodyPr>
            <a:lstStyle/>
            <a:p>
              <a:pPr algn="ctr" eaLnBrk="0" hangingPunct="0"/>
              <a:r>
                <a:rPr lang="en-US" sz="1400" b="1" dirty="0">
                  <a:solidFill>
                    <a:schemeClr val="bg1"/>
                  </a:solidFill>
                  <a:latin typeface="FUTURA MEDIUM" panose="020B0602020204020303" pitchFamily="34" charset="-79"/>
                  <a:cs typeface="FUTURA MEDIUM" panose="020B0602020204020303" pitchFamily="34" charset="-79"/>
                </a:rPr>
                <a:t>Biological</a:t>
              </a:r>
            </a:p>
            <a:p>
              <a:pPr algn="ctr" eaLnBrk="0" hangingPunct="0"/>
              <a:r>
                <a:rPr lang="en-US" sz="1400" b="1" dirty="0">
                  <a:solidFill>
                    <a:schemeClr val="bg1"/>
                  </a:solidFill>
                  <a:latin typeface="FUTURA MEDIUM" panose="020B0602020204020303" pitchFamily="34" charset="-79"/>
                  <a:cs typeface="FUTURA MEDIUM" panose="020B0602020204020303" pitchFamily="34" charset="-79"/>
                </a:rPr>
                <a:t>Mother</a:t>
              </a:r>
            </a:p>
          </p:txBody>
        </p:sp>
        <p:sp>
          <p:nvSpPr>
            <p:cNvPr id="22546" name="Rectangle 38"/>
            <p:cNvSpPr>
              <a:spLocks noChangeArrowheads="1"/>
            </p:cNvSpPr>
            <p:nvPr/>
          </p:nvSpPr>
          <p:spPr bwMode="auto">
            <a:xfrm>
              <a:off x="2505" y="1202"/>
              <a:ext cx="432" cy="384"/>
            </a:xfrm>
            <a:prstGeom prst="rect">
              <a:avLst/>
            </a:prstGeom>
            <a:solidFill>
              <a:schemeClr val="accent1"/>
            </a:solidFill>
            <a:ln w="12700">
              <a:solidFill>
                <a:schemeClr val="tx2"/>
              </a:solidFill>
              <a:miter lim="800000"/>
              <a:headEnd/>
              <a:tailEnd/>
            </a:ln>
          </p:spPr>
          <p:txBody>
            <a:bodyPr wrap="none" anchor="ctr"/>
            <a:lstStyle/>
            <a:p>
              <a:pPr algn="ctr" eaLnBrk="0" hangingPunct="0"/>
              <a:endParaRPr lang="en-US"/>
            </a:p>
          </p:txBody>
        </p:sp>
        <p:sp>
          <p:nvSpPr>
            <p:cNvPr id="22547" name="Text Box 39"/>
            <p:cNvSpPr txBox="1">
              <a:spLocks noChangeArrowheads="1"/>
            </p:cNvSpPr>
            <p:nvPr/>
          </p:nvSpPr>
          <p:spPr bwMode="auto">
            <a:xfrm>
              <a:off x="2396" y="1287"/>
              <a:ext cx="649" cy="200"/>
            </a:xfrm>
            <a:prstGeom prst="rect">
              <a:avLst/>
            </a:prstGeom>
            <a:noFill/>
            <a:ln w="12700">
              <a:noFill/>
              <a:miter lim="800000"/>
              <a:headEnd/>
              <a:tailEnd/>
            </a:ln>
          </p:spPr>
          <p:txBody>
            <a:bodyPr>
              <a:spAutoFit/>
            </a:bodyPr>
            <a:lstStyle/>
            <a:p>
              <a:pPr algn="ctr" eaLnBrk="0" hangingPunct="0"/>
              <a:r>
                <a:rPr lang="en-US" sz="1400" b="1" dirty="0">
                  <a:solidFill>
                    <a:schemeClr val="bg1"/>
                  </a:solidFill>
                </a:rPr>
                <a:t>Biological</a:t>
              </a:r>
            </a:p>
            <a:p>
              <a:pPr algn="ctr" eaLnBrk="0" hangingPunct="0"/>
              <a:r>
                <a:rPr lang="en-US" sz="1400" b="1" dirty="0">
                  <a:solidFill>
                    <a:schemeClr val="bg1"/>
                  </a:solidFill>
                </a:rPr>
                <a:t>Father</a:t>
              </a:r>
            </a:p>
          </p:txBody>
        </p:sp>
        <p:sp>
          <p:nvSpPr>
            <p:cNvPr id="22553" name="Line 45"/>
            <p:cNvSpPr>
              <a:spLocks noChangeShapeType="1"/>
            </p:cNvSpPr>
            <p:nvPr/>
          </p:nvSpPr>
          <p:spPr bwMode="auto">
            <a:xfrm flipH="1">
              <a:off x="2201" y="1345"/>
              <a:ext cx="7" cy="448"/>
            </a:xfrm>
            <a:prstGeom prst="line">
              <a:avLst/>
            </a:prstGeom>
            <a:noFill/>
            <a:ln w="38100">
              <a:solidFill>
                <a:schemeClr val="accent1"/>
              </a:solidFill>
              <a:round/>
              <a:headEnd/>
              <a:tailEnd/>
            </a:ln>
          </p:spPr>
          <p:txBody>
            <a:bodyPr wrap="none" anchor="ctr"/>
            <a:lstStyle/>
            <a:p>
              <a:endParaRPr lang="en-US"/>
            </a:p>
          </p:txBody>
        </p:sp>
      </p:grpSp>
      <p:grpSp>
        <p:nvGrpSpPr>
          <p:cNvPr id="4" name="Group 22"/>
          <p:cNvGrpSpPr>
            <a:grpSpLocks/>
          </p:cNvGrpSpPr>
          <p:nvPr/>
        </p:nvGrpSpPr>
        <p:grpSpPr bwMode="auto">
          <a:xfrm>
            <a:off x="1029918" y="1913410"/>
            <a:ext cx="3482137" cy="4661626"/>
            <a:chOff x="336" y="510"/>
            <a:chExt cx="2899" cy="3847"/>
          </a:xfrm>
        </p:grpSpPr>
        <p:sp>
          <p:nvSpPr>
            <p:cNvPr id="22535" name="Oval 24"/>
            <p:cNvSpPr>
              <a:spLocks noChangeArrowheads="1"/>
            </p:cNvSpPr>
            <p:nvPr/>
          </p:nvSpPr>
          <p:spPr bwMode="auto">
            <a:xfrm rot="13889735">
              <a:off x="176" y="1299"/>
              <a:ext cx="3847" cy="2270"/>
            </a:xfrm>
            <a:prstGeom prst="ellipse">
              <a:avLst/>
            </a:prstGeom>
            <a:noFill/>
            <a:ln w="38100">
              <a:solidFill>
                <a:srgbClr val="00B0F0"/>
              </a:solidFill>
              <a:round/>
              <a:headEnd/>
              <a:tailEnd/>
            </a:ln>
          </p:spPr>
          <p:txBody>
            <a:bodyPr rot="10800000" wrap="none" anchor="ctr"/>
            <a:lstStyle/>
            <a:p>
              <a:endParaRPr lang="en-US"/>
            </a:p>
          </p:txBody>
        </p:sp>
        <p:sp>
          <p:nvSpPr>
            <p:cNvPr id="22536" name="Text Box 29"/>
            <p:cNvSpPr txBox="1">
              <a:spLocks noChangeArrowheads="1"/>
            </p:cNvSpPr>
            <p:nvPr/>
          </p:nvSpPr>
          <p:spPr bwMode="auto">
            <a:xfrm>
              <a:off x="336" y="3695"/>
              <a:ext cx="1248" cy="533"/>
            </a:xfrm>
            <a:prstGeom prst="rect">
              <a:avLst/>
            </a:prstGeom>
            <a:noFill/>
            <a:ln w="9525">
              <a:noFill/>
              <a:miter lim="800000"/>
              <a:headEnd/>
              <a:tailEnd/>
            </a:ln>
          </p:spPr>
          <p:txBody>
            <a:bodyPr>
              <a:spAutoFit/>
            </a:bodyPr>
            <a:lstStyle/>
            <a:p>
              <a:pPr>
                <a:spcBef>
                  <a:spcPct val="50000"/>
                </a:spcBef>
              </a:pPr>
              <a:r>
                <a:rPr lang="en-US" dirty="0">
                  <a:solidFill>
                    <a:srgbClr val="00B0F0"/>
                  </a:solidFill>
                  <a:latin typeface="Futura Medium" panose="020B0602020204020303" pitchFamily="34" charset="-79"/>
                  <a:cs typeface="Futura Medium" panose="020B0602020204020303" pitchFamily="34" charset="-79"/>
                </a:rPr>
                <a:t>Genetic influences</a:t>
              </a:r>
            </a:p>
          </p:txBody>
        </p:sp>
      </p:grpSp>
      <p:grpSp>
        <p:nvGrpSpPr>
          <p:cNvPr id="5" name="Group 28"/>
          <p:cNvGrpSpPr>
            <a:grpSpLocks/>
          </p:cNvGrpSpPr>
          <p:nvPr/>
        </p:nvGrpSpPr>
        <p:grpSpPr bwMode="auto">
          <a:xfrm rot="16771553">
            <a:off x="1550221" y="1192979"/>
            <a:ext cx="3627998" cy="5052041"/>
            <a:chOff x="2544" y="240"/>
            <a:chExt cx="2994" cy="4206"/>
          </a:xfrm>
        </p:grpSpPr>
        <p:sp>
          <p:nvSpPr>
            <p:cNvPr id="22533" name="Oval 24"/>
            <p:cNvSpPr>
              <a:spLocks noChangeArrowheads="1"/>
            </p:cNvSpPr>
            <p:nvPr/>
          </p:nvSpPr>
          <p:spPr bwMode="auto">
            <a:xfrm rot="-2896458">
              <a:off x="1624" y="1160"/>
              <a:ext cx="4192" cy="2352"/>
            </a:xfrm>
            <a:prstGeom prst="ellipse">
              <a:avLst/>
            </a:prstGeom>
            <a:noFill/>
            <a:ln w="38100">
              <a:solidFill>
                <a:srgbClr val="00B050"/>
              </a:solidFill>
              <a:round/>
              <a:headEnd/>
              <a:tailEnd/>
            </a:ln>
          </p:spPr>
          <p:txBody>
            <a:bodyPr vert="eaVert" wrap="none" anchor="ctr"/>
            <a:lstStyle/>
            <a:p>
              <a:endParaRPr lang="en-US"/>
            </a:p>
          </p:txBody>
        </p:sp>
        <p:sp>
          <p:nvSpPr>
            <p:cNvPr id="22534" name="Text Box 39"/>
            <p:cNvSpPr txBox="1">
              <a:spLocks noChangeArrowheads="1"/>
            </p:cNvSpPr>
            <p:nvPr/>
          </p:nvSpPr>
          <p:spPr bwMode="auto">
            <a:xfrm rot="4828447">
              <a:off x="4413" y="3321"/>
              <a:ext cx="1488" cy="762"/>
            </a:xfrm>
            <a:prstGeom prst="rect">
              <a:avLst/>
            </a:prstGeom>
            <a:noFill/>
            <a:ln w="9525">
              <a:noFill/>
              <a:miter lim="800000"/>
              <a:headEnd/>
              <a:tailEnd/>
            </a:ln>
          </p:spPr>
          <p:txBody>
            <a:bodyPr>
              <a:spAutoFit/>
            </a:bodyPr>
            <a:lstStyle/>
            <a:p>
              <a:pPr>
                <a:spcBef>
                  <a:spcPct val="50000"/>
                </a:spcBef>
              </a:pPr>
              <a:r>
                <a:rPr lang="en-US" dirty="0">
                  <a:solidFill>
                    <a:srgbClr val="00B050"/>
                  </a:solidFill>
                  <a:latin typeface="Futura Medium" panose="020B0602020204020303" pitchFamily="34" charset="-79"/>
                  <a:cs typeface="Futura Medium" panose="020B0602020204020303" pitchFamily="34" charset="-79"/>
                </a:rPr>
                <a:t>Postnatal environmental influences</a:t>
              </a:r>
            </a:p>
          </p:txBody>
        </p:sp>
      </p:grpSp>
      <p:sp>
        <p:nvSpPr>
          <p:cNvPr id="7" name="Title 1">
            <a:extLst>
              <a:ext uri="{FF2B5EF4-FFF2-40B4-BE49-F238E27FC236}">
                <a16:creationId xmlns:a16="http://schemas.microsoft.com/office/drawing/2014/main" id="{EE28D7C2-4DAF-E7B8-5315-CD3043D7A7BF}"/>
              </a:ext>
            </a:extLst>
          </p:cNvPr>
          <p:cNvSpPr txBox="1">
            <a:spLocks/>
          </p:cNvSpPr>
          <p:nvPr/>
        </p:nvSpPr>
        <p:spPr>
          <a:xfrm>
            <a:off x="842670" y="1601289"/>
            <a:ext cx="10515600" cy="762000"/>
          </a:xfrm>
          <a:prstGeom prst="rect">
            <a:avLst/>
          </a:prstGeom>
        </p:spPr>
        <p:txBody>
          <a:bodyPr>
            <a:normAutofit fontScale="82500" lnSpcReduction="20000"/>
          </a:bodyPr>
          <a:lst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a:lstStyle>
          <a:p>
            <a:r>
              <a:rPr lang="en-US">
                <a:solidFill>
                  <a:schemeClr val="tx2">
                    <a:lumMod val="75000"/>
                  </a:schemeClr>
                </a:solidFill>
              </a:rPr>
              <a:t>Biological Parent-Child Designs</a:t>
            </a:r>
            <a:br>
              <a:rPr lang="en-US">
                <a:solidFill>
                  <a:schemeClr val="tx2">
                    <a:lumMod val="75000"/>
                  </a:schemeClr>
                </a:solidFill>
                <a:latin typeface="+mj-lt"/>
              </a:rPr>
            </a:br>
            <a:endParaRPr lang="en-US" dirty="0"/>
          </a:p>
        </p:txBody>
      </p:sp>
    </p:spTree>
    <p:extLst>
      <p:ext uri="{BB962C8B-B14F-4D97-AF65-F5344CB8AC3E}">
        <p14:creationId xmlns:p14="http://schemas.microsoft.com/office/powerpoint/2010/main" val="13751595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9"/>
          <p:cNvGrpSpPr/>
          <p:nvPr/>
        </p:nvGrpSpPr>
        <p:grpSpPr>
          <a:xfrm>
            <a:off x="1029918" y="2147703"/>
            <a:ext cx="2711481" cy="4548949"/>
            <a:chOff x="304800" y="965756"/>
            <a:chExt cx="3583626" cy="5959496"/>
          </a:xfrm>
        </p:grpSpPr>
        <p:sp useBgFill="1">
          <p:nvSpPr>
            <p:cNvPr id="28" name="Oval 27"/>
            <p:cNvSpPr/>
            <p:nvPr/>
          </p:nvSpPr>
          <p:spPr>
            <a:xfrm rot="19023885">
              <a:off x="1742267" y="965756"/>
              <a:ext cx="2146159" cy="5959496"/>
            </a:xfrm>
            <a:prstGeom prst="ellipse">
              <a:avLst/>
            </a:prstGeom>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304800" y="4648200"/>
              <a:ext cx="1676399" cy="846747"/>
            </a:xfrm>
            <a:prstGeom prst="rect">
              <a:avLst/>
            </a:prstGeom>
            <a:noFill/>
          </p:spPr>
          <p:txBody>
            <a:bodyPr wrap="square" rtlCol="0">
              <a:spAutoFit/>
            </a:bodyPr>
            <a:lstStyle/>
            <a:p>
              <a:r>
                <a:rPr lang="en-US" dirty="0">
                  <a:solidFill>
                    <a:srgbClr val="C00000"/>
                  </a:solidFill>
                  <a:latin typeface="Futura Medium" panose="020B0602020204020303" pitchFamily="34" charset="-79"/>
                  <a:cs typeface="Futura Medium" panose="020B0602020204020303" pitchFamily="34" charset="-79"/>
                </a:rPr>
                <a:t>Prenatal</a:t>
              </a:r>
            </a:p>
            <a:p>
              <a:r>
                <a:rPr lang="en-US" dirty="0">
                  <a:solidFill>
                    <a:srgbClr val="C00000"/>
                  </a:solidFill>
                  <a:latin typeface="Futura Medium" panose="020B0602020204020303" pitchFamily="34" charset="-79"/>
                  <a:cs typeface="Futura Medium" panose="020B0602020204020303" pitchFamily="34" charset="-79"/>
                </a:rPr>
                <a:t>influences</a:t>
              </a:r>
            </a:p>
          </p:txBody>
        </p:sp>
      </p:grpSp>
      <p:grpSp>
        <p:nvGrpSpPr>
          <p:cNvPr id="3" name="Group 28"/>
          <p:cNvGrpSpPr>
            <a:grpSpLocks/>
          </p:cNvGrpSpPr>
          <p:nvPr/>
        </p:nvGrpSpPr>
        <p:grpSpPr bwMode="auto">
          <a:xfrm>
            <a:off x="1202884" y="2690146"/>
            <a:ext cx="3596011" cy="3518940"/>
            <a:chOff x="1378" y="1170"/>
            <a:chExt cx="2009" cy="1342"/>
          </a:xfrm>
        </p:grpSpPr>
        <p:sp>
          <p:nvSpPr>
            <p:cNvPr id="22538" name="Line 30"/>
            <p:cNvSpPr>
              <a:spLocks noChangeShapeType="1"/>
            </p:cNvSpPr>
            <p:nvPr/>
          </p:nvSpPr>
          <p:spPr bwMode="auto">
            <a:xfrm flipH="1">
              <a:off x="3024" y="1776"/>
              <a:ext cx="6" cy="284"/>
            </a:xfrm>
            <a:prstGeom prst="line">
              <a:avLst/>
            </a:prstGeom>
            <a:noFill/>
            <a:ln w="38100">
              <a:solidFill>
                <a:schemeClr val="accent1"/>
              </a:solidFill>
              <a:round/>
              <a:headEnd/>
              <a:tailEnd/>
            </a:ln>
          </p:spPr>
          <p:txBody>
            <a:bodyPr wrap="none" anchor="ctr"/>
            <a:lstStyle/>
            <a:p>
              <a:endParaRPr lang="en-US"/>
            </a:p>
          </p:txBody>
        </p:sp>
        <p:sp>
          <p:nvSpPr>
            <p:cNvPr id="22539" name="Oval 31"/>
            <p:cNvSpPr>
              <a:spLocks noChangeArrowheads="1"/>
            </p:cNvSpPr>
            <p:nvPr/>
          </p:nvSpPr>
          <p:spPr bwMode="auto">
            <a:xfrm rot="10800000">
              <a:off x="2816" y="2080"/>
              <a:ext cx="493" cy="432"/>
            </a:xfrm>
            <a:prstGeom prst="ellipse">
              <a:avLst/>
            </a:prstGeom>
            <a:solidFill>
              <a:schemeClr val="accent1"/>
            </a:solidFill>
            <a:ln w="76200">
              <a:solidFill>
                <a:srgbClr val="66CCFF"/>
              </a:solidFill>
              <a:round/>
              <a:headEnd/>
              <a:tailEnd/>
            </a:ln>
          </p:spPr>
          <p:txBody>
            <a:bodyPr rot="10800000" wrap="none" anchor="ctr"/>
            <a:lstStyle/>
            <a:p>
              <a:pPr algn="ctr" eaLnBrk="0" hangingPunct="0"/>
              <a:endParaRPr lang="en-US" sz="2400"/>
            </a:p>
          </p:txBody>
        </p:sp>
        <p:sp>
          <p:nvSpPr>
            <p:cNvPr id="22540" name="Text Box 32"/>
            <p:cNvSpPr txBox="1">
              <a:spLocks noChangeArrowheads="1"/>
            </p:cNvSpPr>
            <p:nvPr/>
          </p:nvSpPr>
          <p:spPr bwMode="auto">
            <a:xfrm>
              <a:off x="2737" y="2190"/>
              <a:ext cx="650" cy="211"/>
            </a:xfrm>
            <a:prstGeom prst="rect">
              <a:avLst/>
            </a:prstGeom>
            <a:noFill/>
            <a:ln w="12700">
              <a:noFill/>
              <a:miter lim="800000"/>
              <a:headEnd/>
              <a:tailEnd/>
            </a:ln>
          </p:spPr>
          <p:txBody>
            <a:bodyPr>
              <a:spAutoFit/>
            </a:bodyPr>
            <a:lstStyle/>
            <a:p>
              <a:pPr algn="ctr" eaLnBrk="0" hangingPunct="0"/>
              <a:endParaRPr lang="en-US" sz="1600" b="1" dirty="0"/>
            </a:p>
            <a:p>
              <a:pPr algn="ctr" eaLnBrk="0" hangingPunct="0"/>
              <a:r>
                <a:rPr lang="en-US" sz="1400" b="1" dirty="0">
                  <a:solidFill>
                    <a:schemeClr val="bg1"/>
                  </a:solidFill>
                </a:rPr>
                <a:t>Child</a:t>
              </a:r>
            </a:p>
          </p:txBody>
        </p:sp>
        <p:sp>
          <p:nvSpPr>
            <p:cNvPr id="22541" name="Line 33"/>
            <p:cNvSpPr>
              <a:spLocks noChangeShapeType="1"/>
            </p:cNvSpPr>
            <p:nvPr/>
          </p:nvSpPr>
          <p:spPr bwMode="auto">
            <a:xfrm rot="10776127">
              <a:off x="2208" y="1763"/>
              <a:ext cx="837" cy="6"/>
            </a:xfrm>
            <a:prstGeom prst="line">
              <a:avLst/>
            </a:prstGeom>
            <a:noFill/>
            <a:ln w="38100">
              <a:solidFill>
                <a:schemeClr val="accent1"/>
              </a:solidFill>
              <a:round/>
              <a:headEnd/>
              <a:tailEnd/>
            </a:ln>
          </p:spPr>
          <p:txBody>
            <a:bodyPr wrap="none" anchor="ctr"/>
            <a:lstStyle/>
            <a:p>
              <a:endParaRPr lang="en-US"/>
            </a:p>
          </p:txBody>
        </p:sp>
        <p:sp>
          <p:nvSpPr>
            <p:cNvPr id="22543" name="Line 35"/>
            <p:cNvSpPr>
              <a:spLocks noChangeShapeType="1"/>
            </p:cNvSpPr>
            <p:nvPr/>
          </p:nvSpPr>
          <p:spPr bwMode="auto">
            <a:xfrm flipV="1">
              <a:off x="1920" y="1330"/>
              <a:ext cx="619" cy="6"/>
            </a:xfrm>
            <a:prstGeom prst="line">
              <a:avLst/>
            </a:prstGeom>
            <a:noFill/>
            <a:ln w="38100">
              <a:solidFill>
                <a:schemeClr val="accent1"/>
              </a:solidFill>
              <a:round/>
              <a:headEnd/>
              <a:tailEnd/>
            </a:ln>
          </p:spPr>
          <p:txBody>
            <a:bodyPr wrap="none" anchor="ctr"/>
            <a:lstStyle/>
            <a:p>
              <a:endParaRPr lang="en-US"/>
            </a:p>
          </p:txBody>
        </p:sp>
        <p:sp>
          <p:nvSpPr>
            <p:cNvPr id="22544" name="Oval 36"/>
            <p:cNvSpPr>
              <a:spLocks noChangeArrowheads="1"/>
            </p:cNvSpPr>
            <p:nvPr/>
          </p:nvSpPr>
          <p:spPr bwMode="auto">
            <a:xfrm>
              <a:off x="1465" y="1170"/>
              <a:ext cx="475" cy="432"/>
            </a:xfrm>
            <a:prstGeom prst="ellipse">
              <a:avLst/>
            </a:prstGeom>
            <a:solidFill>
              <a:schemeClr val="accent1"/>
            </a:solidFill>
            <a:ln w="12700">
              <a:solidFill>
                <a:schemeClr val="tx2"/>
              </a:solidFill>
              <a:round/>
              <a:headEnd/>
              <a:tailEnd/>
            </a:ln>
          </p:spPr>
          <p:txBody>
            <a:bodyPr wrap="none" anchor="ctr"/>
            <a:lstStyle/>
            <a:p>
              <a:pPr algn="ctr" eaLnBrk="0" hangingPunct="0"/>
              <a:endParaRPr lang="en-US"/>
            </a:p>
          </p:txBody>
        </p:sp>
        <p:sp>
          <p:nvSpPr>
            <p:cNvPr id="22545" name="Text Box 37"/>
            <p:cNvSpPr txBox="1">
              <a:spLocks noChangeArrowheads="1"/>
            </p:cNvSpPr>
            <p:nvPr/>
          </p:nvSpPr>
          <p:spPr bwMode="auto">
            <a:xfrm>
              <a:off x="1378" y="1280"/>
              <a:ext cx="648" cy="200"/>
            </a:xfrm>
            <a:prstGeom prst="rect">
              <a:avLst/>
            </a:prstGeom>
            <a:noFill/>
            <a:ln w="12700">
              <a:noFill/>
              <a:miter lim="800000"/>
              <a:headEnd/>
              <a:tailEnd/>
            </a:ln>
          </p:spPr>
          <p:txBody>
            <a:bodyPr>
              <a:spAutoFit/>
            </a:bodyPr>
            <a:lstStyle/>
            <a:p>
              <a:pPr algn="ctr" eaLnBrk="0" hangingPunct="0"/>
              <a:r>
                <a:rPr lang="en-US" sz="1400" b="1" dirty="0">
                  <a:solidFill>
                    <a:schemeClr val="bg1"/>
                  </a:solidFill>
                  <a:latin typeface="FUTURA MEDIUM" panose="020B0602020204020303" pitchFamily="34" charset="-79"/>
                  <a:cs typeface="FUTURA MEDIUM" panose="020B0602020204020303" pitchFamily="34" charset="-79"/>
                </a:rPr>
                <a:t>Biological</a:t>
              </a:r>
            </a:p>
            <a:p>
              <a:pPr algn="ctr" eaLnBrk="0" hangingPunct="0"/>
              <a:r>
                <a:rPr lang="en-US" sz="1400" b="1" dirty="0">
                  <a:solidFill>
                    <a:schemeClr val="bg1"/>
                  </a:solidFill>
                  <a:latin typeface="FUTURA MEDIUM" panose="020B0602020204020303" pitchFamily="34" charset="-79"/>
                  <a:cs typeface="FUTURA MEDIUM" panose="020B0602020204020303" pitchFamily="34" charset="-79"/>
                </a:rPr>
                <a:t>Mother</a:t>
              </a:r>
            </a:p>
          </p:txBody>
        </p:sp>
        <p:sp>
          <p:nvSpPr>
            <p:cNvPr id="22546" name="Rectangle 38"/>
            <p:cNvSpPr>
              <a:spLocks noChangeArrowheads="1"/>
            </p:cNvSpPr>
            <p:nvPr/>
          </p:nvSpPr>
          <p:spPr bwMode="auto">
            <a:xfrm>
              <a:off x="2505" y="1202"/>
              <a:ext cx="432" cy="384"/>
            </a:xfrm>
            <a:prstGeom prst="rect">
              <a:avLst/>
            </a:prstGeom>
            <a:solidFill>
              <a:schemeClr val="accent1"/>
            </a:solidFill>
            <a:ln w="12700">
              <a:solidFill>
                <a:schemeClr val="tx2"/>
              </a:solidFill>
              <a:miter lim="800000"/>
              <a:headEnd/>
              <a:tailEnd/>
            </a:ln>
          </p:spPr>
          <p:txBody>
            <a:bodyPr wrap="none" anchor="ctr"/>
            <a:lstStyle/>
            <a:p>
              <a:pPr algn="ctr" eaLnBrk="0" hangingPunct="0"/>
              <a:endParaRPr lang="en-US"/>
            </a:p>
          </p:txBody>
        </p:sp>
        <p:sp>
          <p:nvSpPr>
            <p:cNvPr id="22547" name="Text Box 39"/>
            <p:cNvSpPr txBox="1">
              <a:spLocks noChangeArrowheads="1"/>
            </p:cNvSpPr>
            <p:nvPr/>
          </p:nvSpPr>
          <p:spPr bwMode="auto">
            <a:xfrm>
              <a:off x="2396" y="1287"/>
              <a:ext cx="649" cy="200"/>
            </a:xfrm>
            <a:prstGeom prst="rect">
              <a:avLst/>
            </a:prstGeom>
            <a:noFill/>
            <a:ln w="12700">
              <a:noFill/>
              <a:miter lim="800000"/>
              <a:headEnd/>
              <a:tailEnd/>
            </a:ln>
          </p:spPr>
          <p:txBody>
            <a:bodyPr>
              <a:spAutoFit/>
            </a:bodyPr>
            <a:lstStyle/>
            <a:p>
              <a:pPr algn="ctr" eaLnBrk="0" hangingPunct="0"/>
              <a:r>
                <a:rPr lang="en-US" sz="1400" b="1" dirty="0">
                  <a:solidFill>
                    <a:schemeClr val="bg1"/>
                  </a:solidFill>
                </a:rPr>
                <a:t>Biological</a:t>
              </a:r>
            </a:p>
            <a:p>
              <a:pPr algn="ctr" eaLnBrk="0" hangingPunct="0"/>
              <a:r>
                <a:rPr lang="en-US" sz="1400" b="1" dirty="0">
                  <a:solidFill>
                    <a:schemeClr val="bg1"/>
                  </a:solidFill>
                </a:rPr>
                <a:t>Father</a:t>
              </a:r>
            </a:p>
          </p:txBody>
        </p:sp>
        <p:sp>
          <p:nvSpPr>
            <p:cNvPr id="22553" name="Line 45"/>
            <p:cNvSpPr>
              <a:spLocks noChangeShapeType="1"/>
            </p:cNvSpPr>
            <p:nvPr/>
          </p:nvSpPr>
          <p:spPr bwMode="auto">
            <a:xfrm flipH="1">
              <a:off x="2208" y="1345"/>
              <a:ext cx="0" cy="410"/>
            </a:xfrm>
            <a:prstGeom prst="line">
              <a:avLst/>
            </a:prstGeom>
            <a:noFill/>
            <a:ln w="38100">
              <a:solidFill>
                <a:schemeClr val="accent1"/>
              </a:solidFill>
              <a:round/>
              <a:headEnd/>
              <a:tailEnd/>
            </a:ln>
          </p:spPr>
          <p:txBody>
            <a:bodyPr wrap="none" anchor="ctr"/>
            <a:lstStyle/>
            <a:p>
              <a:endParaRPr lang="en-US"/>
            </a:p>
          </p:txBody>
        </p:sp>
      </p:grpSp>
      <p:grpSp>
        <p:nvGrpSpPr>
          <p:cNvPr id="4" name="Group 22"/>
          <p:cNvGrpSpPr>
            <a:grpSpLocks/>
          </p:cNvGrpSpPr>
          <p:nvPr/>
        </p:nvGrpSpPr>
        <p:grpSpPr bwMode="auto">
          <a:xfrm>
            <a:off x="1029918" y="1913410"/>
            <a:ext cx="3482137" cy="4661626"/>
            <a:chOff x="336" y="510"/>
            <a:chExt cx="2899" cy="3847"/>
          </a:xfrm>
        </p:grpSpPr>
        <p:sp>
          <p:nvSpPr>
            <p:cNvPr id="22535" name="Oval 24"/>
            <p:cNvSpPr>
              <a:spLocks noChangeArrowheads="1"/>
            </p:cNvSpPr>
            <p:nvPr/>
          </p:nvSpPr>
          <p:spPr bwMode="auto">
            <a:xfrm rot="13889735">
              <a:off x="176" y="1299"/>
              <a:ext cx="3847" cy="2270"/>
            </a:xfrm>
            <a:prstGeom prst="ellipse">
              <a:avLst/>
            </a:prstGeom>
            <a:noFill/>
            <a:ln w="38100">
              <a:solidFill>
                <a:srgbClr val="00B0F0"/>
              </a:solidFill>
              <a:round/>
              <a:headEnd/>
              <a:tailEnd/>
            </a:ln>
          </p:spPr>
          <p:txBody>
            <a:bodyPr rot="10800000" wrap="none" anchor="ctr"/>
            <a:lstStyle/>
            <a:p>
              <a:endParaRPr lang="en-US"/>
            </a:p>
          </p:txBody>
        </p:sp>
        <p:sp>
          <p:nvSpPr>
            <p:cNvPr id="22536" name="Text Box 29"/>
            <p:cNvSpPr txBox="1">
              <a:spLocks noChangeArrowheads="1"/>
            </p:cNvSpPr>
            <p:nvPr/>
          </p:nvSpPr>
          <p:spPr bwMode="auto">
            <a:xfrm>
              <a:off x="336" y="3695"/>
              <a:ext cx="1248" cy="533"/>
            </a:xfrm>
            <a:prstGeom prst="rect">
              <a:avLst/>
            </a:prstGeom>
            <a:noFill/>
            <a:ln w="9525">
              <a:noFill/>
              <a:miter lim="800000"/>
              <a:headEnd/>
              <a:tailEnd/>
            </a:ln>
          </p:spPr>
          <p:txBody>
            <a:bodyPr>
              <a:spAutoFit/>
            </a:bodyPr>
            <a:lstStyle/>
            <a:p>
              <a:pPr>
                <a:spcBef>
                  <a:spcPct val="50000"/>
                </a:spcBef>
              </a:pPr>
              <a:r>
                <a:rPr lang="en-US" dirty="0">
                  <a:solidFill>
                    <a:srgbClr val="00B0F0"/>
                  </a:solidFill>
                  <a:latin typeface="Futura Medium" panose="020B0602020204020303" pitchFamily="34" charset="-79"/>
                  <a:cs typeface="Futura Medium" panose="020B0602020204020303" pitchFamily="34" charset="-79"/>
                </a:rPr>
                <a:t>Genetic influences</a:t>
              </a:r>
            </a:p>
          </p:txBody>
        </p:sp>
      </p:grpSp>
      <p:sp>
        <p:nvSpPr>
          <p:cNvPr id="7" name="Title 1">
            <a:extLst>
              <a:ext uri="{FF2B5EF4-FFF2-40B4-BE49-F238E27FC236}">
                <a16:creationId xmlns:a16="http://schemas.microsoft.com/office/drawing/2014/main" id="{EE28D7C2-4DAF-E7B8-5315-CD3043D7A7BF}"/>
              </a:ext>
            </a:extLst>
          </p:cNvPr>
          <p:cNvSpPr txBox="1">
            <a:spLocks/>
          </p:cNvSpPr>
          <p:nvPr/>
        </p:nvSpPr>
        <p:spPr>
          <a:xfrm>
            <a:off x="842670" y="1601289"/>
            <a:ext cx="10515600" cy="762000"/>
          </a:xfrm>
          <a:prstGeom prst="rect">
            <a:avLst/>
          </a:prstGeom>
        </p:spPr>
        <p:txBody>
          <a:bodyPr>
            <a:normAutofit fontScale="97500"/>
          </a:bodyPr>
          <a:lst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a:lstStyle>
          <a:p>
            <a:pPr algn="ctr"/>
            <a:r>
              <a:rPr lang="en-US" sz="3600" dirty="0">
                <a:solidFill>
                  <a:schemeClr val="tx2">
                    <a:lumMod val="75000"/>
                  </a:schemeClr>
                </a:solidFill>
                <a:latin typeface="Futura Medium" panose="020B0602020204020303" pitchFamily="34" charset="-79"/>
                <a:cs typeface="Futura Medium" panose="020B0602020204020303" pitchFamily="34" charset="-79"/>
              </a:rPr>
              <a:t>Parent-Offspring Adoption Design</a:t>
            </a:r>
          </a:p>
        </p:txBody>
      </p:sp>
      <p:grpSp>
        <p:nvGrpSpPr>
          <p:cNvPr id="6" name="Group 28">
            <a:extLst>
              <a:ext uri="{FF2B5EF4-FFF2-40B4-BE49-F238E27FC236}">
                <a16:creationId xmlns:a16="http://schemas.microsoft.com/office/drawing/2014/main" id="{7CBDF109-C87E-425F-AAB8-04289510F32C}"/>
              </a:ext>
            </a:extLst>
          </p:cNvPr>
          <p:cNvGrpSpPr>
            <a:grpSpLocks/>
          </p:cNvGrpSpPr>
          <p:nvPr/>
        </p:nvGrpSpPr>
        <p:grpSpPr bwMode="auto">
          <a:xfrm>
            <a:off x="4322732" y="1648781"/>
            <a:ext cx="3910904" cy="5238053"/>
            <a:chOff x="2424" y="246"/>
            <a:chExt cx="3628" cy="4217"/>
          </a:xfrm>
        </p:grpSpPr>
        <p:sp>
          <p:nvSpPr>
            <p:cNvPr id="8" name="Oval 24">
              <a:extLst>
                <a:ext uri="{FF2B5EF4-FFF2-40B4-BE49-F238E27FC236}">
                  <a16:creationId xmlns:a16="http://schemas.microsoft.com/office/drawing/2014/main" id="{F760FB1B-F975-5955-36C1-FCF3AA309F9E}"/>
                </a:ext>
              </a:extLst>
            </p:cNvPr>
            <p:cNvSpPr>
              <a:spLocks noChangeArrowheads="1"/>
            </p:cNvSpPr>
            <p:nvPr/>
          </p:nvSpPr>
          <p:spPr bwMode="auto">
            <a:xfrm rot="18703542">
              <a:off x="1659" y="1011"/>
              <a:ext cx="4217" cy="2688"/>
            </a:xfrm>
            <a:prstGeom prst="ellipse">
              <a:avLst/>
            </a:prstGeom>
            <a:noFill/>
            <a:ln w="38100">
              <a:solidFill>
                <a:srgbClr val="00B050"/>
              </a:solidFill>
              <a:round/>
              <a:headEnd/>
              <a:tailEnd/>
            </a:ln>
          </p:spPr>
          <p:txBody>
            <a:bodyPr vert="eaVert" wrap="none" anchor="ctr"/>
            <a:lstStyle/>
            <a:p>
              <a:endParaRPr lang="en-US"/>
            </a:p>
          </p:txBody>
        </p:sp>
        <p:sp>
          <p:nvSpPr>
            <p:cNvPr id="9" name="Text Box 39">
              <a:extLst>
                <a:ext uri="{FF2B5EF4-FFF2-40B4-BE49-F238E27FC236}">
                  <a16:creationId xmlns:a16="http://schemas.microsoft.com/office/drawing/2014/main" id="{AA7AE41F-E5EB-F30D-C306-E0E8E1622114}"/>
                </a:ext>
              </a:extLst>
            </p:cNvPr>
            <p:cNvSpPr txBox="1">
              <a:spLocks noChangeArrowheads="1"/>
            </p:cNvSpPr>
            <p:nvPr/>
          </p:nvSpPr>
          <p:spPr bwMode="auto">
            <a:xfrm>
              <a:off x="4272" y="3460"/>
              <a:ext cx="1780" cy="743"/>
            </a:xfrm>
            <a:prstGeom prst="rect">
              <a:avLst/>
            </a:prstGeom>
            <a:noFill/>
            <a:ln w="9525">
              <a:noFill/>
              <a:miter lim="800000"/>
              <a:headEnd/>
              <a:tailEnd/>
            </a:ln>
          </p:spPr>
          <p:txBody>
            <a:bodyPr wrap="square">
              <a:spAutoFit/>
            </a:bodyPr>
            <a:lstStyle/>
            <a:p>
              <a:pPr>
                <a:spcBef>
                  <a:spcPct val="50000"/>
                </a:spcBef>
              </a:pPr>
              <a:r>
                <a:rPr lang="en-US" dirty="0">
                  <a:solidFill>
                    <a:srgbClr val="00B050"/>
                  </a:solidFill>
                  <a:latin typeface="Futura Medium" panose="020B0602020204020303" pitchFamily="34" charset="-79"/>
                  <a:cs typeface="Futura Medium" panose="020B0602020204020303" pitchFamily="34" charset="-79"/>
                </a:rPr>
                <a:t>Postnatal environmental influences</a:t>
              </a:r>
            </a:p>
          </p:txBody>
        </p:sp>
      </p:grpSp>
      <p:grpSp>
        <p:nvGrpSpPr>
          <p:cNvPr id="26" name="Group 25">
            <a:extLst>
              <a:ext uri="{FF2B5EF4-FFF2-40B4-BE49-F238E27FC236}">
                <a16:creationId xmlns:a16="http://schemas.microsoft.com/office/drawing/2014/main" id="{051B5B87-635C-6A18-56DA-CFECAA2D9B5A}"/>
              </a:ext>
            </a:extLst>
          </p:cNvPr>
          <p:cNvGrpSpPr/>
          <p:nvPr/>
        </p:nvGrpSpPr>
        <p:grpSpPr>
          <a:xfrm>
            <a:off x="4390607" y="2561073"/>
            <a:ext cx="3763650" cy="2501858"/>
            <a:chOff x="6192585" y="2054276"/>
            <a:chExt cx="3763650" cy="2501858"/>
          </a:xfrm>
        </p:grpSpPr>
        <p:sp>
          <p:nvSpPr>
            <p:cNvPr id="18" name="Line 29">
              <a:extLst>
                <a:ext uri="{FF2B5EF4-FFF2-40B4-BE49-F238E27FC236}">
                  <a16:creationId xmlns:a16="http://schemas.microsoft.com/office/drawing/2014/main" id="{717D2CAA-8C91-B411-D149-E85AC6D8C9D4}"/>
                </a:ext>
              </a:extLst>
            </p:cNvPr>
            <p:cNvSpPr>
              <a:spLocks noChangeShapeType="1"/>
            </p:cNvSpPr>
            <p:nvPr/>
          </p:nvSpPr>
          <p:spPr bwMode="auto">
            <a:xfrm flipH="1">
              <a:off x="6192585" y="3758159"/>
              <a:ext cx="34" cy="797975"/>
            </a:xfrm>
            <a:prstGeom prst="line">
              <a:avLst/>
            </a:prstGeom>
            <a:noFill/>
            <a:ln w="38100">
              <a:solidFill>
                <a:schemeClr val="accent1"/>
              </a:solidFill>
              <a:prstDash val="sysDot"/>
              <a:round/>
              <a:headEnd/>
              <a:tailEnd/>
            </a:ln>
          </p:spPr>
          <p:txBody>
            <a:bodyPr wrap="none" anchor="ctr"/>
            <a:lstStyle/>
            <a:p>
              <a:endParaRPr lang="en-US"/>
            </a:p>
          </p:txBody>
        </p:sp>
        <p:sp>
          <p:nvSpPr>
            <p:cNvPr id="19" name="Line 34">
              <a:extLst>
                <a:ext uri="{FF2B5EF4-FFF2-40B4-BE49-F238E27FC236}">
                  <a16:creationId xmlns:a16="http://schemas.microsoft.com/office/drawing/2014/main" id="{ADA7BB88-8AEA-8FDF-F598-49ABD1073E0E}"/>
                </a:ext>
              </a:extLst>
            </p:cNvPr>
            <p:cNvSpPr>
              <a:spLocks noChangeShapeType="1"/>
            </p:cNvSpPr>
            <p:nvPr/>
          </p:nvSpPr>
          <p:spPr bwMode="auto">
            <a:xfrm>
              <a:off x="8069744" y="2691628"/>
              <a:ext cx="1231" cy="1069965"/>
            </a:xfrm>
            <a:prstGeom prst="line">
              <a:avLst/>
            </a:prstGeom>
            <a:noFill/>
            <a:ln w="38100">
              <a:solidFill>
                <a:schemeClr val="accent1"/>
              </a:solidFill>
              <a:prstDash val="sysDot"/>
              <a:round/>
              <a:headEnd/>
              <a:tailEnd/>
            </a:ln>
          </p:spPr>
          <p:txBody>
            <a:bodyPr wrap="none" anchor="ctr"/>
            <a:lstStyle/>
            <a:p>
              <a:endParaRPr lang="en-US"/>
            </a:p>
          </p:txBody>
        </p:sp>
        <p:sp>
          <p:nvSpPr>
            <p:cNvPr id="20" name="Line 40">
              <a:extLst>
                <a:ext uri="{FF2B5EF4-FFF2-40B4-BE49-F238E27FC236}">
                  <a16:creationId xmlns:a16="http://schemas.microsoft.com/office/drawing/2014/main" id="{EB988C7B-0B29-CCA8-23CA-9A9CD80A5B41}"/>
                </a:ext>
              </a:extLst>
            </p:cNvPr>
            <p:cNvSpPr>
              <a:spLocks noChangeShapeType="1"/>
            </p:cNvSpPr>
            <p:nvPr/>
          </p:nvSpPr>
          <p:spPr bwMode="auto">
            <a:xfrm flipV="1">
              <a:off x="7196514" y="2642226"/>
              <a:ext cx="1579018" cy="28791"/>
            </a:xfrm>
            <a:prstGeom prst="line">
              <a:avLst/>
            </a:prstGeom>
            <a:noFill/>
            <a:ln w="38100">
              <a:solidFill>
                <a:schemeClr val="accent1"/>
              </a:solidFill>
              <a:round/>
              <a:headEnd/>
              <a:tailEnd/>
            </a:ln>
          </p:spPr>
          <p:txBody>
            <a:bodyPr wrap="none" anchor="ctr"/>
            <a:lstStyle/>
            <a:p>
              <a:endParaRPr lang="en-US"/>
            </a:p>
          </p:txBody>
        </p:sp>
        <p:sp>
          <p:nvSpPr>
            <p:cNvPr id="21" name="Rectangle 41">
              <a:extLst>
                <a:ext uri="{FF2B5EF4-FFF2-40B4-BE49-F238E27FC236}">
                  <a16:creationId xmlns:a16="http://schemas.microsoft.com/office/drawing/2014/main" id="{FD1DCB7B-2B24-C725-DBC5-77C813577E68}"/>
                </a:ext>
              </a:extLst>
            </p:cNvPr>
            <p:cNvSpPr>
              <a:spLocks noChangeArrowheads="1"/>
            </p:cNvSpPr>
            <p:nvPr/>
          </p:nvSpPr>
          <p:spPr bwMode="auto">
            <a:xfrm>
              <a:off x="8742829" y="2283182"/>
              <a:ext cx="822955" cy="822280"/>
            </a:xfrm>
            <a:prstGeom prst="rect">
              <a:avLst/>
            </a:prstGeom>
            <a:solidFill>
              <a:schemeClr val="accent1"/>
            </a:solidFill>
            <a:ln w="12700">
              <a:solidFill>
                <a:schemeClr val="tx2"/>
              </a:solidFill>
              <a:miter lim="800000"/>
              <a:headEnd/>
              <a:tailEnd/>
            </a:ln>
          </p:spPr>
          <p:txBody>
            <a:bodyPr wrap="none" anchor="ctr"/>
            <a:lstStyle/>
            <a:p>
              <a:pPr algn="ctr" eaLnBrk="0" hangingPunct="0"/>
              <a:endParaRPr lang="en-US"/>
            </a:p>
          </p:txBody>
        </p:sp>
        <p:sp>
          <p:nvSpPr>
            <p:cNvPr id="22" name="Oval 42">
              <a:extLst>
                <a:ext uri="{FF2B5EF4-FFF2-40B4-BE49-F238E27FC236}">
                  <a16:creationId xmlns:a16="http://schemas.microsoft.com/office/drawing/2014/main" id="{222EAB74-7C9E-F450-FF61-A968C6894D3F}"/>
                </a:ext>
              </a:extLst>
            </p:cNvPr>
            <p:cNvSpPr>
              <a:spLocks noChangeArrowheads="1"/>
            </p:cNvSpPr>
            <p:nvPr/>
          </p:nvSpPr>
          <p:spPr bwMode="auto">
            <a:xfrm>
              <a:off x="6594898" y="2054276"/>
              <a:ext cx="811319" cy="1106149"/>
            </a:xfrm>
            <a:prstGeom prst="ellipse">
              <a:avLst/>
            </a:prstGeom>
            <a:solidFill>
              <a:schemeClr val="accent1"/>
            </a:solidFill>
            <a:ln w="12700">
              <a:solidFill>
                <a:schemeClr val="tx2"/>
              </a:solidFill>
              <a:round/>
              <a:headEnd/>
              <a:tailEnd/>
            </a:ln>
          </p:spPr>
          <p:txBody>
            <a:bodyPr wrap="none" anchor="ctr"/>
            <a:lstStyle/>
            <a:p>
              <a:pPr algn="ctr" eaLnBrk="0" hangingPunct="0"/>
              <a:endParaRPr lang="en-US"/>
            </a:p>
          </p:txBody>
        </p:sp>
        <p:sp>
          <p:nvSpPr>
            <p:cNvPr id="23" name="Text Box 43">
              <a:extLst>
                <a:ext uri="{FF2B5EF4-FFF2-40B4-BE49-F238E27FC236}">
                  <a16:creationId xmlns:a16="http://schemas.microsoft.com/office/drawing/2014/main" id="{0FEFB814-9DED-CB24-45D4-BB25288B693D}"/>
                </a:ext>
              </a:extLst>
            </p:cNvPr>
            <p:cNvSpPr txBox="1">
              <a:spLocks noChangeArrowheads="1"/>
            </p:cNvSpPr>
            <p:nvPr/>
          </p:nvSpPr>
          <p:spPr bwMode="auto">
            <a:xfrm>
              <a:off x="6272541" y="2380739"/>
              <a:ext cx="1535330" cy="523220"/>
            </a:xfrm>
            <a:prstGeom prst="rect">
              <a:avLst/>
            </a:prstGeom>
            <a:noFill/>
            <a:ln w="12700">
              <a:noFill/>
              <a:miter lim="800000"/>
              <a:headEnd/>
              <a:tailEnd/>
            </a:ln>
          </p:spPr>
          <p:txBody>
            <a:bodyPr>
              <a:spAutoFit/>
            </a:bodyPr>
            <a:lstStyle/>
            <a:p>
              <a:pPr algn="ctr" eaLnBrk="0" hangingPunct="0"/>
              <a:r>
                <a:rPr lang="en-US" sz="1400" b="1" dirty="0">
                  <a:solidFill>
                    <a:schemeClr val="bg1"/>
                  </a:solidFill>
                </a:rPr>
                <a:t>Adoptive</a:t>
              </a:r>
            </a:p>
            <a:p>
              <a:pPr algn="ctr" eaLnBrk="0" hangingPunct="0"/>
              <a:r>
                <a:rPr lang="en-US" sz="1400" b="1" dirty="0">
                  <a:solidFill>
                    <a:schemeClr val="bg1"/>
                  </a:solidFill>
                </a:rPr>
                <a:t>Mother</a:t>
              </a:r>
            </a:p>
          </p:txBody>
        </p:sp>
        <p:sp>
          <p:nvSpPr>
            <p:cNvPr id="24" name="Text Box 44">
              <a:extLst>
                <a:ext uri="{FF2B5EF4-FFF2-40B4-BE49-F238E27FC236}">
                  <a16:creationId xmlns:a16="http://schemas.microsoft.com/office/drawing/2014/main" id="{9FC15B64-B5D3-1A4A-3AEA-8BDEE41CEC8C}"/>
                </a:ext>
              </a:extLst>
            </p:cNvPr>
            <p:cNvSpPr txBox="1">
              <a:spLocks noChangeArrowheads="1"/>
            </p:cNvSpPr>
            <p:nvPr/>
          </p:nvSpPr>
          <p:spPr bwMode="auto">
            <a:xfrm>
              <a:off x="8423270" y="2475381"/>
              <a:ext cx="1532965" cy="523220"/>
            </a:xfrm>
            <a:prstGeom prst="rect">
              <a:avLst/>
            </a:prstGeom>
            <a:noFill/>
            <a:ln w="12700">
              <a:noFill/>
              <a:miter lim="800000"/>
              <a:headEnd/>
              <a:tailEnd/>
            </a:ln>
          </p:spPr>
          <p:txBody>
            <a:bodyPr>
              <a:spAutoFit/>
            </a:bodyPr>
            <a:lstStyle/>
            <a:p>
              <a:pPr algn="ctr" eaLnBrk="0" hangingPunct="0"/>
              <a:r>
                <a:rPr lang="en-US" sz="1400" b="1" dirty="0">
                  <a:solidFill>
                    <a:schemeClr val="bg1"/>
                  </a:solidFill>
                </a:rPr>
                <a:t>Adoptive</a:t>
              </a:r>
            </a:p>
            <a:p>
              <a:pPr algn="ctr" eaLnBrk="0" hangingPunct="0"/>
              <a:r>
                <a:rPr lang="en-US" sz="1400" b="1" dirty="0">
                  <a:solidFill>
                    <a:schemeClr val="bg1"/>
                  </a:solidFill>
                </a:rPr>
                <a:t>Father</a:t>
              </a:r>
            </a:p>
          </p:txBody>
        </p:sp>
        <p:sp>
          <p:nvSpPr>
            <p:cNvPr id="25" name="Line 46">
              <a:extLst>
                <a:ext uri="{FF2B5EF4-FFF2-40B4-BE49-F238E27FC236}">
                  <a16:creationId xmlns:a16="http://schemas.microsoft.com/office/drawing/2014/main" id="{FA936898-59AF-217A-246A-C9CDD31C7F90}"/>
                </a:ext>
              </a:extLst>
            </p:cNvPr>
            <p:cNvSpPr>
              <a:spLocks noChangeShapeType="1"/>
            </p:cNvSpPr>
            <p:nvPr/>
          </p:nvSpPr>
          <p:spPr bwMode="auto">
            <a:xfrm rot="10776127">
              <a:off x="6192640" y="3723278"/>
              <a:ext cx="1855979" cy="12886"/>
            </a:xfrm>
            <a:prstGeom prst="line">
              <a:avLst/>
            </a:prstGeom>
            <a:noFill/>
            <a:ln w="38100">
              <a:solidFill>
                <a:schemeClr val="accent1"/>
              </a:solidFill>
              <a:prstDash val="sysDot"/>
              <a:round/>
              <a:headEnd/>
              <a:tailEnd/>
            </a:ln>
          </p:spPr>
          <p:txBody>
            <a:bodyPr wrap="none" anchor="ctr"/>
            <a:lstStyle/>
            <a:p>
              <a:endParaRPr lang="en-US"/>
            </a:p>
          </p:txBody>
        </p:sp>
      </p:grpSp>
    </p:spTree>
    <p:extLst>
      <p:ext uri="{BB962C8B-B14F-4D97-AF65-F5344CB8AC3E}">
        <p14:creationId xmlns:p14="http://schemas.microsoft.com/office/powerpoint/2010/main" val="4154864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17EAAA8-2342-FA08-3CA2-36F58120277E}"/>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4" name="Picture 3" descr="Timeline&#10;&#10;Description automatically generated">
            <a:extLst>
              <a:ext uri="{FF2B5EF4-FFF2-40B4-BE49-F238E27FC236}">
                <a16:creationId xmlns:a16="http://schemas.microsoft.com/office/drawing/2014/main" id="{5BF42474-F890-806C-88D5-56D923460A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1462881"/>
            <a:ext cx="6705600" cy="5029200"/>
          </a:xfrm>
          <a:prstGeom prst="rect">
            <a:avLst/>
          </a:prstGeom>
        </p:spPr>
      </p:pic>
      <p:sp>
        <p:nvSpPr>
          <p:cNvPr id="5" name="Rectangle 4">
            <a:extLst>
              <a:ext uri="{FF2B5EF4-FFF2-40B4-BE49-F238E27FC236}">
                <a16:creationId xmlns:a16="http://schemas.microsoft.com/office/drawing/2014/main" id="{1F3F5070-5AB5-2FCF-A1CD-9B9A1F0BC7EA}"/>
              </a:ext>
            </a:extLst>
          </p:cNvPr>
          <p:cNvSpPr/>
          <p:nvPr/>
        </p:nvSpPr>
        <p:spPr>
          <a:xfrm>
            <a:off x="3048000" y="1676400"/>
            <a:ext cx="57912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AB81860-1544-CAD2-7B8D-673E7A1B6BCF}"/>
              </a:ext>
            </a:extLst>
          </p:cNvPr>
          <p:cNvSpPr>
            <a:spLocks noGrp="1"/>
          </p:cNvSpPr>
          <p:nvPr>
            <p:ph type="title"/>
          </p:nvPr>
        </p:nvSpPr>
        <p:spPr>
          <a:xfrm>
            <a:off x="838200" y="1524000"/>
            <a:ext cx="11049000" cy="762000"/>
          </a:xfrm>
        </p:spPr>
        <p:txBody>
          <a:bodyPr>
            <a:noAutofit/>
          </a:bodyPr>
          <a:lstStyle/>
          <a:p>
            <a:pPr algn="l"/>
            <a:r>
              <a:rPr lang="en-US" dirty="0"/>
              <a:t>Siblings Can also be Incorporated – in Either Home</a:t>
            </a:r>
          </a:p>
        </p:txBody>
      </p:sp>
    </p:spTree>
    <p:extLst>
      <p:ext uri="{BB962C8B-B14F-4D97-AF65-F5344CB8AC3E}">
        <p14:creationId xmlns:p14="http://schemas.microsoft.com/office/powerpoint/2010/main" val="429492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F6E0A-0153-5822-C268-ED29586BCDF2}"/>
              </a:ext>
            </a:extLst>
          </p:cNvPr>
          <p:cNvSpPr>
            <a:spLocks noGrp="1"/>
          </p:cNvSpPr>
          <p:nvPr>
            <p:ph type="title"/>
          </p:nvPr>
        </p:nvSpPr>
        <p:spPr/>
        <p:txBody>
          <a:bodyPr/>
          <a:lstStyle/>
          <a:p>
            <a:r>
              <a:rPr lang="en-US" dirty="0"/>
              <a:t>Early Growth and Development Study</a:t>
            </a:r>
          </a:p>
        </p:txBody>
      </p:sp>
      <p:sp>
        <p:nvSpPr>
          <p:cNvPr id="3" name="Content Placeholder 2">
            <a:extLst>
              <a:ext uri="{FF2B5EF4-FFF2-40B4-BE49-F238E27FC236}">
                <a16:creationId xmlns:a16="http://schemas.microsoft.com/office/drawing/2014/main" id="{735B1CA3-30D1-9F0B-6C06-BA97960E35E6}"/>
              </a:ext>
            </a:extLst>
          </p:cNvPr>
          <p:cNvSpPr>
            <a:spLocks noGrp="1"/>
          </p:cNvSpPr>
          <p:nvPr>
            <p:ph idx="1"/>
          </p:nvPr>
        </p:nvSpPr>
        <p:spPr>
          <a:xfrm>
            <a:off x="838200" y="2362200"/>
            <a:ext cx="10972800" cy="4068762"/>
          </a:xfrm>
        </p:spPr>
        <p:txBody>
          <a:bodyPr>
            <a:normAutofit fontScale="55000" lnSpcReduction="20000"/>
          </a:bodyPr>
          <a:lstStyle/>
          <a:p>
            <a:pPr marL="457200" indent="-457200">
              <a:lnSpc>
                <a:spcPct val="120000"/>
              </a:lnSpc>
              <a:buFont typeface="Arial" panose="020B0604020202020204" pitchFamily="34" charset="0"/>
              <a:buChar char="•"/>
            </a:pPr>
            <a:r>
              <a:rPr lang="en-US" sz="2700" dirty="0">
                <a:latin typeface="Futura Medium" panose="020B0602020204020303" pitchFamily="34" charset="-79"/>
                <a:cs typeface="Futura Medium" panose="020B0602020204020303" pitchFamily="34" charset="-79"/>
              </a:rPr>
              <a:t>561 domestic adoption placements to non-relative families in 2 cohorts (Cohorts I and II) – includes child, adoptive parent(s) and biological parent(s)</a:t>
            </a:r>
          </a:p>
          <a:p>
            <a:pPr lvl="1">
              <a:lnSpc>
                <a:spcPct val="120000"/>
              </a:lnSpc>
            </a:pPr>
            <a:r>
              <a:rPr lang="en-US" sz="2700" dirty="0">
                <a:latin typeface="Futura Medium" panose="020B0602020204020303" pitchFamily="34" charset="-79"/>
                <a:cs typeface="Futura Medium" panose="020B0602020204020303" pitchFamily="34" charset="-79"/>
              </a:rPr>
              <a:t>Adoption occurred within 3 mo. post-partum (median = 2 days post-partum)</a:t>
            </a:r>
          </a:p>
          <a:p>
            <a:pPr lvl="1">
              <a:lnSpc>
                <a:spcPct val="120000"/>
              </a:lnSpc>
            </a:pPr>
            <a:r>
              <a:rPr lang="en-US" sz="2700" dirty="0">
                <a:latin typeface="Futura Medium" panose="020B0602020204020303" pitchFamily="34" charset="-79"/>
                <a:cs typeface="Futura Medium" panose="020B0602020204020303" pitchFamily="34" charset="-79"/>
              </a:rPr>
              <a:t>Infant free of major medical problems</a:t>
            </a:r>
          </a:p>
          <a:p>
            <a:pPr lvl="1">
              <a:lnSpc>
                <a:spcPct val="120000"/>
              </a:lnSpc>
            </a:pPr>
            <a:r>
              <a:rPr lang="en-US" sz="2700" dirty="0">
                <a:latin typeface="Futura Medium" panose="020B0602020204020303" pitchFamily="34" charset="-79"/>
                <a:cs typeface="Futura Medium" panose="020B0602020204020303" pitchFamily="34" charset="-79"/>
              </a:rPr>
              <a:t>Retention: Adoptive family = 80%; Birth parent = 80% at age 11</a:t>
            </a:r>
          </a:p>
          <a:p>
            <a:pPr marL="457200" indent="-457200">
              <a:lnSpc>
                <a:spcPct val="120000"/>
              </a:lnSpc>
              <a:buFont typeface="Arial" panose="020B0604020202020204" pitchFamily="34" charset="0"/>
              <a:buChar char="•"/>
            </a:pPr>
            <a:r>
              <a:rPr lang="en-US" sz="2700" dirty="0">
                <a:latin typeface="Futura Medium" panose="020B0602020204020303" pitchFamily="34" charset="-79"/>
                <a:cs typeface="Futura Medium" panose="020B0602020204020303" pitchFamily="34" charset="-79"/>
              </a:rPr>
              <a:t>216 biological mothers parenting their biological child (Cohort III)</a:t>
            </a:r>
          </a:p>
          <a:p>
            <a:pPr marL="457200" indent="-457200">
              <a:lnSpc>
                <a:spcPct val="120000"/>
              </a:lnSpc>
              <a:buFont typeface="Arial" panose="020B0604020202020204" pitchFamily="34" charset="0"/>
              <a:buChar char="•"/>
            </a:pPr>
            <a:r>
              <a:rPr lang="en-US" sz="2700" dirty="0">
                <a:latin typeface="Futura Medium" panose="020B0602020204020303" pitchFamily="34" charset="-79"/>
                <a:cs typeface="Futura Medium" panose="020B0602020204020303" pitchFamily="34" charset="-79"/>
              </a:rPr>
              <a:t>In 2016-2022, we added 500 additional siblings across the birth and adoptive homes</a:t>
            </a:r>
          </a:p>
          <a:p>
            <a:pPr marL="457200" indent="-457200">
              <a:lnSpc>
                <a:spcPct val="120000"/>
              </a:lnSpc>
              <a:buFont typeface="Arial" panose="020B0604020202020204" pitchFamily="34" charset="0"/>
              <a:buChar char="•"/>
            </a:pPr>
            <a:r>
              <a:rPr lang="en-US" sz="2700" dirty="0">
                <a:latin typeface="Futura Medium" panose="020B0602020204020303" pitchFamily="34" charset="-79"/>
                <a:cs typeface="Futura Medium" panose="020B0602020204020303" pitchFamily="34" charset="-79"/>
              </a:rPr>
              <a:t>Multiple in-person &amp; telephone assessments for birth parents and for adoptive families from 3 mos. to adolescence (Cohorts I &amp; II) or age 7 to adolescence (Cohort III)</a:t>
            </a:r>
          </a:p>
          <a:p>
            <a:pPr marL="457200" indent="-457200">
              <a:lnSpc>
                <a:spcPct val="120000"/>
              </a:lnSpc>
              <a:buFont typeface="Arial" panose="020B0604020202020204" pitchFamily="34" charset="0"/>
              <a:buChar char="•"/>
            </a:pPr>
            <a:r>
              <a:rPr lang="en-US" sz="2700" dirty="0">
                <a:latin typeface="Futura Medium" panose="020B0602020204020303" pitchFamily="34" charset="-79"/>
                <a:cs typeface="Futura Medium" panose="020B0602020204020303" pitchFamily="34" charset="-79"/>
              </a:rPr>
              <a:t>Multimethod, multiagent approach</a:t>
            </a:r>
          </a:p>
          <a:p>
            <a:pPr lvl="1">
              <a:lnSpc>
                <a:spcPct val="120000"/>
              </a:lnSpc>
            </a:pPr>
            <a:r>
              <a:rPr lang="en-US" sz="2700" dirty="0">
                <a:latin typeface="Futura Medium" panose="020B0602020204020303" pitchFamily="34" charset="-79"/>
                <a:cs typeface="Futura Medium" panose="020B0602020204020303" pitchFamily="34" charset="-79"/>
              </a:rPr>
              <a:t>Videotaped observations, interviews, questionnaires, dx interviews, teacher reports, school records, medical records (prenatal care/delivery &amp; child health)</a:t>
            </a:r>
          </a:p>
          <a:p>
            <a:pPr lvl="1">
              <a:lnSpc>
                <a:spcPct val="120000"/>
              </a:lnSpc>
            </a:pPr>
            <a:r>
              <a:rPr lang="en-GB" sz="2700" dirty="0">
                <a:latin typeface="Futura Medium" panose="020B0602020204020303" pitchFamily="34" charset="-79"/>
                <a:cs typeface="Futura Medium" panose="020B0602020204020303" pitchFamily="34" charset="-79"/>
              </a:rPr>
              <a:t>Biological data: diurnal cortisol, DNA, hair cortisol &amp; puberty hormones, shed teeth, toenails, blood spots</a:t>
            </a:r>
          </a:p>
          <a:p>
            <a:endParaRPr lang="en-US" dirty="0"/>
          </a:p>
        </p:txBody>
      </p:sp>
      <p:sp>
        <p:nvSpPr>
          <p:cNvPr id="4" name="Footer Placeholder 3">
            <a:extLst>
              <a:ext uri="{FF2B5EF4-FFF2-40B4-BE49-F238E27FC236}">
                <a16:creationId xmlns:a16="http://schemas.microsoft.com/office/drawing/2014/main" id="{BF257091-192A-C58D-9101-8BA31721786F}"/>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spTree>
    <p:extLst>
      <p:ext uri="{BB962C8B-B14F-4D97-AF65-F5344CB8AC3E}">
        <p14:creationId xmlns:p14="http://schemas.microsoft.com/office/powerpoint/2010/main" val="1132340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F1A6F42-4FF3-DF03-14F2-0343CCF5944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 name="Title 1">
            <a:extLst>
              <a:ext uri="{FF2B5EF4-FFF2-40B4-BE49-F238E27FC236}">
                <a16:creationId xmlns:a16="http://schemas.microsoft.com/office/drawing/2014/main" id="{795BD62E-7BC8-4031-D25A-E7CECE9F25DD}"/>
              </a:ext>
            </a:extLst>
          </p:cNvPr>
          <p:cNvSpPr txBox="1">
            <a:spLocks/>
          </p:cNvSpPr>
          <p:nvPr/>
        </p:nvSpPr>
        <p:spPr>
          <a:xfrm>
            <a:off x="-228600" y="1539934"/>
            <a:ext cx="5944322" cy="1492132"/>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600" b="1" kern="1200">
                <a:solidFill>
                  <a:schemeClr val="tx1"/>
                </a:solidFill>
                <a:latin typeface="Futura Medium" panose="020B0602020204020303" pitchFamily="34" charset="-79"/>
                <a:ea typeface="+mj-ea"/>
                <a:cs typeface="Futura Medium" panose="020B0602020204020303" pitchFamily="34" charset="-79"/>
              </a:defRPr>
            </a:lvl1pPr>
          </a:lstStyle>
          <a:p>
            <a:r>
              <a:rPr lang="en-US" dirty="0">
                <a:latin typeface="Futura Medium" panose="020B0602020204020303" pitchFamily="34" charset="-79"/>
                <a:cs typeface="Futura Medium" panose="020B0602020204020303" pitchFamily="34" charset="-79"/>
              </a:rPr>
              <a:t>Location of Adoptive Families</a:t>
            </a:r>
          </a:p>
        </p:txBody>
      </p:sp>
      <p:sp>
        <p:nvSpPr>
          <p:cNvPr id="5" name="Title 1">
            <a:extLst>
              <a:ext uri="{FF2B5EF4-FFF2-40B4-BE49-F238E27FC236}">
                <a16:creationId xmlns:a16="http://schemas.microsoft.com/office/drawing/2014/main" id="{7AE8569E-B0AC-E9B1-CB49-77785219619D}"/>
              </a:ext>
            </a:extLst>
          </p:cNvPr>
          <p:cNvSpPr txBox="1">
            <a:spLocks/>
          </p:cNvSpPr>
          <p:nvPr/>
        </p:nvSpPr>
        <p:spPr>
          <a:xfrm>
            <a:off x="7315200" y="1576029"/>
            <a:ext cx="4191000" cy="149213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Futura Medium" panose="020B0602020204020303" pitchFamily="34" charset="-79"/>
                <a:cs typeface="Futura Medium" panose="020B0602020204020303" pitchFamily="34" charset="-79"/>
              </a:rPr>
              <a:t>Location of Birth Parents</a:t>
            </a:r>
          </a:p>
        </p:txBody>
      </p:sp>
      <p:pic>
        <p:nvPicPr>
          <p:cNvPr id="6" name="Picture 5" descr="pre_ap_map.jpg">
            <a:extLst>
              <a:ext uri="{FF2B5EF4-FFF2-40B4-BE49-F238E27FC236}">
                <a16:creationId xmlns:a16="http://schemas.microsoft.com/office/drawing/2014/main" id="{98681D3A-7C1B-2E47-ACC2-B90DCF2B1B6B}"/>
              </a:ext>
            </a:extLst>
          </p:cNvPr>
          <p:cNvPicPr>
            <a:picLocks noChangeAspect="1"/>
          </p:cNvPicPr>
          <p:nvPr/>
        </p:nvPicPr>
        <p:blipFill>
          <a:blip r:embed="rId3" cstate="print"/>
          <a:stretch>
            <a:fillRect/>
          </a:stretch>
        </p:blipFill>
        <p:spPr>
          <a:xfrm>
            <a:off x="152400" y="2716212"/>
            <a:ext cx="5854370" cy="3714750"/>
          </a:xfrm>
          <a:prstGeom prst="rect">
            <a:avLst/>
          </a:prstGeom>
        </p:spPr>
      </p:pic>
      <p:pic>
        <p:nvPicPr>
          <p:cNvPr id="7" name="Picture 6" descr="pre_bp_map.jpg">
            <a:extLst>
              <a:ext uri="{FF2B5EF4-FFF2-40B4-BE49-F238E27FC236}">
                <a16:creationId xmlns:a16="http://schemas.microsoft.com/office/drawing/2014/main" id="{7A9B6FF8-AD13-E720-7DBE-AD933E65E869}"/>
              </a:ext>
            </a:extLst>
          </p:cNvPr>
          <p:cNvPicPr>
            <a:picLocks noChangeAspect="1"/>
          </p:cNvPicPr>
          <p:nvPr/>
        </p:nvPicPr>
        <p:blipFill>
          <a:blip r:embed="rId4" cstate="print"/>
          <a:stretch>
            <a:fillRect/>
          </a:stretch>
        </p:blipFill>
        <p:spPr>
          <a:xfrm>
            <a:off x="6153148" y="2757403"/>
            <a:ext cx="5781008" cy="3714750"/>
          </a:xfrm>
          <a:prstGeom prst="rect">
            <a:avLst/>
          </a:prstGeom>
        </p:spPr>
      </p:pic>
    </p:spTree>
    <p:extLst>
      <p:ext uri="{BB962C8B-B14F-4D97-AF65-F5344CB8AC3E}">
        <p14:creationId xmlns:p14="http://schemas.microsoft.com/office/powerpoint/2010/main" val="1261579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15C66-63A4-370E-F405-E5831047BDF6}"/>
              </a:ext>
            </a:extLst>
          </p:cNvPr>
          <p:cNvSpPr>
            <a:spLocks noGrp="1"/>
          </p:cNvSpPr>
          <p:nvPr>
            <p:ph type="title"/>
          </p:nvPr>
        </p:nvSpPr>
        <p:spPr>
          <a:xfrm>
            <a:off x="838200" y="1356778"/>
            <a:ext cx="10515600" cy="762000"/>
          </a:xfrm>
        </p:spPr>
        <p:txBody>
          <a:bodyPr/>
          <a:lstStyle/>
          <a:p>
            <a:r>
              <a:rPr lang="en-US" sz="3600" dirty="0">
                <a:latin typeface="Century Gothic" panose="020B0502020202020204" pitchFamily="34" charset="0"/>
                <a:cs typeface="Arial" charset="0"/>
              </a:rPr>
              <a:t>EGDS Demographics</a:t>
            </a:r>
            <a:endParaRPr lang="en-US" dirty="0"/>
          </a:p>
        </p:txBody>
      </p:sp>
      <p:sp>
        <p:nvSpPr>
          <p:cNvPr id="3" name="Footer Placeholder 2">
            <a:extLst>
              <a:ext uri="{FF2B5EF4-FFF2-40B4-BE49-F238E27FC236}">
                <a16:creationId xmlns:a16="http://schemas.microsoft.com/office/drawing/2014/main" id="{838CAE0F-31FF-B2D5-1889-3B9344DE6FAD}"/>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graphicFrame>
        <p:nvGraphicFramePr>
          <p:cNvPr id="4" name="Group 221">
            <a:extLst>
              <a:ext uri="{FF2B5EF4-FFF2-40B4-BE49-F238E27FC236}">
                <a16:creationId xmlns:a16="http://schemas.microsoft.com/office/drawing/2014/main" id="{924AFF65-167E-1718-FD18-371E79A136B9}"/>
              </a:ext>
            </a:extLst>
          </p:cNvPr>
          <p:cNvGraphicFramePr>
            <a:graphicFrameLocks/>
          </p:cNvGraphicFramePr>
          <p:nvPr>
            <p:extLst>
              <p:ext uri="{D42A27DB-BD31-4B8C-83A1-F6EECF244321}">
                <p14:modId xmlns:p14="http://schemas.microsoft.com/office/powerpoint/2010/main" val="3851270486"/>
              </p:ext>
            </p:extLst>
          </p:nvPr>
        </p:nvGraphicFramePr>
        <p:xfrm>
          <a:off x="1219200" y="1996281"/>
          <a:ext cx="8686802" cy="4495091"/>
        </p:xfrm>
        <a:graphic>
          <a:graphicData uri="http://schemas.openxmlformats.org/drawingml/2006/table">
            <a:tbl>
              <a:tblPr/>
              <a:tblGrid>
                <a:gridCol w="1737696">
                  <a:extLst>
                    <a:ext uri="{9D8B030D-6E8A-4147-A177-3AD203B41FA5}">
                      <a16:colId xmlns:a16="http://schemas.microsoft.com/office/drawing/2014/main" val="20000"/>
                    </a:ext>
                  </a:extLst>
                </a:gridCol>
                <a:gridCol w="1737695">
                  <a:extLst>
                    <a:ext uri="{9D8B030D-6E8A-4147-A177-3AD203B41FA5}">
                      <a16:colId xmlns:a16="http://schemas.microsoft.com/office/drawing/2014/main" val="20001"/>
                    </a:ext>
                  </a:extLst>
                </a:gridCol>
                <a:gridCol w="1736020">
                  <a:extLst>
                    <a:ext uri="{9D8B030D-6E8A-4147-A177-3AD203B41FA5}">
                      <a16:colId xmlns:a16="http://schemas.microsoft.com/office/drawing/2014/main" val="20002"/>
                    </a:ext>
                  </a:extLst>
                </a:gridCol>
                <a:gridCol w="1737696">
                  <a:extLst>
                    <a:ext uri="{9D8B030D-6E8A-4147-A177-3AD203B41FA5}">
                      <a16:colId xmlns:a16="http://schemas.microsoft.com/office/drawing/2014/main" val="20003"/>
                    </a:ext>
                  </a:extLst>
                </a:gridCol>
                <a:gridCol w="1737695">
                  <a:extLst>
                    <a:ext uri="{9D8B030D-6E8A-4147-A177-3AD203B41FA5}">
                      <a16:colId xmlns:a16="http://schemas.microsoft.com/office/drawing/2014/main" val="20004"/>
                    </a:ext>
                  </a:extLst>
                </a:gridCol>
              </a:tblGrid>
              <a:tr h="50952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BM</a:t>
                      </a: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BF</a:t>
                      </a: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16261">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Age at TC birth (avg)</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24.4 </a:t>
                      </a:r>
                      <a:r>
                        <a:rPr kumimoji="0" lang="en-US" sz="1600" b="0" i="0" u="sng"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 6.0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25.3 </a:t>
                      </a:r>
                      <a:r>
                        <a:rPr kumimoji="0" lang="en-US" sz="1600" b="0" i="0" u="sng"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 7.4</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416261">
                <a:tc v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200" b="0" i="0" u="none" strike="noStrike" cap="none" normalizeH="0" baseline="0" dirty="0">
                        <a:ln>
                          <a:noFill/>
                        </a:ln>
                        <a:solidFill>
                          <a:schemeClr val="tx1"/>
                        </a:solidFill>
                        <a:effectLst/>
                        <a:latin typeface="Arial" charset="0"/>
                        <a:ea typeface="ＭＳ Ｐゴシック" charset="-128"/>
                        <a:cs typeface="Arial" charset="0"/>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(13-43)</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(14-54)</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654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Race/ ethnicity</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70.9% White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13.5% Black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6.2%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Hisp</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./Lat.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4.8% Multi-eth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4.6% other</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71.8% White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13.3% Black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8%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Hisp</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./Lat.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5.3%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Mult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1.6% other</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4929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Median  Income</a:t>
                      </a:r>
                      <a:r>
                        <a:rPr kumimoji="0" lang="en-US" sz="1600" b="0" i="0" u="none" strike="noStrike" cap="none" normalizeH="0" baseline="3000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a:t>
                      </a: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$15K</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$23K</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4"/>
                  </a:ext>
                </a:extLst>
              </a:tr>
              <a:tr h="74929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Median Education</a:t>
                      </a:r>
                      <a:r>
                        <a:rPr kumimoji="0" lang="en-US" sz="1600" b="0" i="0" u="none" strike="noStrike" cap="none" normalizeH="0" baseline="3000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a:t>
                      </a: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High School degree</a:t>
                      </a: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High School degree</a:t>
                      </a: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5" name="TextBox 4">
            <a:extLst>
              <a:ext uri="{FF2B5EF4-FFF2-40B4-BE49-F238E27FC236}">
                <a16:creationId xmlns:a16="http://schemas.microsoft.com/office/drawing/2014/main" id="{C44E019A-850E-5FEA-9F4D-6E08B5BC5E90}"/>
              </a:ext>
            </a:extLst>
          </p:cNvPr>
          <p:cNvSpPr txBox="1"/>
          <p:nvPr/>
        </p:nvSpPr>
        <p:spPr>
          <a:xfrm>
            <a:off x="6383657" y="5316556"/>
            <a:ext cx="7806690" cy="338554"/>
          </a:xfrm>
          <a:prstGeom prst="rect">
            <a:avLst/>
          </a:prstGeom>
          <a:noFill/>
        </p:spPr>
        <p:txBody>
          <a:bodyPr wrap="square" rtlCol="0">
            <a:spAutoFit/>
          </a:bodyPr>
          <a:lstStyle/>
          <a:p>
            <a:r>
              <a:rPr lang="en-US" sz="1600" baseline="30000" dirty="0">
                <a:latin typeface="Futura Medium" panose="020B0602020204020303" pitchFamily="34" charset="-79"/>
                <a:cs typeface="Futura Medium" panose="020B0602020204020303" pitchFamily="34" charset="-79"/>
              </a:rPr>
              <a:t>1</a:t>
            </a:r>
            <a:r>
              <a:rPr lang="en-US" sz="1600" dirty="0">
                <a:latin typeface="Futura Medium" panose="020B0602020204020303" pitchFamily="34" charset="-79"/>
                <a:cs typeface="Futura Medium" panose="020B0602020204020303" pitchFamily="34" charset="-79"/>
              </a:rPr>
              <a:t>At child birth. </a:t>
            </a:r>
            <a:endParaRPr lang="en-US" sz="1600" baseline="30000" dirty="0">
              <a:latin typeface="Futura Medium" panose="020B0602020204020303" pitchFamily="34" charset="-79"/>
              <a:cs typeface="Futura Medium" panose="020B0602020204020303" pitchFamily="34" charset="-79"/>
            </a:endParaRPr>
          </a:p>
        </p:txBody>
      </p:sp>
      <p:sp>
        <p:nvSpPr>
          <p:cNvPr id="7" name="TextBox 6">
            <a:extLst>
              <a:ext uri="{FF2B5EF4-FFF2-40B4-BE49-F238E27FC236}">
                <a16:creationId xmlns:a16="http://schemas.microsoft.com/office/drawing/2014/main" id="{9E4C9B56-6FB2-CFF8-B708-1678162015FC}"/>
              </a:ext>
            </a:extLst>
          </p:cNvPr>
          <p:cNvSpPr txBox="1"/>
          <p:nvPr/>
        </p:nvSpPr>
        <p:spPr>
          <a:xfrm>
            <a:off x="6383657" y="5863544"/>
            <a:ext cx="7098630" cy="338554"/>
          </a:xfrm>
          <a:prstGeom prst="rect">
            <a:avLst/>
          </a:prstGeom>
          <a:noFill/>
        </p:spPr>
        <p:txBody>
          <a:bodyPr wrap="square">
            <a:spAutoFit/>
          </a:bodyPr>
          <a:lstStyle/>
          <a:p>
            <a:r>
              <a:rPr lang="en-US" sz="1600" baseline="30000" dirty="0">
                <a:latin typeface="Futura Medium" panose="020B0602020204020303" pitchFamily="34" charset="-79"/>
                <a:cs typeface="Futura Medium" panose="020B0602020204020303" pitchFamily="34" charset="-79"/>
              </a:rPr>
              <a:t>2</a:t>
            </a:r>
            <a:r>
              <a:rPr lang="en-US" sz="1600" dirty="0">
                <a:latin typeface="Futura Medium" panose="020B0602020204020303" pitchFamily="34" charset="-79"/>
                <a:cs typeface="Futura Medium" panose="020B0602020204020303" pitchFamily="34" charset="-79"/>
              </a:rPr>
              <a:t>Educational attainment to date (current).</a:t>
            </a:r>
          </a:p>
        </p:txBody>
      </p:sp>
    </p:spTree>
    <p:extLst>
      <p:ext uri="{BB962C8B-B14F-4D97-AF65-F5344CB8AC3E}">
        <p14:creationId xmlns:p14="http://schemas.microsoft.com/office/powerpoint/2010/main" val="3787135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0D039D6-DE98-BD4F-1E1A-98A7CC94C432}"/>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graphicFrame>
        <p:nvGraphicFramePr>
          <p:cNvPr id="4" name="Group 221">
            <a:extLst>
              <a:ext uri="{FF2B5EF4-FFF2-40B4-BE49-F238E27FC236}">
                <a16:creationId xmlns:a16="http://schemas.microsoft.com/office/drawing/2014/main" id="{2FE3D257-0A92-19AC-6DF2-B790FB764D4F}"/>
              </a:ext>
            </a:extLst>
          </p:cNvPr>
          <p:cNvGraphicFramePr>
            <a:graphicFrameLocks/>
          </p:cNvGraphicFramePr>
          <p:nvPr>
            <p:extLst>
              <p:ext uri="{D42A27DB-BD31-4B8C-83A1-F6EECF244321}">
                <p14:modId xmlns:p14="http://schemas.microsoft.com/office/powerpoint/2010/main" val="1417827251"/>
              </p:ext>
            </p:extLst>
          </p:nvPr>
        </p:nvGraphicFramePr>
        <p:xfrm>
          <a:off x="1219200" y="2030005"/>
          <a:ext cx="8686802" cy="4381582"/>
        </p:xfrm>
        <a:graphic>
          <a:graphicData uri="http://schemas.openxmlformats.org/drawingml/2006/table">
            <a:tbl>
              <a:tblPr/>
              <a:tblGrid>
                <a:gridCol w="1737696">
                  <a:extLst>
                    <a:ext uri="{9D8B030D-6E8A-4147-A177-3AD203B41FA5}">
                      <a16:colId xmlns:a16="http://schemas.microsoft.com/office/drawing/2014/main" val="20000"/>
                    </a:ext>
                  </a:extLst>
                </a:gridCol>
                <a:gridCol w="1737695">
                  <a:extLst>
                    <a:ext uri="{9D8B030D-6E8A-4147-A177-3AD203B41FA5}">
                      <a16:colId xmlns:a16="http://schemas.microsoft.com/office/drawing/2014/main" val="20001"/>
                    </a:ext>
                  </a:extLst>
                </a:gridCol>
                <a:gridCol w="1736020">
                  <a:extLst>
                    <a:ext uri="{9D8B030D-6E8A-4147-A177-3AD203B41FA5}">
                      <a16:colId xmlns:a16="http://schemas.microsoft.com/office/drawing/2014/main" val="20002"/>
                    </a:ext>
                  </a:extLst>
                </a:gridCol>
                <a:gridCol w="1737696">
                  <a:extLst>
                    <a:ext uri="{9D8B030D-6E8A-4147-A177-3AD203B41FA5}">
                      <a16:colId xmlns:a16="http://schemas.microsoft.com/office/drawing/2014/main" val="20003"/>
                    </a:ext>
                  </a:extLst>
                </a:gridCol>
                <a:gridCol w="1737695">
                  <a:extLst>
                    <a:ext uri="{9D8B030D-6E8A-4147-A177-3AD203B41FA5}">
                      <a16:colId xmlns:a16="http://schemas.microsoft.com/office/drawing/2014/main" val="20004"/>
                    </a:ext>
                  </a:extLst>
                </a:gridCol>
              </a:tblGrid>
              <a:tr h="5010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BM</a:t>
                      </a: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BF</a:t>
                      </a: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AM</a:t>
                      </a: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AF</a:t>
                      </a:r>
                    </a:p>
                  </a:txBody>
                  <a:tcPr horzOverflow="overflow">
                    <a:lnL>
                      <a:noFill/>
                    </a:lnL>
                    <a:lnR>
                      <a:noFill/>
                    </a:lnR>
                    <a:lnT w="571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89948">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Age at TC birth (avg)</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24.4 </a:t>
                      </a:r>
                      <a:r>
                        <a:rPr kumimoji="0" lang="en-US" sz="1600" b="0" i="0" u="sng"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 6.0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25.3 </a:t>
                      </a:r>
                      <a:r>
                        <a:rPr kumimoji="0" lang="en-US" sz="1600" b="0" i="0" u="sng"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 7.4</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37.0 </a:t>
                      </a:r>
                      <a:r>
                        <a:rPr kumimoji="0" lang="en-US" sz="1600" b="0" i="0" u="sng"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 5.6</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37.9 </a:t>
                      </a:r>
                      <a:r>
                        <a:rPr kumimoji="0" lang="en-US" sz="1600" b="0" i="0" u="sng"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 5.9</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389948">
                <a:tc v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200" b="0" i="0" u="none" strike="noStrike" cap="none" normalizeH="0" baseline="0" dirty="0">
                        <a:ln>
                          <a:noFill/>
                        </a:ln>
                        <a:solidFill>
                          <a:schemeClr val="tx1"/>
                        </a:solidFill>
                        <a:effectLst/>
                        <a:latin typeface="Arial" charset="0"/>
                        <a:ea typeface="ＭＳ Ｐゴシック" charset="-128"/>
                        <a:cs typeface="Arial" charset="0"/>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(13-43)</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(14-54)</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(20-54)</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(21-57)</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62694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Race/ ethnicity</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70.9% White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13.5% Black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6.2%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Hisp</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./Lat.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4.8% Multi-eth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4.6% other</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71.8% White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13.3% Black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8%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Hisp</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./Lat.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5.3%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Mult</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1.6% other</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92.3% White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3.4% Black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Hisp</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./Lat.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 Multi-eth.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1.3% other</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91.1% White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4.7% Black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2.4% </a:t>
                      </a:r>
                      <a:r>
                        <a:rPr kumimoji="0" lang="en-US" sz="1600" b="0" i="0" u="none" strike="noStrike" cap="none" normalizeH="0" baseline="0" dirty="0" err="1">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Hisp</a:t>
                      </a: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./Lat.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0.6% Multi-eth.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1.2% other</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3684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Median  Income</a:t>
                      </a:r>
                      <a:r>
                        <a:rPr kumimoji="0" lang="en-US" sz="1600" b="0" i="0" u="none" strike="noStrike" cap="none" normalizeH="0" baseline="3000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a:t>
                      </a: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$15K</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$23K</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$110K</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4"/>
                  </a:ext>
                </a:extLst>
              </a:tr>
              <a:tr h="73684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Median Education</a:t>
                      </a:r>
                      <a:r>
                        <a:rPr kumimoji="0" lang="en-US" sz="1600" b="0" i="0" u="none" strike="noStrike" cap="none" normalizeH="0" baseline="3000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2</a:t>
                      </a:r>
                      <a:endPar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endParaRP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High School degree</a:t>
                      </a: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High School degree</a:t>
                      </a: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4-year college or university</a:t>
                      </a: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Futura Medium" panose="020B0602020204020303" pitchFamily="34" charset="-79"/>
                          <a:ea typeface="ＭＳ Ｐゴシック" charset="-128"/>
                          <a:cs typeface="Futura Medium" panose="020B0602020204020303" pitchFamily="34" charset="-79"/>
                        </a:rPr>
                        <a:t>4-year college or university</a:t>
                      </a:r>
                    </a:p>
                  </a:txBody>
                  <a:tcPr horzOverflow="overflow">
                    <a:lnL>
                      <a:noFill/>
                    </a:lnL>
                    <a:lnR>
                      <a:noFill/>
                    </a:lnR>
                    <a:lnT w="1270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5" name="Title 1">
            <a:extLst>
              <a:ext uri="{FF2B5EF4-FFF2-40B4-BE49-F238E27FC236}">
                <a16:creationId xmlns:a16="http://schemas.microsoft.com/office/drawing/2014/main" id="{74DA3195-763D-848F-329C-D20966126979}"/>
              </a:ext>
            </a:extLst>
          </p:cNvPr>
          <p:cNvSpPr>
            <a:spLocks noGrp="1"/>
          </p:cNvSpPr>
          <p:nvPr>
            <p:ph type="title"/>
          </p:nvPr>
        </p:nvSpPr>
        <p:spPr>
          <a:xfrm>
            <a:off x="838200" y="1371600"/>
            <a:ext cx="10515600" cy="762000"/>
          </a:xfrm>
        </p:spPr>
        <p:txBody>
          <a:bodyPr/>
          <a:lstStyle/>
          <a:p>
            <a:r>
              <a:rPr lang="en-US" sz="3600" dirty="0">
                <a:latin typeface="Century Gothic" panose="020B0502020202020204" pitchFamily="34" charset="0"/>
                <a:cs typeface="Arial" charset="0"/>
              </a:rPr>
              <a:t>EGDS Demographics</a:t>
            </a:r>
            <a:endParaRPr lang="en-US" dirty="0"/>
          </a:p>
        </p:txBody>
      </p:sp>
    </p:spTree>
    <p:extLst>
      <p:ext uri="{BB962C8B-B14F-4D97-AF65-F5344CB8AC3E}">
        <p14:creationId xmlns:p14="http://schemas.microsoft.com/office/powerpoint/2010/main" val="875104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3838F00-0F58-C080-7561-AB9850720DF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3" name="AutoShape 2">
            <a:extLst>
              <a:ext uri="{FF2B5EF4-FFF2-40B4-BE49-F238E27FC236}">
                <a16:creationId xmlns:a16="http://schemas.microsoft.com/office/drawing/2014/main" id="{FC838E79-1E67-8ABB-4B37-B50A19B6C763}"/>
              </a:ext>
            </a:extLst>
          </p:cNvPr>
          <p:cNvSpPr>
            <a:spLocks noChangeArrowheads="1"/>
          </p:cNvSpPr>
          <p:nvPr/>
        </p:nvSpPr>
        <p:spPr bwMode="auto">
          <a:xfrm>
            <a:off x="602944" y="3551044"/>
            <a:ext cx="10770394" cy="1056702"/>
          </a:xfrm>
          <a:prstGeom prst="rightArrow">
            <a:avLst>
              <a:gd name="adj1" fmla="val 59333"/>
              <a:gd name="adj2" fmla="val 44425"/>
            </a:avLst>
          </a:prstGeom>
          <a:solidFill>
            <a:schemeClr val="accent1"/>
          </a:solidFill>
          <a:ln w="9525">
            <a:solidFill>
              <a:schemeClr val="tx1"/>
            </a:solid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endParaRPr>
          </a:p>
        </p:txBody>
      </p:sp>
      <p:grpSp>
        <p:nvGrpSpPr>
          <p:cNvPr id="4" name="Group 39">
            <a:extLst>
              <a:ext uri="{FF2B5EF4-FFF2-40B4-BE49-F238E27FC236}">
                <a16:creationId xmlns:a16="http://schemas.microsoft.com/office/drawing/2014/main" id="{9607B1FA-4433-21A0-9E6D-09AF17BB9F1A}"/>
              </a:ext>
            </a:extLst>
          </p:cNvPr>
          <p:cNvGrpSpPr/>
          <p:nvPr/>
        </p:nvGrpSpPr>
        <p:grpSpPr>
          <a:xfrm>
            <a:off x="3438615" y="3772763"/>
            <a:ext cx="2271785" cy="2700674"/>
            <a:chOff x="1993726" y="3468314"/>
            <a:chExt cx="2451794" cy="3358536"/>
          </a:xfrm>
        </p:grpSpPr>
        <p:sp>
          <p:nvSpPr>
            <p:cNvPr id="5" name="Text Box 13">
              <a:extLst>
                <a:ext uri="{FF2B5EF4-FFF2-40B4-BE49-F238E27FC236}">
                  <a16:creationId xmlns:a16="http://schemas.microsoft.com/office/drawing/2014/main" id="{4A362C3D-B2B9-EFA0-ACBC-5F27E6073DDD}"/>
                </a:ext>
              </a:extLst>
            </p:cNvPr>
            <p:cNvSpPr txBox="1">
              <a:spLocks noChangeArrowheads="1"/>
            </p:cNvSpPr>
            <p:nvPr/>
          </p:nvSpPr>
          <p:spPr bwMode="auto">
            <a:xfrm rot="16200000">
              <a:off x="2767901" y="3590392"/>
              <a:ext cx="741362" cy="498246"/>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4 ½ yrs</a:t>
              </a:r>
            </a:p>
          </p:txBody>
        </p:sp>
        <p:sp>
          <p:nvSpPr>
            <p:cNvPr id="6" name="Text Box 14">
              <a:extLst>
                <a:ext uri="{FF2B5EF4-FFF2-40B4-BE49-F238E27FC236}">
                  <a16:creationId xmlns:a16="http://schemas.microsoft.com/office/drawing/2014/main" id="{EB6758A7-8DAF-869D-9135-478FC4D69D61}"/>
                </a:ext>
              </a:extLst>
            </p:cNvPr>
            <p:cNvSpPr txBox="1">
              <a:spLocks noChangeArrowheads="1"/>
            </p:cNvSpPr>
            <p:nvPr/>
          </p:nvSpPr>
          <p:spPr bwMode="auto">
            <a:xfrm rot="16200000">
              <a:off x="3303813" y="3697592"/>
              <a:ext cx="741362" cy="298947"/>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6 yrs</a:t>
              </a:r>
            </a:p>
          </p:txBody>
        </p:sp>
        <p:sp>
          <p:nvSpPr>
            <p:cNvPr id="7" name="Text Box 15">
              <a:extLst>
                <a:ext uri="{FF2B5EF4-FFF2-40B4-BE49-F238E27FC236}">
                  <a16:creationId xmlns:a16="http://schemas.microsoft.com/office/drawing/2014/main" id="{4F59E66B-4E11-4E62-E0CA-CF98F8CB4197}"/>
                </a:ext>
              </a:extLst>
            </p:cNvPr>
            <p:cNvSpPr txBox="1">
              <a:spLocks noChangeArrowheads="1"/>
            </p:cNvSpPr>
            <p:nvPr/>
          </p:nvSpPr>
          <p:spPr bwMode="auto">
            <a:xfrm rot="16200000">
              <a:off x="3925366" y="3689521"/>
              <a:ext cx="741362" cy="298947"/>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7 yrs</a:t>
              </a:r>
            </a:p>
          </p:txBody>
        </p:sp>
        <p:sp>
          <p:nvSpPr>
            <p:cNvPr id="8" name="Text Box 6">
              <a:extLst>
                <a:ext uri="{FF2B5EF4-FFF2-40B4-BE49-F238E27FC236}">
                  <a16:creationId xmlns:a16="http://schemas.microsoft.com/office/drawing/2014/main" id="{4D8BE184-6E2C-D5FC-AC8A-7D7CDDB90C3F}"/>
                </a:ext>
              </a:extLst>
            </p:cNvPr>
            <p:cNvSpPr txBox="1">
              <a:spLocks noChangeArrowheads="1"/>
            </p:cNvSpPr>
            <p:nvPr/>
          </p:nvSpPr>
          <p:spPr bwMode="auto">
            <a:xfrm>
              <a:off x="1993726" y="4702596"/>
              <a:ext cx="2437423" cy="2124254"/>
            </a:xfrm>
            <a:prstGeom prst="rect">
              <a:avLst/>
            </a:prstGeom>
            <a:solidFill>
              <a:srgbClr val="C00000">
                <a:alpha val="60000"/>
              </a:srgbClr>
            </a:solidFill>
            <a:ln w="25400">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EGDS-School (PI: Leve)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NICHD, Aug 2007 – July 2013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a:t>
              </a:r>
              <a:endParaRPr kumimoji="0" lang="en-US" sz="1400" b="0"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endParaRP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Emergent literacy, executive functioning, HPA axis functioning</a:t>
              </a:r>
            </a:p>
          </p:txBody>
        </p:sp>
        <p:sp>
          <p:nvSpPr>
            <p:cNvPr id="9" name="AutoShape 16">
              <a:extLst>
                <a:ext uri="{FF2B5EF4-FFF2-40B4-BE49-F238E27FC236}">
                  <a16:creationId xmlns:a16="http://schemas.microsoft.com/office/drawing/2014/main" id="{55A27C65-34BA-11B6-2337-40D0FA10BE08}"/>
                </a:ext>
              </a:extLst>
            </p:cNvPr>
            <p:cNvSpPr>
              <a:spLocks/>
            </p:cNvSpPr>
            <p:nvPr/>
          </p:nvSpPr>
          <p:spPr bwMode="auto">
            <a:xfrm rot="16200000">
              <a:off x="3445107" y="3883407"/>
              <a:ext cx="441766" cy="1156015"/>
            </a:xfrm>
            <a:prstGeom prst="leftBrace">
              <a:avLst>
                <a:gd name="adj1" fmla="val 29354"/>
                <a:gd name="adj2" fmla="val 48610"/>
              </a:avLst>
            </a:prstGeom>
            <a:noFill/>
            <a:ln w="28575">
              <a:solidFill>
                <a:schemeClr val="tx1"/>
              </a:solidFill>
              <a:round/>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itchFamily="34" charset="0"/>
                <a:ea typeface="+mn-ea"/>
                <a:cs typeface="+mn-cs"/>
              </a:endParaRPr>
            </a:p>
          </p:txBody>
        </p:sp>
      </p:grpSp>
      <p:grpSp>
        <p:nvGrpSpPr>
          <p:cNvPr id="10" name="Group 33">
            <a:extLst>
              <a:ext uri="{FF2B5EF4-FFF2-40B4-BE49-F238E27FC236}">
                <a16:creationId xmlns:a16="http://schemas.microsoft.com/office/drawing/2014/main" id="{78E04503-D1E1-86D0-19CB-573BCE0386A5}"/>
              </a:ext>
            </a:extLst>
          </p:cNvPr>
          <p:cNvGrpSpPr/>
          <p:nvPr/>
        </p:nvGrpSpPr>
        <p:grpSpPr>
          <a:xfrm>
            <a:off x="657396" y="4269048"/>
            <a:ext cx="3063877" cy="2543781"/>
            <a:chOff x="-1579729" y="3142255"/>
            <a:chExt cx="3978631" cy="2822111"/>
          </a:xfrm>
        </p:grpSpPr>
        <p:sp>
          <p:nvSpPr>
            <p:cNvPr id="11" name="Text Box 5">
              <a:extLst>
                <a:ext uri="{FF2B5EF4-FFF2-40B4-BE49-F238E27FC236}">
                  <a16:creationId xmlns:a16="http://schemas.microsoft.com/office/drawing/2014/main" id="{EBF84B34-645B-4007-C395-CEA973AF4FB0}"/>
                </a:ext>
              </a:extLst>
            </p:cNvPr>
            <p:cNvSpPr txBox="1">
              <a:spLocks noChangeArrowheads="1"/>
            </p:cNvSpPr>
            <p:nvPr/>
          </p:nvSpPr>
          <p:spPr bwMode="auto">
            <a:xfrm>
              <a:off x="-1579729" y="3591273"/>
              <a:ext cx="3384467" cy="2373093"/>
            </a:xfrm>
            <a:prstGeom prst="rect">
              <a:avLst/>
            </a:prstGeom>
            <a:solidFill>
              <a:srgbClr val="0082B0"/>
            </a:solidFill>
            <a:ln w="25400">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EGDS-Prenatal (PI: Neiderhiser)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NIDA, June 2007 – May 2013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II</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200 cases, DNA, enhanced measurement of prenatal exposure effects (including BFs)</a:t>
              </a:r>
            </a:p>
          </p:txBody>
        </p:sp>
        <p:sp>
          <p:nvSpPr>
            <p:cNvPr id="12" name="AutoShape 17">
              <a:extLst>
                <a:ext uri="{FF2B5EF4-FFF2-40B4-BE49-F238E27FC236}">
                  <a16:creationId xmlns:a16="http://schemas.microsoft.com/office/drawing/2014/main" id="{84436E9B-A43B-3A7E-8044-86578A717CA0}"/>
                </a:ext>
              </a:extLst>
            </p:cNvPr>
            <p:cNvSpPr>
              <a:spLocks/>
            </p:cNvSpPr>
            <p:nvPr/>
          </p:nvSpPr>
          <p:spPr bwMode="auto">
            <a:xfrm rot="16219841">
              <a:off x="491184" y="1717427"/>
              <a:ext cx="482889" cy="3332546"/>
            </a:xfrm>
            <a:prstGeom prst="leftBrace">
              <a:avLst>
                <a:gd name="adj1" fmla="val 68559"/>
                <a:gd name="adj2" fmla="val 51456"/>
              </a:avLst>
            </a:prstGeom>
            <a:noFill/>
            <a:ln w="28575">
              <a:solidFill>
                <a:schemeClr val="tx1"/>
              </a:solidFill>
              <a:round/>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itchFamily="34" charset="0"/>
                <a:ea typeface="+mn-ea"/>
                <a:cs typeface="+mn-cs"/>
              </a:endParaRPr>
            </a:p>
          </p:txBody>
        </p:sp>
      </p:grpSp>
      <p:grpSp>
        <p:nvGrpSpPr>
          <p:cNvPr id="13" name="Group 40">
            <a:extLst>
              <a:ext uri="{FF2B5EF4-FFF2-40B4-BE49-F238E27FC236}">
                <a16:creationId xmlns:a16="http://schemas.microsoft.com/office/drawing/2014/main" id="{0B657C39-EAE6-1C9A-7A20-1B4A8628287D}"/>
              </a:ext>
            </a:extLst>
          </p:cNvPr>
          <p:cNvGrpSpPr/>
          <p:nvPr/>
        </p:nvGrpSpPr>
        <p:grpSpPr>
          <a:xfrm>
            <a:off x="655243" y="1888549"/>
            <a:ext cx="3406582" cy="2504201"/>
            <a:chOff x="-1334708" y="1121590"/>
            <a:chExt cx="3676509" cy="3114204"/>
          </a:xfrm>
        </p:grpSpPr>
        <p:sp>
          <p:nvSpPr>
            <p:cNvPr id="14" name="Text Box 7">
              <a:extLst>
                <a:ext uri="{FF2B5EF4-FFF2-40B4-BE49-F238E27FC236}">
                  <a16:creationId xmlns:a16="http://schemas.microsoft.com/office/drawing/2014/main" id="{8E2740DE-65DE-4576-601B-302DC4862758}"/>
                </a:ext>
              </a:extLst>
            </p:cNvPr>
            <p:cNvSpPr txBox="1">
              <a:spLocks noChangeArrowheads="1"/>
            </p:cNvSpPr>
            <p:nvPr/>
          </p:nvSpPr>
          <p:spPr bwMode="auto">
            <a:xfrm rot="16200000">
              <a:off x="-241556" y="3595990"/>
              <a:ext cx="740156" cy="498246"/>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3-6 mo</a:t>
              </a:r>
            </a:p>
          </p:txBody>
        </p:sp>
        <p:sp>
          <p:nvSpPr>
            <p:cNvPr id="15" name="Text Box 8">
              <a:extLst>
                <a:ext uri="{FF2B5EF4-FFF2-40B4-BE49-F238E27FC236}">
                  <a16:creationId xmlns:a16="http://schemas.microsoft.com/office/drawing/2014/main" id="{0C997F68-EB4C-AC76-F738-E09435141C79}"/>
                </a:ext>
              </a:extLst>
            </p:cNvPr>
            <p:cNvSpPr txBox="1">
              <a:spLocks noChangeArrowheads="1"/>
            </p:cNvSpPr>
            <p:nvPr/>
          </p:nvSpPr>
          <p:spPr bwMode="auto">
            <a:xfrm>
              <a:off x="-1253985" y="3527263"/>
              <a:ext cx="1052513" cy="574123"/>
            </a:xfrm>
            <a:prstGeom prst="rect">
              <a:avLst/>
            </a:prstGeom>
            <a:solidFill>
              <a:schemeClr val="accent1">
                <a:lumMod val="40000"/>
                <a:lumOff val="60000"/>
              </a:schemeClr>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Prenatal Period</a:t>
              </a:r>
            </a:p>
          </p:txBody>
        </p:sp>
        <p:sp>
          <p:nvSpPr>
            <p:cNvPr id="16" name="Text Box 9">
              <a:extLst>
                <a:ext uri="{FF2B5EF4-FFF2-40B4-BE49-F238E27FC236}">
                  <a16:creationId xmlns:a16="http://schemas.microsoft.com/office/drawing/2014/main" id="{A44DCA7E-91EB-CA06-2374-40E6CDE3C063}"/>
                </a:ext>
              </a:extLst>
            </p:cNvPr>
            <p:cNvSpPr txBox="1">
              <a:spLocks noChangeArrowheads="1"/>
            </p:cNvSpPr>
            <p:nvPr/>
          </p:nvSpPr>
          <p:spPr bwMode="auto">
            <a:xfrm rot="16200000">
              <a:off x="187193" y="3716433"/>
              <a:ext cx="739775" cy="298948"/>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9 mo</a:t>
              </a:r>
            </a:p>
          </p:txBody>
        </p:sp>
        <p:sp>
          <p:nvSpPr>
            <p:cNvPr id="17" name="Text Box 10">
              <a:extLst>
                <a:ext uri="{FF2B5EF4-FFF2-40B4-BE49-F238E27FC236}">
                  <a16:creationId xmlns:a16="http://schemas.microsoft.com/office/drawing/2014/main" id="{AF4DF029-01AF-3122-6AF3-087BD844F1AF}"/>
                </a:ext>
              </a:extLst>
            </p:cNvPr>
            <p:cNvSpPr txBox="1">
              <a:spLocks noChangeArrowheads="1"/>
            </p:cNvSpPr>
            <p:nvPr/>
          </p:nvSpPr>
          <p:spPr bwMode="auto">
            <a:xfrm rot="16200000">
              <a:off x="631341" y="3619327"/>
              <a:ext cx="732663" cy="498246"/>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18 mo</a:t>
              </a:r>
            </a:p>
          </p:txBody>
        </p:sp>
        <p:sp>
          <p:nvSpPr>
            <p:cNvPr id="18" name="Text Box 11">
              <a:extLst>
                <a:ext uri="{FF2B5EF4-FFF2-40B4-BE49-F238E27FC236}">
                  <a16:creationId xmlns:a16="http://schemas.microsoft.com/office/drawing/2014/main" id="{29DC07CA-D49B-488B-5ECD-2DAFAF2B96C9}"/>
                </a:ext>
              </a:extLst>
            </p:cNvPr>
            <p:cNvSpPr txBox="1">
              <a:spLocks noChangeArrowheads="1"/>
            </p:cNvSpPr>
            <p:nvPr/>
          </p:nvSpPr>
          <p:spPr bwMode="auto">
            <a:xfrm rot="16200000">
              <a:off x="1187444" y="3612588"/>
              <a:ext cx="719184" cy="498246"/>
            </a:xfrm>
            <a:prstGeom prst="rect">
              <a:avLst/>
            </a:prstGeom>
            <a:solidFill>
              <a:schemeClr val="accent1">
                <a:lumMod val="40000"/>
                <a:lumOff val="60000"/>
              </a:schemeClr>
            </a:solidFill>
            <a:ln w="9525">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27 mo</a:t>
              </a:r>
            </a:p>
          </p:txBody>
        </p:sp>
        <p:sp>
          <p:nvSpPr>
            <p:cNvPr id="19" name="Text Box 12">
              <a:extLst>
                <a:ext uri="{FF2B5EF4-FFF2-40B4-BE49-F238E27FC236}">
                  <a16:creationId xmlns:a16="http://schemas.microsoft.com/office/drawing/2014/main" id="{27A4A200-CA09-42B2-B196-4BF5BB58C64E}"/>
                </a:ext>
              </a:extLst>
            </p:cNvPr>
            <p:cNvSpPr txBox="1">
              <a:spLocks noChangeArrowheads="1"/>
            </p:cNvSpPr>
            <p:nvPr/>
          </p:nvSpPr>
          <p:spPr bwMode="auto">
            <a:xfrm rot="16200000">
              <a:off x="1721997" y="3594412"/>
              <a:ext cx="741362" cy="498246"/>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36-48 mo</a:t>
              </a:r>
            </a:p>
          </p:txBody>
        </p:sp>
        <p:grpSp>
          <p:nvGrpSpPr>
            <p:cNvPr id="20" name="Group 30">
              <a:extLst>
                <a:ext uri="{FF2B5EF4-FFF2-40B4-BE49-F238E27FC236}">
                  <a16:creationId xmlns:a16="http://schemas.microsoft.com/office/drawing/2014/main" id="{F0F9C426-E0FF-8D61-7450-00541897465D}"/>
                </a:ext>
              </a:extLst>
            </p:cNvPr>
            <p:cNvGrpSpPr/>
            <p:nvPr/>
          </p:nvGrpSpPr>
          <p:grpSpPr>
            <a:xfrm>
              <a:off x="-1334708" y="1121590"/>
              <a:ext cx="3343408" cy="2353445"/>
              <a:chOff x="-1334708" y="322606"/>
              <a:chExt cx="3343408" cy="2353445"/>
            </a:xfrm>
          </p:grpSpPr>
          <p:sp>
            <p:nvSpPr>
              <p:cNvPr id="21" name="Text Box 4">
                <a:extLst>
                  <a:ext uri="{FF2B5EF4-FFF2-40B4-BE49-F238E27FC236}">
                    <a16:creationId xmlns:a16="http://schemas.microsoft.com/office/drawing/2014/main" id="{7C6297D3-3CA2-AD88-D17E-7FAD195F1291}"/>
                  </a:ext>
                </a:extLst>
              </p:cNvPr>
              <p:cNvSpPr txBox="1">
                <a:spLocks noChangeArrowheads="1"/>
              </p:cNvSpPr>
              <p:nvPr/>
            </p:nvSpPr>
            <p:spPr bwMode="auto">
              <a:xfrm>
                <a:off x="-1334708" y="322606"/>
                <a:ext cx="3343408" cy="2124253"/>
              </a:xfrm>
              <a:prstGeom prst="rect">
                <a:avLst/>
              </a:prstGeom>
              <a:solidFill>
                <a:srgbClr val="C00000">
                  <a:alpha val="80000"/>
                </a:srgbClr>
              </a:solidFill>
              <a:ln w="25400">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EGDS-Toddler (PI: Reiss)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 NICHD, Sept 2002- Aug 2007</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a:t>
                </a:r>
              </a:p>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400" dirty="0">
                    <a:solidFill>
                      <a:srgbClr val="000000"/>
                    </a:solidFill>
                    <a:latin typeface="Futura Medium" panose="020B0602020204020303" pitchFamily="34" charset="-79"/>
                    <a:cs typeface="Futura Medium" panose="020B0602020204020303" pitchFamily="34" charset="-79"/>
                  </a:rPr>
                  <a:t>361</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cases: parenting, context, externalizing, internalizing, social competence, birth parent characteristics</a:t>
                </a:r>
              </a:p>
            </p:txBody>
          </p:sp>
          <p:sp>
            <p:nvSpPr>
              <p:cNvPr id="22" name="AutoShape 18">
                <a:extLst>
                  <a:ext uri="{FF2B5EF4-FFF2-40B4-BE49-F238E27FC236}">
                    <a16:creationId xmlns:a16="http://schemas.microsoft.com/office/drawing/2014/main" id="{BEA071C1-F8C3-EEB5-6B9E-78D7F286AC4B}"/>
                  </a:ext>
                </a:extLst>
              </p:cNvPr>
              <p:cNvSpPr>
                <a:spLocks/>
              </p:cNvSpPr>
              <p:nvPr/>
            </p:nvSpPr>
            <p:spPr bwMode="auto">
              <a:xfrm rot="16200000">
                <a:off x="928150" y="1616488"/>
                <a:ext cx="297692" cy="1821434"/>
              </a:xfrm>
              <a:prstGeom prst="rightBrace">
                <a:avLst>
                  <a:gd name="adj1" fmla="val 129776"/>
                  <a:gd name="adj2" fmla="val 50000"/>
                </a:avLst>
              </a:prstGeom>
              <a:noFill/>
              <a:ln w="28575">
                <a:solidFill>
                  <a:schemeClr val="tx1"/>
                </a:solidFill>
                <a:round/>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itchFamily="34" charset="0"/>
                  <a:ea typeface="+mn-ea"/>
                  <a:cs typeface="+mn-cs"/>
                </a:endParaRPr>
              </a:p>
            </p:txBody>
          </p:sp>
        </p:grpSp>
      </p:grpSp>
      <p:sp>
        <p:nvSpPr>
          <p:cNvPr id="23" name="Text Box 15">
            <a:extLst>
              <a:ext uri="{FF2B5EF4-FFF2-40B4-BE49-F238E27FC236}">
                <a16:creationId xmlns:a16="http://schemas.microsoft.com/office/drawing/2014/main" id="{EB80E260-931C-079D-6BC7-73449781E025}"/>
              </a:ext>
            </a:extLst>
          </p:cNvPr>
          <p:cNvSpPr txBox="1">
            <a:spLocks noChangeArrowheads="1"/>
          </p:cNvSpPr>
          <p:nvPr/>
        </p:nvSpPr>
        <p:spPr bwMode="auto">
          <a:xfrm rot="16200000">
            <a:off x="5965797" y="3950575"/>
            <a:ext cx="590683" cy="276999"/>
          </a:xfrm>
          <a:prstGeom prst="rect">
            <a:avLst/>
          </a:prstGeom>
          <a:solidFill>
            <a:schemeClr val="accent1">
              <a:lumMod val="40000"/>
              <a:lumOff val="60000"/>
            </a:schemeClr>
          </a:solidFill>
          <a:ln w="9525">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8 yrs</a:t>
            </a:r>
          </a:p>
        </p:txBody>
      </p:sp>
      <p:grpSp>
        <p:nvGrpSpPr>
          <p:cNvPr id="24" name="Group 36">
            <a:extLst>
              <a:ext uri="{FF2B5EF4-FFF2-40B4-BE49-F238E27FC236}">
                <a16:creationId xmlns:a16="http://schemas.microsoft.com/office/drawing/2014/main" id="{30693E5B-57DB-D961-0FBE-271B5EB61FF5}"/>
              </a:ext>
            </a:extLst>
          </p:cNvPr>
          <p:cNvGrpSpPr/>
          <p:nvPr/>
        </p:nvGrpSpPr>
        <p:grpSpPr>
          <a:xfrm>
            <a:off x="4061635" y="1648430"/>
            <a:ext cx="2952355" cy="2124331"/>
            <a:chOff x="4417980" y="257095"/>
            <a:chExt cx="3049620" cy="2730845"/>
          </a:xfrm>
        </p:grpSpPr>
        <p:cxnSp>
          <p:nvCxnSpPr>
            <p:cNvPr id="25" name="Straight Arrow Connector 24">
              <a:extLst>
                <a:ext uri="{FF2B5EF4-FFF2-40B4-BE49-F238E27FC236}">
                  <a16:creationId xmlns:a16="http://schemas.microsoft.com/office/drawing/2014/main" id="{5122E55E-1CE3-D285-B0A6-C9680A8998CC}"/>
                </a:ext>
              </a:extLst>
            </p:cNvPr>
            <p:cNvCxnSpPr>
              <a:cxnSpLocks/>
            </p:cNvCxnSpPr>
            <p:nvPr/>
          </p:nvCxnSpPr>
          <p:spPr>
            <a:xfrm flipH="1">
              <a:off x="5396087" y="2513857"/>
              <a:ext cx="463234" cy="474083"/>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CD22145D-6860-6FF8-1FCD-D9C3C0861357}"/>
                </a:ext>
              </a:extLst>
            </p:cNvPr>
            <p:cNvCxnSpPr>
              <a:cxnSpLocks/>
            </p:cNvCxnSpPr>
            <p:nvPr/>
          </p:nvCxnSpPr>
          <p:spPr>
            <a:xfrm>
              <a:off x="6193141" y="2633645"/>
              <a:ext cx="441008" cy="354295"/>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7" name="Text Box 19">
              <a:extLst>
                <a:ext uri="{FF2B5EF4-FFF2-40B4-BE49-F238E27FC236}">
                  <a16:creationId xmlns:a16="http://schemas.microsoft.com/office/drawing/2014/main" id="{8716E549-6000-05F6-5C9B-49C9A6751733}"/>
                </a:ext>
              </a:extLst>
            </p:cNvPr>
            <p:cNvSpPr txBox="1">
              <a:spLocks noChangeArrowheads="1"/>
            </p:cNvSpPr>
            <p:nvPr/>
          </p:nvSpPr>
          <p:spPr bwMode="auto">
            <a:xfrm>
              <a:off x="4417980" y="257095"/>
              <a:ext cx="2548995" cy="2392178"/>
            </a:xfrm>
            <a:prstGeom prst="rect">
              <a:avLst/>
            </a:prstGeom>
            <a:solidFill>
              <a:srgbClr val="7030A0">
                <a:alpha val="80000"/>
              </a:srgbClr>
            </a:solidFill>
            <a:ln w="25400">
              <a:solidFill>
                <a:schemeClr val="tx1"/>
              </a:solidFill>
              <a:miter lim="800000"/>
              <a:headEnd/>
              <a:tailEnd/>
            </a:ln>
          </p:spPr>
          <p:txBody>
            <a:bodyPr wrap="square">
              <a:spAutoFit/>
            </a:bodyPr>
            <a:lstStyle/>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EGDS-MH (MPIs: Neiderhiser &amp; Leve).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NIMH, Sept 2010 – July 2015</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 &amp; II</a:t>
              </a:r>
              <a:endPar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endParaRPr>
            </a:p>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Psychiatric diagnosis of children and adoptive parents</a:t>
              </a:r>
            </a:p>
          </p:txBody>
        </p:sp>
        <p:sp>
          <p:nvSpPr>
            <p:cNvPr id="28" name="TextBox 27">
              <a:extLst>
                <a:ext uri="{FF2B5EF4-FFF2-40B4-BE49-F238E27FC236}">
                  <a16:creationId xmlns:a16="http://schemas.microsoft.com/office/drawing/2014/main" id="{EAA18FFD-34DE-94AF-EC7D-A4DC154E907E}"/>
                </a:ext>
              </a:extLst>
            </p:cNvPr>
            <p:cNvSpPr txBox="1"/>
            <p:nvPr/>
          </p:nvSpPr>
          <p:spPr>
            <a:xfrm>
              <a:off x="7162800" y="2209800"/>
              <a:ext cx="304800" cy="369332"/>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itchFamily="34" charset="0"/>
                  <a:ea typeface="+mn-ea"/>
                  <a:cs typeface="+mn-cs"/>
                </a:rPr>
                <a:t>I</a:t>
              </a:r>
            </a:p>
          </p:txBody>
        </p:sp>
      </p:grpSp>
      <p:grpSp>
        <p:nvGrpSpPr>
          <p:cNvPr id="29" name="Group 41">
            <a:extLst>
              <a:ext uri="{FF2B5EF4-FFF2-40B4-BE49-F238E27FC236}">
                <a16:creationId xmlns:a16="http://schemas.microsoft.com/office/drawing/2014/main" id="{C324163D-7A58-7696-C5B9-2FD2175C3D9E}"/>
              </a:ext>
            </a:extLst>
          </p:cNvPr>
          <p:cNvGrpSpPr/>
          <p:nvPr/>
        </p:nvGrpSpPr>
        <p:grpSpPr>
          <a:xfrm>
            <a:off x="5523674" y="3765453"/>
            <a:ext cx="3363971" cy="2969994"/>
            <a:chOff x="4599079" y="3438548"/>
            <a:chExt cx="3630521" cy="3693459"/>
          </a:xfrm>
        </p:grpSpPr>
        <p:sp>
          <p:nvSpPr>
            <p:cNvPr id="30" name="Text Box 15">
              <a:extLst>
                <a:ext uri="{FF2B5EF4-FFF2-40B4-BE49-F238E27FC236}">
                  <a16:creationId xmlns:a16="http://schemas.microsoft.com/office/drawing/2014/main" id="{9AABA32B-91F3-45F7-CCDD-E5D8218641E0}"/>
                </a:ext>
              </a:extLst>
            </p:cNvPr>
            <p:cNvSpPr txBox="1">
              <a:spLocks noChangeArrowheads="1"/>
            </p:cNvSpPr>
            <p:nvPr/>
          </p:nvSpPr>
          <p:spPr bwMode="auto">
            <a:xfrm rot="16200000">
              <a:off x="5840199" y="3656358"/>
              <a:ext cx="734568" cy="298947"/>
            </a:xfrm>
            <a:prstGeom prst="rect">
              <a:avLst/>
            </a:prstGeom>
            <a:solidFill>
              <a:schemeClr val="accent1">
                <a:lumMod val="40000"/>
                <a:lumOff val="60000"/>
              </a:schemeClr>
            </a:solidFill>
            <a:ln w="9525">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9</a:t>
              </a:r>
              <a:r>
                <a:rPr kumimoji="0" lang="en-US" sz="1200" b="0" i="0" u="none" strike="noStrike" kern="1200" cap="none" spc="0" normalizeH="0" baseline="0" noProof="0" dirty="0">
                  <a:ln>
                    <a:noFill/>
                  </a:ln>
                  <a:solidFill>
                    <a:srgbClr val="DAEDEF"/>
                  </a:solidFill>
                  <a:effectLst/>
                  <a:uLnTx/>
                  <a:uFillTx/>
                  <a:latin typeface="Futura Medium" panose="020B0602020204020303" pitchFamily="34" charset="-79"/>
                  <a:cs typeface="Futura Medium" panose="020B0602020204020303" pitchFamily="34" charset="-79"/>
                </a:rPr>
                <a:t> </a:t>
              </a: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yrs</a:t>
              </a:r>
            </a:p>
          </p:txBody>
        </p:sp>
        <p:cxnSp>
          <p:nvCxnSpPr>
            <p:cNvPr id="31" name="Straight Arrow Connector 30">
              <a:extLst>
                <a:ext uri="{FF2B5EF4-FFF2-40B4-BE49-F238E27FC236}">
                  <a16:creationId xmlns:a16="http://schemas.microsoft.com/office/drawing/2014/main" id="{13CF5EC8-CBC5-DA78-DA81-8F114BC23D98}"/>
                </a:ext>
              </a:extLst>
            </p:cNvPr>
            <p:cNvCxnSpPr>
              <a:endCxn id="9" idx="2"/>
            </p:cNvCxnSpPr>
            <p:nvPr/>
          </p:nvCxnSpPr>
          <p:spPr>
            <a:xfrm flipH="1" flipV="1">
              <a:off x="4599079" y="4219857"/>
              <a:ext cx="1161254" cy="507655"/>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32" name="Text Box 19">
              <a:extLst>
                <a:ext uri="{FF2B5EF4-FFF2-40B4-BE49-F238E27FC236}">
                  <a16:creationId xmlns:a16="http://schemas.microsoft.com/office/drawing/2014/main" id="{8E1AB99E-8A6C-BAA8-9BD3-EE87CB999845}"/>
                </a:ext>
              </a:extLst>
            </p:cNvPr>
            <p:cNvSpPr txBox="1">
              <a:spLocks noChangeArrowheads="1"/>
            </p:cNvSpPr>
            <p:nvPr/>
          </p:nvSpPr>
          <p:spPr bwMode="auto">
            <a:xfrm>
              <a:off x="4970432" y="4739830"/>
              <a:ext cx="1798925" cy="2392177"/>
            </a:xfrm>
            <a:prstGeom prst="rect">
              <a:avLst/>
            </a:prstGeom>
            <a:solidFill>
              <a:srgbClr val="7030A0">
                <a:alpha val="70000"/>
              </a:srgbClr>
            </a:solidFill>
            <a:ln w="25400">
              <a:solidFill>
                <a:schemeClr val="tx1"/>
              </a:solid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EGDS-Health</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(PI: Ganiban).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NIDDK</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Aug 2011-June 2016</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 &amp; II</a:t>
              </a:r>
              <a:endPar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endParaRPr>
            </a:p>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weight development</a:t>
              </a:r>
            </a:p>
          </p:txBody>
        </p:sp>
        <p:cxnSp>
          <p:nvCxnSpPr>
            <p:cNvPr id="33" name="Straight Arrow Connector 32">
              <a:extLst>
                <a:ext uri="{FF2B5EF4-FFF2-40B4-BE49-F238E27FC236}">
                  <a16:creationId xmlns:a16="http://schemas.microsoft.com/office/drawing/2014/main" id="{CECAB824-8CA2-0C32-6715-B1E49D331A24}"/>
                </a:ext>
              </a:extLst>
            </p:cNvPr>
            <p:cNvCxnSpPr>
              <a:endCxn id="30" idx="1"/>
            </p:cNvCxnSpPr>
            <p:nvPr/>
          </p:nvCxnSpPr>
          <p:spPr>
            <a:xfrm flipV="1">
              <a:off x="5746369" y="4173116"/>
              <a:ext cx="461115" cy="554396"/>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477338C2-54D0-240D-8770-5ED577558A2D}"/>
                </a:ext>
              </a:extLst>
            </p:cNvPr>
            <p:cNvSpPr txBox="1"/>
            <p:nvPr/>
          </p:nvSpPr>
          <p:spPr>
            <a:xfrm>
              <a:off x="7924800" y="4380384"/>
              <a:ext cx="304800" cy="369332"/>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itchFamily="34" charset="0"/>
                  <a:ea typeface="+mn-ea"/>
                  <a:cs typeface="+mn-cs"/>
                </a:rPr>
                <a:t>I</a:t>
              </a:r>
            </a:p>
          </p:txBody>
        </p:sp>
      </p:grpSp>
      <p:sp>
        <p:nvSpPr>
          <p:cNvPr id="35" name="Text Box 19">
            <a:extLst>
              <a:ext uri="{FF2B5EF4-FFF2-40B4-BE49-F238E27FC236}">
                <a16:creationId xmlns:a16="http://schemas.microsoft.com/office/drawing/2014/main" id="{5A045996-28E5-9699-04CE-05864273CA03}"/>
              </a:ext>
            </a:extLst>
          </p:cNvPr>
          <p:cNvSpPr txBox="1">
            <a:spLocks noChangeArrowheads="1"/>
          </p:cNvSpPr>
          <p:nvPr/>
        </p:nvSpPr>
        <p:spPr bwMode="auto">
          <a:xfrm>
            <a:off x="8954684" y="1644395"/>
            <a:ext cx="2278823" cy="1923604"/>
          </a:xfrm>
          <a:prstGeom prst="rect">
            <a:avLst/>
          </a:prstGeom>
          <a:solidFill>
            <a:srgbClr val="E58787">
              <a:alpha val="80000"/>
            </a:srgbClr>
          </a:solidFill>
          <a:ln w="25400">
            <a:solidFill>
              <a:schemeClr val="tx1"/>
            </a:solidFill>
            <a:miter lim="800000"/>
            <a:headEnd/>
            <a:tailEnd/>
          </a:ln>
        </p:spPr>
        <p:txBody>
          <a:bodyPr wrap="square">
            <a:spAutoFit/>
          </a:bodyPr>
          <a:lstStyle/>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EGDS-ECHO (MPIs: Leve, </a:t>
            </a:r>
            <a:r>
              <a:rPr kumimoji="0" lang="en-US" sz="1400" b="1" i="0" u="none" strike="noStrike" kern="1200" cap="none" spc="0" normalizeH="0" baseline="0" noProof="0" dirty="0" err="1">
                <a:ln>
                  <a:noFill/>
                </a:ln>
                <a:solidFill>
                  <a:srgbClr val="000000"/>
                </a:solidFill>
                <a:effectLst/>
                <a:uLnTx/>
                <a:uFillTx/>
                <a:latin typeface="FUTURA MEDIUM" panose="020B0602020204020303" pitchFamily="34" charset="-79"/>
                <a:cs typeface="FUTURA MEDIUM" panose="020B0602020204020303" pitchFamily="34" charset="-79"/>
              </a:rPr>
              <a:t>Neiderhiser</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&amp; </a:t>
            </a:r>
            <a:r>
              <a:rPr kumimoji="0" lang="en-US" sz="1400" b="1" i="0" u="none" strike="noStrike" kern="1200" cap="none" spc="0" normalizeH="0" baseline="0" noProof="0" dirty="0" err="1">
                <a:ln>
                  <a:noFill/>
                </a:ln>
                <a:solidFill>
                  <a:srgbClr val="000000"/>
                </a:solidFill>
                <a:effectLst/>
                <a:uLnTx/>
                <a:uFillTx/>
                <a:latin typeface="FUTURA MEDIUM" panose="020B0602020204020303" pitchFamily="34" charset="-79"/>
                <a:cs typeface="FUTURA MEDIUM" panose="020B0602020204020303" pitchFamily="34" charset="-79"/>
              </a:rPr>
              <a:t>Ganiban</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NIH, Sept 2016 – Aug 2023</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 II &amp; III</a:t>
            </a:r>
            <a:endPar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endParaRPr>
          </a:p>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environmental exposures on child health outcomes; all siblings</a:t>
            </a:r>
          </a:p>
        </p:txBody>
      </p:sp>
      <p:grpSp>
        <p:nvGrpSpPr>
          <p:cNvPr id="36" name="Group 35">
            <a:extLst>
              <a:ext uri="{FF2B5EF4-FFF2-40B4-BE49-F238E27FC236}">
                <a16:creationId xmlns:a16="http://schemas.microsoft.com/office/drawing/2014/main" id="{CD1DCD47-8615-0781-AC8C-341860B6D598}"/>
              </a:ext>
            </a:extLst>
          </p:cNvPr>
          <p:cNvGrpSpPr/>
          <p:nvPr/>
        </p:nvGrpSpPr>
        <p:grpSpPr>
          <a:xfrm>
            <a:off x="9066972" y="3775915"/>
            <a:ext cx="1511083" cy="596988"/>
            <a:chOff x="9273778" y="3465973"/>
            <a:chExt cx="1630816" cy="742409"/>
          </a:xfrm>
        </p:grpSpPr>
        <p:sp>
          <p:nvSpPr>
            <p:cNvPr id="37" name="Text Box 15">
              <a:extLst>
                <a:ext uri="{FF2B5EF4-FFF2-40B4-BE49-F238E27FC236}">
                  <a16:creationId xmlns:a16="http://schemas.microsoft.com/office/drawing/2014/main" id="{CA897817-0899-EE3B-968E-80824BAB24C9}"/>
                </a:ext>
              </a:extLst>
            </p:cNvPr>
            <p:cNvSpPr txBox="1">
              <a:spLocks noChangeArrowheads="1"/>
            </p:cNvSpPr>
            <p:nvPr/>
          </p:nvSpPr>
          <p:spPr bwMode="auto">
            <a:xfrm rot="16200000">
              <a:off x="9745589" y="3587397"/>
              <a:ext cx="734567" cy="498246"/>
            </a:xfrm>
            <a:prstGeom prst="rect">
              <a:avLst/>
            </a:prstGeom>
            <a:solidFill>
              <a:schemeClr val="accent1">
                <a:lumMod val="40000"/>
                <a:lumOff val="60000"/>
              </a:schemeClr>
            </a:solidFill>
            <a:ln w="9525">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13</a:t>
              </a:r>
              <a:r>
                <a:rPr kumimoji="0" lang="en-US" sz="1200" b="0" i="0" u="none" strike="noStrike" kern="1200" cap="none" spc="0" normalizeH="0" baseline="0" noProof="0" dirty="0">
                  <a:ln>
                    <a:noFill/>
                  </a:ln>
                  <a:solidFill>
                    <a:srgbClr val="DAEDEF"/>
                  </a:solidFill>
                  <a:effectLst/>
                  <a:uLnTx/>
                  <a:uFillTx/>
                  <a:latin typeface="Futura Medium" panose="020B0602020204020303" pitchFamily="34" charset="-79"/>
                  <a:cs typeface="Futura Medium" panose="020B0602020204020303" pitchFamily="34" charset="-79"/>
                </a:rPr>
                <a:t> </a:t>
              </a: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yrs</a:t>
              </a:r>
            </a:p>
          </p:txBody>
        </p:sp>
        <p:sp>
          <p:nvSpPr>
            <p:cNvPr id="38" name="Text Box 15">
              <a:extLst>
                <a:ext uri="{FF2B5EF4-FFF2-40B4-BE49-F238E27FC236}">
                  <a16:creationId xmlns:a16="http://schemas.microsoft.com/office/drawing/2014/main" id="{93D1BFE4-29FA-9411-C226-8CA8B0767C33}"/>
                </a:ext>
              </a:extLst>
            </p:cNvPr>
            <p:cNvSpPr txBox="1">
              <a:spLocks noChangeArrowheads="1"/>
            </p:cNvSpPr>
            <p:nvPr/>
          </p:nvSpPr>
          <p:spPr bwMode="auto">
            <a:xfrm rot="16200000">
              <a:off x="9155617" y="3584134"/>
              <a:ext cx="734567" cy="498246"/>
            </a:xfrm>
            <a:prstGeom prst="rect">
              <a:avLst/>
            </a:prstGeom>
            <a:solidFill>
              <a:schemeClr val="accent1">
                <a:lumMod val="40000"/>
                <a:lumOff val="60000"/>
              </a:schemeClr>
            </a:solidFill>
            <a:ln w="9525">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11 </a:t>
              </a:r>
              <a:r>
                <a:rPr kumimoji="0" lang="en-US" sz="1200" b="0" i="0" u="none" strike="noStrike" kern="1200" cap="none" spc="0" normalizeH="0" baseline="0" noProof="0" dirty="0" err="1">
                  <a:ln>
                    <a:noFill/>
                  </a:ln>
                  <a:solidFill>
                    <a:sysClr val="windowText" lastClr="000000"/>
                  </a:solidFill>
                  <a:effectLst/>
                  <a:uLnTx/>
                  <a:uFillTx/>
                  <a:latin typeface="Futura Medium" panose="020B0602020204020303" pitchFamily="34" charset="-79"/>
                  <a:cs typeface="Futura Medium" panose="020B0602020204020303" pitchFamily="34" charset="-79"/>
                </a:rPr>
                <a:t>yrs</a:t>
              </a:r>
              <a:endPar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endParaRPr>
            </a:p>
          </p:txBody>
        </p:sp>
        <p:sp>
          <p:nvSpPr>
            <p:cNvPr id="39" name="Text Box 15">
              <a:extLst>
                <a:ext uri="{FF2B5EF4-FFF2-40B4-BE49-F238E27FC236}">
                  <a16:creationId xmlns:a16="http://schemas.microsoft.com/office/drawing/2014/main" id="{42F12EF7-470B-838A-23C3-4CD562B9D3D6}"/>
                </a:ext>
              </a:extLst>
            </p:cNvPr>
            <p:cNvSpPr txBox="1">
              <a:spLocks noChangeArrowheads="1"/>
            </p:cNvSpPr>
            <p:nvPr/>
          </p:nvSpPr>
          <p:spPr bwMode="auto">
            <a:xfrm rot="16200000">
              <a:off x="10288187" y="3591976"/>
              <a:ext cx="734567" cy="498246"/>
            </a:xfrm>
            <a:prstGeom prst="rect">
              <a:avLst/>
            </a:prstGeom>
            <a:solidFill>
              <a:schemeClr val="accent1">
                <a:lumMod val="40000"/>
                <a:lumOff val="60000"/>
              </a:schemeClr>
            </a:solidFill>
            <a:ln w="9525">
              <a:solidFill>
                <a:schemeClr val="tx1"/>
              </a:solidFill>
              <a:miter lim="800000"/>
              <a:headEnd/>
              <a:tailEnd/>
            </a:ln>
          </p:spPr>
          <p:txBody>
            <a:bodyPr wrap="square">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15</a:t>
              </a:r>
              <a:r>
                <a:rPr kumimoji="0" lang="en-US" sz="1200" b="0" i="0" u="none" strike="noStrike" kern="1200" cap="none" spc="0" normalizeH="0" baseline="0" noProof="0" dirty="0">
                  <a:ln>
                    <a:noFill/>
                  </a:ln>
                  <a:solidFill>
                    <a:srgbClr val="DAEDEF"/>
                  </a:solidFill>
                  <a:effectLst/>
                  <a:uLnTx/>
                  <a:uFillTx/>
                  <a:latin typeface="Futura Medium" panose="020B0602020204020303" pitchFamily="34" charset="-79"/>
                  <a:cs typeface="Futura Medium" panose="020B0602020204020303" pitchFamily="34" charset="-79"/>
                </a:rPr>
                <a:t> </a:t>
              </a:r>
              <a:r>
                <a:rPr kumimoji="0" lang="en-US" sz="1200" b="0" i="0" u="none" strike="noStrike" kern="1200" cap="none" spc="0" normalizeH="0" baseline="0" noProof="0" dirty="0">
                  <a:ln>
                    <a:noFill/>
                  </a:ln>
                  <a:solidFill>
                    <a:sysClr val="windowText" lastClr="000000"/>
                  </a:solidFill>
                  <a:effectLst/>
                  <a:uLnTx/>
                  <a:uFillTx/>
                  <a:latin typeface="Futura Medium" panose="020B0602020204020303" pitchFamily="34" charset="-79"/>
                  <a:cs typeface="Futura Medium" panose="020B0602020204020303" pitchFamily="34" charset="-79"/>
                </a:rPr>
                <a:t>yrs</a:t>
              </a:r>
            </a:p>
          </p:txBody>
        </p:sp>
      </p:grpSp>
      <p:sp>
        <p:nvSpPr>
          <p:cNvPr id="40" name="Text Box 19">
            <a:extLst>
              <a:ext uri="{FF2B5EF4-FFF2-40B4-BE49-F238E27FC236}">
                <a16:creationId xmlns:a16="http://schemas.microsoft.com/office/drawing/2014/main" id="{F084FF76-A714-6F93-EC1B-77BA2A598C95}"/>
              </a:ext>
            </a:extLst>
          </p:cNvPr>
          <p:cNvSpPr txBox="1">
            <a:spLocks noChangeArrowheads="1"/>
          </p:cNvSpPr>
          <p:nvPr/>
        </p:nvSpPr>
        <p:spPr bwMode="auto">
          <a:xfrm>
            <a:off x="9682708" y="4801938"/>
            <a:ext cx="1906347" cy="1708160"/>
          </a:xfrm>
          <a:prstGeom prst="rect">
            <a:avLst/>
          </a:prstGeom>
          <a:solidFill>
            <a:srgbClr val="CC0404">
              <a:alpha val="69804"/>
            </a:srgbClr>
          </a:solidFill>
          <a:ln w="25400">
            <a:solidFill>
              <a:schemeClr val="tx1"/>
            </a:solid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EGDS-Adolescence</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(PI: </a:t>
            </a:r>
            <a:r>
              <a:rPr kumimoji="0" lang="en-US" sz="1400" b="1" i="0" u="none" strike="noStrike" kern="1200" cap="none" spc="0" normalizeH="0" baseline="0" noProof="0" dirty="0" err="1">
                <a:ln>
                  <a:noFill/>
                </a:ln>
                <a:solidFill>
                  <a:srgbClr val="000000"/>
                </a:solidFill>
                <a:effectLst/>
                <a:uLnTx/>
                <a:uFillTx/>
                <a:latin typeface="FUTURA MEDIUM" panose="020B0602020204020303" pitchFamily="34" charset="-79"/>
                <a:cs typeface="FUTURA MEDIUM" panose="020B0602020204020303" pitchFamily="34" charset="-79"/>
              </a:rPr>
              <a:t>Neiderhiser</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NIDA</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Apr 2018-Jan 2024</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 &amp; II</a:t>
            </a:r>
            <a:endPar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endParaRPr>
          </a:p>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hormones &amp; substance use risk</a:t>
            </a:r>
          </a:p>
        </p:txBody>
      </p:sp>
      <p:sp>
        <p:nvSpPr>
          <p:cNvPr id="41" name="AutoShape 16">
            <a:extLst>
              <a:ext uri="{FF2B5EF4-FFF2-40B4-BE49-F238E27FC236}">
                <a16:creationId xmlns:a16="http://schemas.microsoft.com/office/drawing/2014/main" id="{1731D3F9-CC08-F262-2950-02A9908CD3C7}"/>
              </a:ext>
            </a:extLst>
          </p:cNvPr>
          <p:cNvSpPr>
            <a:spLocks/>
          </p:cNvSpPr>
          <p:nvPr/>
        </p:nvSpPr>
        <p:spPr bwMode="auto">
          <a:xfrm rot="16200000">
            <a:off x="9698049" y="4055896"/>
            <a:ext cx="355234" cy="1071141"/>
          </a:xfrm>
          <a:prstGeom prst="leftBrace">
            <a:avLst>
              <a:gd name="adj1" fmla="val 29354"/>
              <a:gd name="adj2" fmla="val 50208"/>
            </a:avLst>
          </a:prstGeom>
          <a:noFill/>
          <a:ln w="28575">
            <a:solidFill>
              <a:schemeClr val="tx1"/>
            </a:solidFill>
            <a:round/>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itchFamily="34" charset="0"/>
              <a:ea typeface="+mn-ea"/>
              <a:cs typeface="+mn-cs"/>
            </a:endParaRPr>
          </a:p>
        </p:txBody>
      </p:sp>
      <p:sp>
        <p:nvSpPr>
          <p:cNvPr id="42" name="Text Box 19">
            <a:extLst>
              <a:ext uri="{FF2B5EF4-FFF2-40B4-BE49-F238E27FC236}">
                <a16:creationId xmlns:a16="http://schemas.microsoft.com/office/drawing/2014/main" id="{1A651A08-BC96-6565-218A-BA4FFA0A6850}"/>
              </a:ext>
            </a:extLst>
          </p:cNvPr>
          <p:cNvSpPr txBox="1">
            <a:spLocks noChangeArrowheads="1"/>
          </p:cNvSpPr>
          <p:nvPr/>
        </p:nvSpPr>
        <p:spPr bwMode="auto">
          <a:xfrm>
            <a:off x="6746144" y="1773947"/>
            <a:ext cx="1906347" cy="1708160"/>
          </a:xfrm>
          <a:prstGeom prst="rect">
            <a:avLst/>
          </a:prstGeom>
          <a:solidFill>
            <a:srgbClr val="4C82A6">
              <a:alpha val="69804"/>
            </a:srgbClr>
          </a:solidFill>
          <a:ln w="25400">
            <a:solidFill>
              <a:schemeClr val="tx1"/>
            </a:solid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EGDS-</a:t>
            </a:r>
            <a:r>
              <a:rPr kumimoji="0" lang="en-US" sz="1400" b="1" i="0" u="none" strike="noStrike" kern="1200" cap="none" spc="0" normalizeH="0" baseline="0" noProof="0" dirty="0" err="1">
                <a:ln>
                  <a:noFill/>
                </a:ln>
                <a:solidFill>
                  <a:srgbClr val="000000"/>
                </a:solidFill>
                <a:effectLst/>
                <a:uLnTx/>
                <a:uFillTx/>
                <a:latin typeface="FUTURA MEDIUM" panose="020B0602020204020303" pitchFamily="34" charset="-79"/>
                <a:cs typeface="FUTURA MEDIUM" panose="020B0602020204020303" pitchFamily="34" charset="-79"/>
              </a:rPr>
              <a:t>EPoCh</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(PI: Leve).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NIDA</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Sept 2013-May 2018</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III</a:t>
            </a:r>
            <a:endPar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endParaRPr>
          </a:p>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216 siblings from birth family, 60 from adoptive family</a:t>
            </a:r>
          </a:p>
        </p:txBody>
      </p:sp>
      <p:cxnSp>
        <p:nvCxnSpPr>
          <p:cNvPr id="43" name="Straight Arrow Connector 42">
            <a:extLst>
              <a:ext uri="{FF2B5EF4-FFF2-40B4-BE49-F238E27FC236}">
                <a16:creationId xmlns:a16="http://schemas.microsoft.com/office/drawing/2014/main" id="{090566F7-790F-9312-7592-6F88243CA944}"/>
              </a:ext>
            </a:extLst>
          </p:cNvPr>
          <p:cNvCxnSpPr>
            <a:stCxn id="42" idx="2"/>
            <a:endCxn id="7" idx="3"/>
          </p:cNvCxnSpPr>
          <p:nvPr/>
        </p:nvCxnSpPr>
        <p:spPr>
          <a:xfrm flipH="1">
            <a:off x="5571902" y="3482107"/>
            <a:ext cx="2127416" cy="290656"/>
          </a:xfrm>
          <a:prstGeom prst="straightConnector1">
            <a:avLst/>
          </a:prstGeom>
          <a:ln w="38100">
            <a:solidFill>
              <a:srgbClr val="509AB8"/>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2F7EB286-4927-3386-4F12-B32A58686F9C}"/>
              </a:ext>
            </a:extLst>
          </p:cNvPr>
          <p:cNvCxnSpPr>
            <a:cxnSpLocks/>
          </p:cNvCxnSpPr>
          <p:nvPr/>
        </p:nvCxnSpPr>
        <p:spPr>
          <a:xfrm flipH="1">
            <a:off x="5618785" y="3490733"/>
            <a:ext cx="4207806" cy="291110"/>
          </a:xfrm>
          <a:prstGeom prst="straightConnector1">
            <a:avLst/>
          </a:prstGeom>
          <a:ln w="38100">
            <a:solidFill>
              <a:srgbClr val="FF9999"/>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566A8017-EA99-9716-E763-FC6825257BA6}"/>
              </a:ext>
            </a:extLst>
          </p:cNvPr>
          <p:cNvCxnSpPr>
            <a:cxnSpLocks/>
          </p:cNvCxnSpPr>
          <p:nvPr/>
        </p:nvCxnSpPr>
        <p:spPr>
          <a:xfrm flipH="1">
            <a:off x="9284485" y="3497154"/>
            <a:ext cx="591181" cy="256446"/>
          </a:xfrm>
          <a:prstGeom prst="straightConnector1">
            <a:avLst/>
          </a:prstGeom>
          <a:ln w="38100">
            <a:solidFill>
              <a:srgbClr val="FF9999"/>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497A6B0B-8BFF-E18F-59F1-B6B797ADC4CA}"/>
              </a:ext>
            </a:extLst>
          </p:cNvPr>
          <p:cNvCxnSpPr>
            <a:cxnSpLocks/>
          </p:cNvCxnSpPr>
          <p:nvPr/>
        </p:nvCxnSpPr>
        <p:spPr>
          <a:xfrm>
            <a:off x="9899036" y="3497154"/>
            <a:ext cx="557065" cy="278760"/>
          </a:xfrm>
          <a:prstGeom prst="straightConnector1">
            <a:avLst/>
          </a:prstGeom>
          <a:ln w="38100">
            <a:solidFill>
              <a:srgbClr val="FF9999"/>
            </a:solidFill>
            <a:tailEnd type="triangle"/>
          </a:ln>
        </p:spPr>
        <p:style>
          <a:lnRef idx="1">
            <a:schemeClr val="accent1"/>
          </a:lnRef>
          <a:fillRef idx="0">
            <a:schemeClr val="accent1"/>
          </a:fillRef>
          <a:effectRef idx="0">
            <a:schemeClr val="accent1"/>
          </a:effectRef>
          <a:fontRef idx="minor">
            <a:schemeClr val="tx1"/>
          </a:fontRef>
        </p:style>
      </p:cxnSp>
      <p:sp>
        <p:nvSpPr>
          <p:cNvPr id="47" name="Text Box 19">
            <a:extLst>
              <a:ext uri="{FF2B5EF4-FFF2-40B4-BE49-F238E27FC236}">
                <a16:creationId xmlns:a16="http://schemas.microsoft.com/office/drawing/2014/main" id="{6E64B0E1-8A6C-E067-BFB6-E109E2BF52C9}"/>
              </a:ext>
            </a:extLst>
          </p:cNvPr>
          <p:cNvSpPr txBox="1">
            <a:spLocks noChangeArrowheads="1"/>
          </p:cNvSpPr>
          <p:nvPr/>
        </p:nvSpPr>
        <p:spPr bwMode="auto">
          <a:xfrm>
            <a:off x="7662726" y="4765277"/>
            <a:ext cx="1906347" cy="1492716"/>
          </a:xfrm>
          <a:prstGeom prst="rect">
            <a:avLst/>
          </a:prstGeom>
          <a:solidFill>
            <a:srgbClr val="4C82A6">
              <a:alpha val="69804"/>
            </a:srgbClr>
          </a:solidFill>
          <a:ln w="25400">
            <a:solidFill>
              <a:schemeClr val="tx1"/>
            </a:solid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EGDS-MSCH (PI: </a:t>
            </a:r>
            <a:r>
              <a:rPr kumimoji="0" lang="en-US" sz="1400" b="1" i="0" u="none" strike="noStrike" kern="1200" cap="none" spc="0" normalizeH="0" baseline="0" noProof="0" dirty="0" err="1">
                <a:ln>
                  <a:noFill/>
                </a:ln>
                <a:solidFill>
                  <a:srgbClr val="000000"/>
                </a:solidFill>
                <a:effectLst/>
                <a:uLnTx/>
                <a:uFillTx/>
                <a:latin typeface="FUTURA MEDIUM" panose="020B0602020204020303" pitchFamily="34" charset="-79"/>
                <a:cs typeface="FUTURA MEDIUM" panose="020B0602020204020303" pitchFamily="34" charset="-79"/>
              </a:rPr>
              <a:t>Leve</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NICHD</a:t>
            </a: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 </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Sept 2014-Aug 2017</a:t>
            </a:r>
          </a:p>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Futura Medium" panose="020B0602020204020303" pitchFamily="34" charset="-79"/>
                <a:cs typeface="Futura Medium" panose="020B0602020204020303" pitchFamily="34" charset="-79"/>
              </a:rPr>
              <a:t>Cohort I</a:t>
            </a:r>
            <a:endParaRPr kumimoji="0" lang="en-US" sz="1400" b="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endParaRPr>
          </a:p>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New: </a:t>
            </a:r>
            <a:r>
              <a:rPr kumimoji="0" lang="en-US" sz="1400" i="0" u="none" strike="noStrike" kern="1200" cap="none" spc="0" normalizeH="0" baseline="0" noProof="0" dirty="0">
                <a:ln>
                  <a:noFill/>
                </a:ln>
                <a:solidFill>
                  <a:srgbClr val="000000"/>
                </a:solidFill>
                <a:effectLst/>
                <a:uLnTx/>
                <a:uFillTx/>
                <a:latin typeface="Futura Medium" panose="020B0602020204020303" pitchFamily="34" charset="-79"/>
                <a:cs typeface="Futura Medium" panose="020B0602020204020303" pitchFamily="34" charset="-79"/>
              </a:rPr>
              <a:t>transition to adolescence</a:t>
            </a:r>
          </a:p>
        </p:txBody>
      </p:sp>
      <p:cxnSp>
        <p:nvCxnSpPr>
          <p:cNvPr id="48" name="Straight Arrow Connector 47">
            <a:extLst>
              <a:ext uri="{FF2B5EF4-FFF2-40B4-BE49-F238E27FC236}">
                <a16:creationId xmlns:a16="http://schemas.microsoft.com/office/drawing/2014/main" id="{90A30B4E-E2CB-2639-6F55-778F7F1524CD}"/>
              </a:ext>
            </a:extLst>
          </p:cNvPr>
          <p:cNvCxnSpPr>
            <a:stCxn id="47" idx="0"/>
          </p:cNvCxnSpPr>
          <p:nvPr/>
        </p:nvCxnSpPr>
        <p:spPr>
          <a:xfrm flipV="1">
            <a:off x="8615900" y="4393720"/>
            <a:ext cx="668586" cy="371557"/>
          </a:xfrm>
          <a:prstGeom prst="straightConnector1">
            <a:avLst/>
          </a:prstGeom>
          <a:ln w="38100">
            <a:solidFill>
              <a:srgbClr val="509AB8"/>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413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7"/>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par>
                                <p:cTn id="41" presetID="1" presetClass="entr" presetSubtype="0" fill="hold" grpId="1" nodeType="withEffect">
                                  <p:stCondLst>
                                    <p:cond delay="0"/>
                                  </p:stCondLst>
                                  <p:childTnLst>
                                    <p:set>
                                      <p:cBhvr>
                                        <p:cTn id="42" dur="1" fill="hold">
                                          <p:stCondLst>
                                            <p:cond delay="0"/>
                                          </p:stCondLst>
                                        </p:cTn>
                                        <p:tgtEl>
                                          <p:spTgt spid="3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40" grpId="0" animBg="1"/>
      <p:bldP spid="41" grpId="0" animBg="1"/>
      <p:bldP spid="42" grpId="0" animBg="1"/>
      <p:bldP spid="4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7B55148-6715-178B-2059-9F25E3A3EAE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 name="TextBox 3"/>
          <p:cNvSpPr txBox="1"/>
          <p:nvPr/>
        </p:nvSpPr>
        <p:spPr>
          <a:xfrm>
            <a:off x="838200" y="2321748"/>
            <a:ext cx="9753600" cy="2062103"/>
          </a:xfrm>
          <a:prstGeom prst="rect">
            <a:avLst/>
          </a:prstGeom>
          <a:noFill/>
        </p:spPr>
        <p:txBody>
          <a:bodyPr wrap="square" rtlCol="0">
            <a:spAutoFit/>
          </a:bodyPr>
          <a:lstStyle/>
          <a:p>
            <a:r>
              <a:rPr lang="en-US" sz="3200" b="1" dirty="0"/>
              <a:t>Processes that underlie environmental and heritable influences on development</a:t>
            </a:r>
            <a:br>
              <a:rPr lang="en-US" sz="3200" b="1" dirty="0"/>
            </a:br>
            <a:endParaRPr lang="en-US" sz="3200" b="1" dirty="0"/>
          </a:p>
          <a:p>
            <a:pPr marL="457200" indent="-457200">
              <a:buFont typeface="Arial" panose="020B0604020202020204" pitchFamily="34" charset="0"/>
              <a:buChar char="•"/>
            </a:pPr>
            <a:r>
              <a:rPr lang="en-US" sz="3200" b="1" dirty="0"/>
              <a:t>Example findings from the EGDS</a:t>
            </a:r>
          </a:p>
        </p:txBody>
      </p:sp>
    </p:spTree>
    <p:extLst>
      <p:ext uri="{BB962C8B-B14F-4D97-AF65-F5344CB8AC3E}">
        <p14:creationId xmlns:p14="http://schemas.microsoft.com/office/powerpoint/2010/main" val="580568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CE72F-53EA-0577-9B2E-6CE98EF96972}"/>
              </a:ext>
            </a:extLst>
          </p:cNvPr>
          <p:cNvSpPr>
            <a:spLocks noGrp="1"/>
          </p:cNvSpPr>
          <p:nvPr>
            <p:ph type="title"/>
          </p:nvPr>
        </p:nvSpPr>
        <p:spPr>
          <a:xfrm>
            <a:off x="838200" y="2209800"/>
            <a:ext cx="10515600" cy="762000"/>
          </a:xfrm>
        </p:spPr>
        <p:txBody>
          <a:bodyPr>
            <a:normAutofit fontScale="90000"/>
          </a:bodyPr>
          <a:lstStyle/>
          <a:p>
            <a:r>
              <a:rPr kumimoji="0" lang="en-US" sz="3600" b="1" i="0" u="none" strike="noStrike" kern="1200" cap="none" spc="0" normalizeH="0" baseline="0" noProof="0" dirty="0">
                <a:ln>
                  <a:noFill/>
                </a:ln>
                <a:solidFill>
                  <a:srgbClr val="FF0000"/>
                </a:solidFill>
                <a:effectLst/>
                <a:uLnTx/>
                <a:uFillTx/>
                <a:latin typeface="FUTURA MEDIUM" panose="020B0602020204020303" pitchFamily="34" charset="-79"/>
                <a:ea typeface="+mn-ea"/>
                <a:cs typeface="FUTURA MEDIUM" panose="020B0602020204020303" pitchFamily="34" charset="-79"/>
              </a:rPr>
              <a:t>Adoption Design: eliminates confounds</a:t>
            </a:r>
            <a:br>
              <a:rPr kumimoji="0" lang="en-US" sz="3600" b="1" i="0" u="none" strike="noStrike" kern="1200" cap="none" spc="0" normalizeH="0" baseline="0" noProof="0" dirty="0">
                <a:ln>
                  <a:noFill/>
                </a:ln>
                <a:solidFill>
                  <a:srgbClr val="FF0000"/>
                </a:solidFill>
                <a:effectLst/>
                <a:uLnTx/>
                <a:uFillTx/>
                <a:latin typeface="FUTURA MEDIUM" panose="020B0602020204020303" pitchFamily="34" charset="-79"/>
                <a:ea typeface="+mn-ea"/>
                <a:cs typeface="FUTURA MEDIUM" panose="020B0602020204020303" pitchFamily="34" charset="-79"/>
              </a:rPr>
            </a:br>
            <a:r>
              <a:rPr kumimoji="0" lang="en-US" sz="3600" b="1" i="1" u="none" strike="noStrike" kern="1200" cap="none" spc="0" normalizeH="0" baseline="0" noProof="0" dirty="0">
                <a:ln>
                  <a:noFill/>
                </a:ln>
                <a:solidFill>
                  <a:srgbClr val="00B0F0"/>
                </a:solidFill>
                <a:effectLst/>
                <a:uLnTx/>
                <a:uFillTx/>
                <a:latin typeface="FUTURA MEDIUM" panose="020B0602020204020303" pitchFamily="34" charset="-79"/>
                <a:ea typeface="+mn-ea"/>
                <a:cs typeface="FUTURA MEDIUM" panose="020B0602020204020303" pitchFamily="34" charset="-79"/>
              </a:rPr>
              <a:t>Additive Models: </a:t>
            </a:r>
            <a:r>
              <a:rPr kumimoji="0" lang="en-US" sz="3600" b="1" i="0" u="none" strike="noStrike" kern="1200" cap="none" spc="0" normalizeH="0" baseline="0" noProof="0" dirty="0">
                <a:ln>
                  <a:noFill/>
                </a:ln>
                <a:solidFill>
                  <a:prstClr val="black"/>
                </a:solidFill>
                <a:effectLst/>
                <a:uLnTx/>
                <a:uFillTx/>
                <a:latin typeface="FUTURA MEDIUM" panose="020B0602020204020303" pitchFamily="34" charset="-79"/>
                <a:ea typeface="+mn-ea"/>
                <a:cs typeface="FUTURA MEDIUM" panose="020B0602020204020303" pitchFamily="34" charset="-79"/>
              </a:rPr>
              <a:t>unique and combined influences</a:t>
            </a:r>
            <a:br>
              <a:rPr kumimoji="0" lang="en-US" sz="3600" b="1" i="0" u="none" strike="noStrike" kern="1200" cap="none" spc="0" normalizeH="0" baseline="0" noProof="0" dirty="0">
                <a:ln>
                  <a:noFill/>
                </a:ln>
                <a:solidFill>
                  <a:prstClr val="black"/>
                </a:solidFill>
                <a:effectLst/>
                <a:uLnTx/>
                <a:uFillTx/>
                <a:latin typeface="FUTURA MEDIUM" panose="020B0602020204020303" pitchFamily="34" charset="-79"/>
                <a:ea typeface="+mn-ea"/>
                <a:cs typeface="FUTURA MEDIUM" panose="020B0602020204020303" pitchFamily="34" charset="-79"/>
              </a:rPr>
            </a:br>
            <a:r>
              <a:rPr kumimoji="0" lang="en-US" sz="3600" b="1" i="0" u="none" strike="noStrike" kern="1200" cap="none" spc="0" normalizeH="0" baseline="0" noProof="0" dirty="0">
                <a:ln>
                  <a:noFill/>
                </a:ln>
                <a:solidFill>
                  <a:srgbClr val="FF0000"/>
                </a:solidFill>
                <a:effectLst/>
                <a:uLnTx/>
                <a:uFillTx/>
                <a:latin typeface="FUTURA MEDIUM" panose="020B0602020204020303" pitchFamily="34" charset="-79"/>
                <a:ea typeface="+mn-ea"/>
                <a:cs typeface="FUTURA MEDIUM" panose="020B0602020204020303" pitchFamily="34" charset="-79"/>
              </a:rPr>
              <a:t> </a:t>
            </a:r>
            <a:br>
              <a:rPr kumimoji="0" lang="en-US" sz="3600" b="1" i="0" u="none" strike="noStrike" kern="1200" cap="none" spc="0" normalizeH="0" baseline="0" noProof="0" dirty="0">
                <a:ln>
                  <a:noFill/>
                </a:ln>
                <a:solidFill>
                  <a:srgbClr val="FF0000"/>
                </a:solidFill>
                <a:effectLst/>
                <a:uLnTx/>
                <a:uFillTx/>
                <a:latin typeface="FUTURA MEDIUM" panose="020B0602020204020303" pitchFamily="34" charset="-79"/>
                <a:ea typeface="+mn-ea"/>
                <a:cs typeface="FUTURA MEDIUM" panose="020B0602020204020303" pitchFamily="34" charset="-79"/>
              </a:rPr>
            </a:br>
            <a:endParaRPr lang="en-US" dirty="0">
              <a:latin typeface="Futura Medium" panose="020B0602020204020303" pitchFamily="34" charset="-79"/>
              <a:cs typeface="Futura Medium" panose="020B0602020204020303" pitchFamily="34" charset="-79"/>
            </a:endParaRPr>
          </a:p>
        </p:txBody>
      </p:sp>
      <p:sp>
        <p:nvSpPr>
          <p:cNvPr id="3" name="Footer Placeholder 2">
            <a:extLst>
              <a:ext uri="{FF2B5EF4-FFF2-40B4-BE49-F238E27FC236}">
                <a16:creationId xmlns:a16="http://schemas.microsoft.com/office/drawing/2014/main" id="{8FC62DA2-4973-A711-5AB8-78440FBDD472}"/>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 name="Rectangle 3">
            <a:extLst>
              <a:ext uri="{FF2B5EF4-FFF2-40B4-BE49-F238E27FC236}">
                <a16:creationId xmlns:a16="http://schemas.microsoft.com/office/drawing/2014/main" id="{08948DD6-0B26-E685-85F7-1B7DF727E506}"/>
              </a:ext>
            </a:extLst>
          </p:cNvPr>
          <p:cNvSpPr/>
          <p:nvPr/>
        </p:nvSpPr>
        <p:spPr>
          <a:xfrm>
            <a:off x="1276350" y="2819400"/>
            <a:ext cx="9620250" cy="36115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4" name="Straight Arrow Connector 13">
            <a:extLst>
              <a:ext uri="{FF2B5EF4-FFF2-40B4-BE49-F238E27FC236}">
                <a16:creationId xmlns:a16="http://schemas.microsoft.com/office/drawing/2014/main" id="{875E0F07-DFAF-0F3B-C987-C1B32FC5D51E}"/>
              </a:ext>
            </a:extLst>
          </p:cNvPr>
          <p:cNvCxnSpPr>
            <a:endCxn id="6" idx="1"/>
          </p:cNvCxnSpPr>
          <p:nvPr/>
        </p:nvCxnSpPr>
        <p:spPr>
          <a:xfrm>
            <a:off x="2362200" y="5018533"/>
            <a:ext cx="1948901" cy="92063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CD71A6AE-ED12-4044-ABAE-049EBA0C75BA}"/>
              </a:ext>
            </a:extLst>
          </p:cNvPr>
          <p:cNvSpPr txBox="1"/>
          <p:nvPr/>
        </p:nvSpPr>
        <p:spPr>
          <a:xfrm>
            <a:off x="4080331" y="3557622"/>
            <a:ext cx="1678051" cy="584775"/>
          </a:xfrm>
          <a:prstGeom prst="rect">
            <a:avLst/>
          </a:prstGeom>
          <a:solidFill>
            <a:schemeClr val="bg1"/>
          </a:solid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Heritable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Characteristics</a:t>
            </a:r>
          </a:p>
        </p:txBody>
      </p:sp>
      <p:sp>
        <p:nvSpPr>
          <p:cNvPr id="6" name="TextBox 5">
            <a:extLst>
              <a:ext uri="{FF2B5EF4-FFF2-40B4-BE49-F238E27FC236}">
                <a16:creationId xmlns:a16="http://schemas.microsoft.com/office/drawing/2014/main" id="{F9044107-23A3-C171-686F-5E0E66596AD0}"/>
              </a:ext>
            </a:extLst>
          </p:cNvPr>
          <p:cNvSpPr txBox="1"/>
          <p:nvPr/>
        </p:nvSpPr>
        <p:spPr>
          <a:xfrm>
            <a:off x="4311101" y="5646778"/>
            <a:ext cx="1447282" cy="584775"/>
          </a:xfrm>
          <a:prstGeom prst="rect">
            <a:avLst/>
          </a:prstGeom>
          <a:solidFill>
            <a:schemeClr val="bg1"/>
          </a:solid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Prenatal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Exposures</a:t>
            </a:r>
          </a:p>
        </p:txBody>
      </p:sp>
      <p:sp>
        <p:nvSpPr>
          <p:cNvPr id="7" name="TextBox 6">
            <a:extLst>
              <a:ext uri="{FF2B5EF4-FFF2-40B4-BE49-F238E27FC236}">
                <a16:creationId xmlns:a16="http://schemas.microsoft.com/office/drawing/2014/main" id="{5EF0DFA3-1358-34B2-9765-18AE9FE99367}"/>
              </a:ext>
            </a:extLst>
          </p:cNvPr>
          <p:cNvSpPr txBox="1"/>
          <p:nvPr/>
        </p:nvSpPr>
        <p:spPr>
          <a:xfrm>
            <a:off x="6399847" y="4558119"/>
            <a:ext cx="1305767" cy="595660"/>
          </a:xfrm>
          <a:prstGeom prst="rect">
            <a:avLst/>
          </a:prstGeom>
          <a:solidFill>
            <a:schemeClr val="bg1"/>
          </a:solid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Postnatal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Exposures</a:t>
            </a:r>
          </a:p>
        </p:txBody>
      </p:sp>
      <p:sp>
        <p:nvSpPr>
          <p:cNvPr id="8" name="TextBox 7">
            <a:extLst>
              <a:ext uri="{FF2B5EF4-FFF2-40B4-BE49-F238E27FC236}">
                <a16:creationId xmlns:a16="http://schemas.microsoft.com/office/drawing/2014/main" id="{1947ACAD-DA1E-6B59-F90A-1D3C5A313140}"/>
              </a:ext>
            </a:extLst>
          </p:cNvPr>
          <p:cNvSpPr txBox="1"/>
          <p:nvPr/>
        </p:nvSpPr>
        <p:spPr>
          <a:xfrm>
            <a:off x="9407757" y="4569003"/>
            <a:ext cx="1137867" cy="584775"/>
          </a:xfrm>
          <a:prstGeom prst="rect">
            <a:avLst/>
          </a:prstGeom>
          <a:solidFill>
            <a:schemeClr val="bg1"/>
          </a:solid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Child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Outcomes</a:t>
            </a:r>
          </a:p>
        </p:txBody>
      </p:sp>
      <p:cxnSp>
        <p:nvCxnSpPr>
          <p:cNvPr id="9" name="Straight Arrow Connector 8">
            <a:extLst>
              <a:ext uri="{FF2B5EF4-FFF2-40B4-BE49-F238E27FC236}">
                <a16:creationId xmlns:a16="http://schemas.microsoft.com/office/drawing/2014/main" id="{98A9A06E-C648-36F5-EBFA-CC8CA3FE3003}"/>
              </a:ext>
            </a:extLst>
          </p:cNvPr>
          <p:cNvCxnSpPr>
            <a:stCxn id="5" idx="3"/>
            <a:endCxn id="8" idx="1"/>
          </p:cNvCxnSpPr>
          <p:nvPr/>
        </p:nvCxnSpPr>
        <p:spPr>
          <a:xfrm>
            <a:off x="5629100" y="3850010"/>
            <a:ext cx="3778657" cy="1011381"/>
          </a:xfrm>
          <a:prstGeom prst="straightConnector1">
            <a:avLst/>
          </a:prstGeom>
          <a:ln w="28575">
            <a:solidFill>
              <a:schemeClr val="bg1"/>
            </a:solidFill>
            <a:tailEnd type="triangle"/>
          </a:ln>
        </p:spPr>
        <p:style>
          <a:lnRef idx="1">
            <a:schemeClr val="accent4"/>
          </a:lnRef>
          <a:fillRef idx="0">
            <a:schemeClr val="accent4"/>
          </a:fillRef>
          <a:effectRef idx="0">
            <a:schemeClr val="accent4"/>
          </a:effectRef>
          <a:fontRef idx="minor">
            <a:schemeClr val="tx1"/>
          </a:fontRef>
        </p:style>
      </p:cxnSp>
      <p:cxnSp>
        <p:nvCxnSpPr>
          <p:cNvPr id="10" name="Straight Arrow Connector 9">
            <a:extLst>
              <a:ext uri="{FF2B5EF4-FFF2-40B4-BE49-F238E27FC236}">
                <a16:creationId xmlns:a16="http://schemas.microsoft.com/office/drawing/2014/main" id="{3DDBF247-D1A1-4026-F117-470474918918}"/>
              </a:ext>
            </a:extLst>
          </p:cNvPr>
          <p:cNvCxnSpPr>
            <a:stCxn id="7" idx="3"/>
            <a:endCxn id="8" idx="1"/>
          </p:cNvCxnSpPr>
          <p:nvPr/>
        </p:nvCxnSpPr>
        <p:spPr>
          <a:xfrm>
            <a:off x="7705614" y="4855949"/>
            <a:ext cx="1702143" cy="5442"/>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B96A188F-A2EF-8E79-BB97-EC6429C25A57}"/>
              </a:ext>
            </a:extLst>
          </p:cNvPr>
          <p:cNvCxnSpPr>
            <a:stCxn id="6" idx="3"/>
            <a:endCxn id="8" idx="1"/>
          </p:cNvCxnSpPr>
          <p:nvPr/>
        </p:nvCxnSpPr>
        <p:spPr>
          <a:xfrm flipV="1">
            <a:off x="5758383" y="4861391"/>
            <a:ext cx="3649374" cy="1077775"/>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F876B1BC-C9C7-DA3E-C230-4BBBA52C8669}"/>
              </a:ext>
            </a:extLst>
          </p:cNvPr>
          <p:cNvSpPr txBox="1"/>
          <p:nvPr/>
        </p:nvSpPr>
        <p:spPr>
          <a:xfrm>
            <a:off x="1563958" y="4707501"/>
            <a:ext cx="1983829" cy="338554"/>
          </a:xfrm>
          <a:prstGeom prst="rect">
            <a:avLst/>
          </a:prstGeom>
          <a:solidFill>
            <a:schemeClr val="bg1"/>
          </a:solidFill>
          <a:ln>
            <a:solidFill>
              <a:schemeClr val="bg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Biological parents</a:t>
            </a:r>
          </a:p>
        </p:txBody>
      </p:sp>
      <p:cxnSp>
        <p:nvCxnSpPr>
          <p:cNvPr id="13" name="Straight Arrow Connector 12">
            <a:extLst>
              <a:ext uri="{FF2B5EF4-FFF2-40B4-BE49-F238E27FC236}">
                <a16:creationId xmlns:a16="http://schemas.microsoft.com/office/drawing/2014/main" id="{936A6295-04C1-ABB8-2D12-C871E01322ED}"/>
              </a:ext>
            </a:extLst>
          </p:cNvPr>
          <p:cNvCxnSpPr>
            <a:stCxn id="12" idx="0"/>
            <a:endCxn id="5" idx="1"/>
          </p:cNvCxnSpPr>
          <p:nvPr/>
        </p:nvCxnSpPr>
        <p:spPr>
          <a:xfrm flipV="1">
            <a:off x="2437853" y="3850010"/>
            <a:ext cx="1642479" cy="85749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11DDF76-148E-646F-7D03-B0ADE28965C5}"/>
              </a:ext>
            </a:extLst>
          </p:cNvPr>
          <p:cNvSpPr txBox="1"/>
          <p:nvPr/>
        </p:nvSpPr>
        <p:spPr>
          <a:xfrm>
            <a:off x="6812665" y="3246556"/>
            <a:ext cx="1785553" cy="369332"/>
          </a:xfrm>
          <a:prstGeom prst="rect">
            <a:avLst/>
          </a:prstGeom>
          <a:solidFill>
            <a:srgbClr val="EA222D"/>
          </a:solidFill>
          <a:ln>
            <a:solidFill>
              <a:srgbClr val="EA222D"/>
            </a:solid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Adoptive Parents</a:t>
            </a:r>
          </a:p>
        </p:txBody>
      </p:sp>
      <p:cxnSp>
        <p:nvCxnSpPr>
          <p:cNvPr id="17" name="Straight Arrow Connector 16">
            <a:extLst>
              <a:ext uri="{FF2B5EF4-FFF2-40B4-BE49-F238E27FC236}">
                <a16:creationId xmlns:a16="http://schemas.microsoft.com/office/drawing/2014/main" id="{113FEB4A-24AF-3852-1D30-9E1605C3F724}"/>
              </a:ext>
            </a:extLst>
          </p:cNvPr>
          <p:cNvCxnSpPr/>
          <p:nvPr/>
        </p:nvCxnSpPr>
        <p:spPr>
          <a:xfrm>
            <a:off x="5638800" y="2971800"/>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57D81328-9ACB-4340-41D4-0D0A3A8ACECD}"/>
              </a:ext>
            </a:extLst>
          </p:cNvPr>
          <p:cNvCxnSpPr/>
          <p:nvPr/>
        </p:nvCxnSpPr>
        <p:spPr>
          <a:xfrm flipH="1">
            <a:off x="7098846" y="3713389"/>
            <a:ext cx="620486" cy="8273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CDA543A7-6B6C-851F-2293-E506BBD8DB8A}"/>
              </a:ext>
            </a:extLst>
          </p:cNvPr>
          <p:cNvCxnSpPr/>
          <p:nvPr/>
        </p:nvCxnSpPr>
        <p:spPr>
          <a:xfrm flipH="1">
            <a:off x="6934199" y="3586315"/>
            <a:ext cx="400665" cy="963561"/>
          </a:xfrm>
          <a:prstGeom prst="straightConnector1">
            <a:avLst/>
          </a:prstGeom>
          <a:ln w="28575">
            <a:solidFill>
              <a:srgbClr val="EA222D"/>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876B1BC-C9C7-DA3E-C230-4BBBA52C8669}"/>
              </a:ext>
            </a:extLst>
          </p:cNvPr>
          <p:cNvSpPr txBox="1"/>
          <p:nvPr/>
        </p:nvSpPr>
        <p:spPr>
          <a:xfrm>
            <a:off x="1547151" y="4710748"/>
            <a:ext cx="2017442" cy="338554"/>
          </a:xfrm>
          <a:prstGeom prst="rect">
            <a:avLst/>
          </a:prstGeom>
          <a:solidFill>
            <a:srgbClr val="FF0000"/>
          </a:solidFill>
          <a:ln>
            <a:solidFill>
              <a:srgbClr val="EA222D"/>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Biological parents</a:t>
            </a:r>
          </a:p>
        </p:txBody>
      </p:sp>
      <p:cxnSp>
        <p:nvCxnSpPr>
          <p:cNvPr id="31" name="Straight Arrow Connector 30">
            <a:extLst>
              <a:ext uri="{FF2B5EF4-FFF2-40B4-BE49-F238E27FC236}">
                <a16:creationId xmlns:a16="http://schemas.microsoft.com/office/drawing/2014/main" id="{936A6295-04C1-ABB8-2D12-C871E01322ED}"/>
              </a:ext>
            </a:extLst>
          </p:cNvPr>
          <p:cNvCxnSpPr/>
          <p:nvPr/>
        </p:nvCxnSpPr>
        <p:spPr>
          <a:xfrm flipV="1">
            <a:off x="2439332" y="3854664"/>
            <a:ext cx="1642479" cy="857491"/>
          </a:xfrm>
          <a:prstGeom prst="straightConnector1">
            <a:avLst/>
          </a:prstGeom>
          <a:ln w="28575">
            <a:solidFill>
              <a:srgbClr val="EA222D"/>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98A9A06E-C648-36F5-EBFA-CC8CA3FE3003}"/>
              </a:ext>
            </a:extLst>
          </p:cNvPr>
          <p:cNvCxnSpPr/>
          <p:nvPr/>
        </p:nvCxnSpPr>
        <p:spPr>
          <a:xfrm>
            <a:off x="5758383" y="3886200"/>
            <a:ext cx="3642334" cy="971069"/>
          </a:xfrm>
          <a:prstGeom prst="straightConnector1">
            <a:avLst/>
          </a:prstGeom>
          <a:ln w="28575">
            <a:solidFill>
              <a:srgbClr val="EA222D"/>
            </a:solidFill>
            <a:tailEnd type="triangle"/>
          </a:ln>
        </p:spPr>
        <p:style>
          <a:lnRef idx="1">
            <a:schemeClr val="accent4"/>
          </a:lnRef>
          <a:fillRef idx="0">
            <a:schemeClr val="accent4"/>
          </a:fillRef>
          <a:effectRef idx="0">
            <a:schemeClr val="accent4"/>
          </a:effectRef>
          <a:fontRef idx="minor">
            <a:schemeClr val="tx1"/>
          </a:fontRef>
        </p:style>
      </p:cxnSp>
      <p:cxnSp>
        <p:nvCxnSpPr>
          <p:cNvPr id="35" name="Straight Arrow Connector 34">
            <a:extLst>
              <a:ext uri="{FF2B5EF4-FFF2-40B4-BE49-F238E27FC236}">
                <a16:creationId xmlns:a16="http://schemas.microsoft.com/office/drawing/2014/main" id="{936A6295-04C1-ABB8-2D12-C871E01322ED}"/>
              </a:ext>
            </a:extLst>
          </p:cNvPr>
          <p:cNvCxnSpPr>
            <a:endCxn id="6" idx="1"/>
          </p:cNvCxnSpPr>
          <p:nvPr/>
        </p:nvCxnSpPr>
        <p:spPr>
          <a:xfrm>
            <a:off x="2453722" y="5070872"/>
            <a:ext cx="1857379" cy="868294"/>
          </a:xfrm>
          <a:prstGeom prst="straightConnector1">
            <a:avLst/>
          </a:prstGeom>
          <a:ln w="28575">
            <a:solidFill>
              <a:srgbClr val="EA222D"/>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B96A188F-A2EF-8E79-BB97-EC6429C25A57}"/>
              </a:ext>
            </a:extLst>
          </p:cNvPr>
          <p:cNvCxnSpPr/>
          <p:nvPr/>
        </p:nvCxnSpPr>
        <p:spPr>
          <a:xfrm flipV="1">
            <a:off x="5724769" y="4880025"/>
            <a:ext cx="3649374" cy="1077775"/>
          </a:xfrm>
          <a:prstGeom prst="straightConnector1">
            <a:avLst/>
          </a:prstGeom>
          <a:ln w="28575">
            <a:solidFill>
              <a:srgbClr val="EA222D"/>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3DDBF247-D1A1-4026-F117-470474918918}"/>
              </a:ext>
            </a:extLst>
          </p:cNvPr>
          <p:cNvCxnSpPr/>
          <p:nvPr/>
        </p:nvCxnSpPr>
        <p:spPr>
          <a:xfrm>
            <a:off x="7696200" y="4859804"/>
            <a:ext cx="1702143" cy="5442"/>
          </a:xfrm>
          <a:prstGeom prst="straightConnector1">
            <a:avLst/>
          </a:prstGeom>
          <a:ln w="28575">
            <a:solidFill>
              <a:srgbClr val="EA222D"/>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463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5"/>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32"/>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41"/>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31"/>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30"/>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16"/>
                                        </p:tgtEl>
                                        <p:attrNameLst>
                                          <p:attrName>style.visibility</p:attrName>
                                        </p:attrNameLst>
                                      </p:cBhvr>
                                      <p:to>
                                        <p:strVal val="hidden"/>
                                      </p:to>
                                    </p:set>
                                  </p:childTnLst>
                                </p:cTn>
                              </p:par>
                              <p:par>
                                <p:cTn id="39" presetID="1" presetClass="exit" presetSubtype="0" fill="hold" nodeType="withEffect">
                                  <p:stCondLst>
                                    <p:cond delay="0"/>
                                  </p:stCondLst>
                                  <p:childTnLst>
                                    <p:set>
                                      <p:cBhvr>
                                        <p:cTn id="40" dur="1" fill="hold">
                                          <p:stCondLst>
                                            <p:cond delay="0"/>
                                          </p:stCondLst>
                                        </p:cTn>
                                        <p:tgtEl>
                                          <p:spTgt spid="15"/>
                                        </p:tgtEl>
                                        <p:attrNameLst>
                                          <p:attrName>style.visibility</p:attrName>
                                        </p:attrNameLst>
                                      </p:cBhvr>
                                      <p:to>
                                        <p:strVal val="hidden"/>
                                      </p:to>
                                    </p:set>
                                  </p:childTnLst>
                                </p:cTn>
                              </p:par>
                              <p:par>
                                <p:cTn id="41" presetID="1" presetClass="exit" presetSubtype="0" fill="hold" nodeType="withEffect">
                                  <p:stCondLst>
                                    <p:cond delay="0"/>
                                  </p:stCondLst>
                                  <p:childTnLst>
                                    <p:set>
                                      <p:cBhvr>
                                        <p:cTn id="42" dur="1" fill="hold">
                                          <p:stCondLst>
                                            <p:cond delay="0"/>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30" grpId="0" animBg="1"/>
      <p:bldP spid="30"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86CD221B-EBF1-4457-AA0B-AD2533F8C27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 name="Title 3">
            <a:extLst>
              <a:ext uri="{FF2B5EF4-FFF2-40B4-BE49-F238E27FC236}">
                <a16:creationId xmlns:a16="http://schemas.microsoft.com/office/drawing/2014/main" id="{96B6A1AC-23B0-439E-98A3-C6F140EDBA52}"/>
              </a:ext>
            </a:extLst>
          </p:cNvPr>
          <p:cNvSpPr txBox="1">
            <a:spLocks noGrp="1"/>
          </p:cNvSpPr>
          <p:nvPr>
            <p:ph type="title"/>
          </p:nvPr>
        </p:nvSpPr>
        <p:spPr>
          <a:xfrm>
            <a:off x="1981200" y="1755045"/>
            <a:ext cx="7689541" cy="646331"/>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FUTURA MEDIUM" panose="020B0602020204020303" pitchFamily="34" charset="-79"/>
                <a:ea typeface="+mn-ea"/>
                <a:cs typeface="FUTURA MEDIUM" panose="020B0602020204020303" pitchFamily="34" charset="-79"/>
              </a:rPr>
              <a:t>Multifactor model of child outcomes</a:t>
            </a:r>
          </a:p>
        </p:txBody>
      </p:sp>
      <p:sp>
        <p:nvSpPr>
          <p:cNvPr id="6" name="Rectangle 5">
            <a:extLst>
              <a:ext uri="{FF2B5EF4-FFF2-40B4-BE49-F238E27FC236}">
                <a16:creationId xmlns:a16="http://schemas.microsoft.com/office/drawing/2014/main" id="{735B583E-37D9-3A0C-6291-24EA0A44B3EE}"/>
              </a:ext>
            </a:extLst>
          </p:cNvPr>
          <p:cNvSpPr/>
          <p:nvPr/>
        </p:nvSpPr>
        <p:spPr>
          <a:xfrm>
            <a:off x="485775" y="1762125"/>
            <a:ext cx="10563225" cy="411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51B3A241-E134-65C0-F3E0-04B98F59C5CA}"/>
              </a:ext>
            </a:extLst>
          </p:cNvPr>
          <p:cNvSpPr/>
          <p:nvPr/>
        </p:nvSpPr>
        <p:spPr>
          <a:xfrm>
            <a:off x="485775" y="1762125"/>
            <a:ext cx="10563225" cy="411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1B64BFF-88CA-9429-0667-DA68AC296CCF}"/>
              </a:ext>
            </a:extLst>
          </p:cNvPr>
          <p:cNvSpPr txBox="1"/>
          <p:nvPr/>
        </p:nvSpPr>
        <p:spPr>
          <a:xfrm>
            <a:off x="3727906" y="2567711"/>
            <a:ext cx="1551835" cy="646331"/>
          </a:xfrm>
          <a:prstGeom prst="rect">
            <a:avLst/>
          </a:prstGeom>
          <a:solidFill>
            <a:schemeClr val="bg1"/>
          </a:solidFill>
          <a:ln>
            <a:solidFill>
              <a:schemeClr val="bg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Heritable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Characteristics</a:t>
            </a:r>
          </a:p>
        </p:txBody>
      </p:sp>
      <p:sp>
        <p:nvSpPr>
          <p:cNvPr id="9" name="TextBox 8">
            <a:extLst>
              <a:ext uri="{FF2B5EF4-FFF2-40B4-BE49-F238E27FC236}">
                <a16:creationId xmlns:a16="http://schemas.microsoft.com/office/drawing/2014/main" id="{F2774A5D-9BF4-1769-8A12-11C28456C3F4}"/>
              </a:ext>
            </a:extLst>
          </p:cNvPr>
          <p:cNvSpPr txBox="1"/>
          <p:nvPr/>
        </p:nvSpPr>
        <p:spPr>
          <a:xfrm>
            <a:off x="3936904" y="4656867"/>
            <a:ext cx="1133837" cy="646331"/>
          </a:xfrm>
          <a:prstGeom prst="rect">
            <a:avLst/>
          </a:prstGeom>
          <a:solidFill>
            <a:schemeClr val="bg1"/>
          </a:solidFill>
          <a:ln>
            <a:solidFill>
              <a:schemeClr val="bg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Prenatal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Exposures</a:t>
            </a:r>
          </a:p>
        </p:txBody>
      </p:sp>
      <p:sp>
        <p:nvSpPr>
          <p:cNvPr id="10" name="TextBox 9">
            <a:extLst>
              <a:ext uri="{FF2B5EF4-FFF2-40B4-BE49-F238E27FC236}">
                <a16:creationId xmlns:a16="http://schemas.microsoft.com/office/drawing/2014/main" id="{68BEB458-8C17-7249-D398-F4CE187665A2}"/>
              </a:ext>
            </a:extLst>
          </p:cNvPr>
          <p:cNvSpPr txBox="1"/>
          <p:nvPr/>
        </p:nvSpPr>
        <p:spPr>
          <a:xfrm>
            <a:off x="6047421" y="3579093"/>
            <a:ext cx="1273358" cy="646331"/>
          </a:xfrm>
          <a:prstGeom prst="rect">
            <a:avLst/>
          </a:prstGeom>
          <a:solidFill>
            <a:schemeClr val="bg1"/>
          </a:solid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Postnatal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Exposures</a:t>
            </a:r>
          </a:p>
        </p:txBody>
      </p:sp>
      <p:sp>
        <p:nvSpPr>
          <p:cNvPr id="11" name="TextBox 10">
            <a:extLst>
              <a:ext uri="{FF2B5EF4-FFF2-40B4-BE49-F238E27FC236}">
                <a16:creationId xmlns:a16="http://schemas.microsoft.com/office/drawing/2014/main" id="{CDDF6427-4D4D-EEFF-3D3A-43EF6020F430}"/>
              </a:ext>
            </a:extLst>
          </p:cNvPr>
          <p:cNvSpPr txBox="1"/>
          <p:nvPr/>
        </p:nvSpPr>
        <p:spPr>
          <a:xfrm>
            <a:off x="9055332" y="3579092"/>
            <a:ext cx="1140120" cy="646331"/>
          </a:xfrm>
          <a:prstGeom prst="rect">
            <a:avLst/>
          </a:prstGeom>
          <a:solidFill>
            <a:schemeClr val="bg1"/>
          </a:solidFill>
          <a:ln>
            <a:solidFill>
              <a:schemeClr val="bg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Child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Outcomes</a:t>
            </a:r>
          </a:p>
        </p:txBody>
      </p:sp>
      <p:cxnSp>
        <p:nvCxnSpPr>
          <p:cNvPr id="12" name="Straight Arrow Connector 11">
            <a:extLst>
              <a:ext uri="{FF2B5EF4-FFF2-40B4-BE49-F238E27FC236}">
                <a16:creationId xmlns:a16="http://schemas.microsoft.com/office/drawing/2014/main" id="{F8F29DC1-B0DC-7FF8-EAC8-83611CA62EAF}"/>
              </a:ext>
            </a:extLst>
          </p:cNvPr>
          <p:cNvCxnSpPr>
            <a:stCxn id="8" idx="3"/>
            <a:endCxn id="11" idx="1"/>
          </p:cNvCxnSpPr>
          <p:nvPr/>
        </p:nvCxnSpPr>
        <p:spPr>
          <a:xfrm>
            <a:off x="5279741" y="2890877"/>
            <a:ext cx="3775591" cy="101138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0FF1807-7746-9D0B-30D1-B89A3AC7DA72}"/>
              </a:ext>
            </a:extLst>
          </p:cNvPr>
          <p:cNvCxnSpPr>
            <a:stCxn id="10" idx="3"/>
            <a:endCxn id="11" idx="1"/>
          </p:cNvCxnSpPr>
          <p:nvPr/>
        </p:nvCxnSpPr>
        <p:spPr>
          <a:xfrm flipV="1">
            <a:off x="7320779" y="3902258"/>
            <a:ext cx="1734553" cy="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B02203F-04C5-BB86-F605-086F350173F8}"/>
              </a:ext>
            </a:extLst>
          </p:cNvPr>
          <p:cNvCxnSpPr>
            <a:stCxn id="9" idx="3"/>
            <a:endCxn id="11" idx="1"/>
          </p:cNvCxnSpPr>
          <p:nvPr/>
        </p:nvCxnSpPr>
        <p:spPr>
          <a:xfrm flipV="1">
            <a:off x="5070741" y="3902258"/>
            <a:ext cx="3984591" cy="1077775"/>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482BAFC9-2BD7-6C27-E8A5-80AE1E001B79}"/>
              </a:ext>
            </a:extLst>
          </p:cNvPr>
          <p:cNvSpPr txBox="1"/>
          <p:nvPr/>
        </p:nvSpPr>
        <p:spPr>
          <a:xfrm>
            <a:off x="1168946" y="3717591"/>
            <a:ext cx="1836593" cy="369332"/>
          </a:xfrm>
          <a:prstGeom prst="rect">
            <a:avLst/>
          </a:prstGeom>
          <a:solidFill>
            <a:schemeClr val="bg1"/>
          </a:solidFill>
          <a:ln>
            <a:solidFill>
              <a:schemeClr val="bg1"/>
            </a:solid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Biological Parents</a:t>
            </a:r>
          </a:p>
        </p:txBody>
      </p:sp>
      <p:sp>
        <p:nvSpPr>
          <p:cNvPr id="16" name="TextBox 15">
            <a:extLst>
              <a:ext uri="{FF2B5EF4-FFF2-40B4-BE49-F238E27FC236}">
                <a16:creationId xmlns:a16="http://schemas.microsoft.com/office/drawing/2014/main" id="{F8182AC7-9AE7-825A-919E-FAC7312EBA91}"/>
              </a:ext>
            </a:extLst>
          </p:cNvPr>
          <p:cNvSpPr txBox="1"/>
          <p:nvPr/>
        </p:nvSpPr>
        <p:spPr>
          <a:xfrm>
            <a:off x="7063036" y="2582527"/>
            <a:ext cx="1785553" cy="369332"/>
          </a:xfrm>
          <a:prstGeom prst="rect">
            <a:avLst/>
          </a:prstGeom>
          <a:solidFill>
            <a:schemeClr val="bg1"/>
          </a:solidFill>
          <a:ln>
            <a:solidFill>
              <a:schemeClr val="bg1"/>
            </a:solid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Adoptive Parents</a:t>
            </a:r>
          </a:p>
        </p:txBody>
      </p:sp>
      <p:cxnSp>
        <p:nvCxnSpPr>
          <p:cNvPr id="17" name="Straight Arrow Connector 16">
            <a:extLst>
              <a:ext uri="{FF2B5EF4-FFF2-40B4-BE49-F238E27FC236}">
                <a16:creationId xmlns:a16="http://schemas.microsoft.com/office/drawing/2014/main" id="{1E38361B-E348-3FFD-652C-23A68E8E42FD}"/>
              </a:ext>
            </a:extLst>
          </p:cNvPr>
          <p:cNvCxnSpPr>
            <a:stCxn id="15" idx="0"/>
            <a:endCxn id="8" idx="1"/>
          </p:cNvCxnSpPr>
          <p:nvPr/>
        </p:nvCxnSpPr>
        <p:spPr>
          <a:xfrm flipV="1">
            <a:off x="2087243" y="2890877"/>
            <a:ext cx="1640663" cy="826714"/>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7860B604-4A41-2E87-9B8A-5FA3FF651EC6}"/>
              </a:ext>
            </a:extLst>
          </p:cNvPr>
          <p:cNvCxnSpPr>
            <a:stCxn id="15" idx="3"/>
            <a:endCxn id="10" idx="1"/>
          </p:cNvCxnSpPr>
          <p:nvPr/>
        </p:nvCxnSpPr>
        <p:spPr>
          <a:xfrm>
            <a:off x="3005539" y="3902257"/>
            <a:ext cx="3041882" cy="2"/>
          </a:xfrm>
          <a:prstGeom prst="straightConnector1">
            <a:avLst/>
          </a:prstGeom>
          <a:ln w="57150">
            <a:solidFill>
              <a:srgbClr val="EA222D"/>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CE189F1-6BA5-F535-531F-4BC9DB174FF9}"/>
              </a:ext>
            </a:extLst>
          </p:cNvPr>
          <p:cNvCxnSpPr>
            <a:stCxn id="15" idx="2"/>
            <a:endCxn id="9" idx="1"/>
          </p:cNvCxnSpPr>
          <p:nvPr/>
        </p:nvCxnSpPr>
        <p:spPr>
          <a:xfrm>
            <a:off x="2087243" y="4086923"/>
            <a:ext cx="1849661" cy="89311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 name="Oval 1">
            <a:extLst>
              <a:ext uri="{FF2B5EF4-FFF2-40B4-BE49-F238E27FC236}">
                <a16:creationId xmlns:a16="http://schemas.microsoft.com/office/drawing/2014/main" id="{5AD4D608-D4D3-EC08-C53C-D0D2DC74ECA3}"/>
              </a:ext>
            </a:extLst>
          </p:cNvPr>
          <p:cNvSpPr/>
          <p:nvPr/>
        </p:nvSpPr>
        <p:spPr>
          <a:xfrm>
            <a:off x="748393" y="3143250"/>
            <a:ext cx="7456714" cy="15784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715D8C4-46E9-B88C-C917-E3A51E7D9676}"/>
              </a:ext>
            </a:extLst>
          </p:cNvPr>
          <p:cNvSpPr txBox="1"/>
          <p:nvPr/>
        </p:nvSpPr>
        <p:spPr>
          <a:xfrm>
            <a:off x="6923314" y="5113564"/>
            <a:ext cx="2307772" cy="369332"/>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Underlying processes?</a:t>
            </a:r>
            <a:endParaRPr lang="en-US" dirty="0"/>
          </a:p>
        </p:txBody>
      </p:sp>
    </p:spTree>
    <p:extLst>
      <p:ext uri="{BB962C8B-B14F-4D97-AF65-F5344CB8AC3E}">
        <p14:creationId xmlns:p14="http://schemas.microsoft.com/office/powerpoint/2010/main" val="301608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6F1B08E-AA57-CD20-F7E8-32B0981743BD}"/>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sp>
        <p:nvSpPr>
          <p:cNvPr id="4" name="Rectangle 3">
            <a:extLst>
              <a:ext uri="{FF2B5EF4-FFF2-40B4-BE49-F238E27FC236}">
                <a16:creationId xmlns:a16="http://schemas.microsoft.com/office/drawing/2014/main" id="{C1228C21-969F-C502-D857-3ECBFC38A6AB}"/>
              </a:ext>
            </a:extLst>
          </p:cNvPr>
          <p:cNvSpPr/>
          <p:nvPr/>
        </p:nvSpPr>
        <p:spPr>
          <a:xfrm>
            <a:off x="105350" y="2142808"/>
            <a:ext cx="8650309" cy="33485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F0FAF12-F87F-9165-4179-F995869B7EFA}"/>
              </a:ext>
            </a:extLst>
          </p:cNvPr>
          <p:cNvSpPr txBox="1"/>
          <p:nvPr/>
        </p:nvSpPr>
        <p:spPr>
          <a:xfrm>
            <a:off x="330731" y="3578266"/>
            <a:ext cx="1820215" cy="369332"/>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Biological Parents</a:t>
            </a:r>
            <a:endParaRPr lang="en-US" dirty="0"/>
          </a:p>
        </p:txBody>
      </p:sp>
      <p:sp>
        <p:nvSpPr>
          <p:cNvPr id="8" name="TextBox 7">
            <a:extLst>
              <a:ext uri="{FF2B5EF4-FFF2-40B4-BE49-F238E27FC236}">
                <a16:creationId xmlns:a16="http://schemas.microsoft.com/office/drawing/2014/main" id="{40797393-1F85-D859-2D83-2BF916F688F4}"/>
              </a:ext>
            </a:extLst>
          </p:cNvPr>
          <p:cNvSpPr txBox="1"/>
          <p:nvPr/>
        </p:nvSpPr>
        <p:spPr>
          <a:xfrm>
            <a:off x="2273293" y="2333308"/>
            <a:ext cx="1820215"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Heritable</a:t>
            </a:r>
          </a:p>
          <a:p>
            <a:pPr algn="ctr"/>
            <a:r>
              <a:rPr lang="en-US" dirty="0">
                <a:cs typeface="Calibri"/>
              </a:rPr>
              <a:t>Characteristics</a:t>
            </a:r>
          </a:p>
        </p:txBody>
      </p:sp>
      <p:sp>
        <p:nvSpPr>
          <p:cNvPr id="10" name="TextBox 9">
            <a:extLst>
              <a:ext uri="{FF2B5EF4-FFF2-40B4-BE49-F238E27FC236}">
                <a16:creationId xmlns:a16="http://schemas.microsoft.com/office/drawing/2014/main" id="{2BFA3F2E-E1ED-2165-98E6-C9B3F8C44F86}"/>
              </a:ext>
            </a:extLst>
          </p:cNvPr>
          <p:cNvSpPr txBox="1"/>
          <p:nvPr/>
        </p:nvSpPr>
        <p:spPr>
          <a:xfrm>
            <a:off x="2445011" y="4630040"/>
            <a:ext cx="1476779"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Prenatal Exposures</a:t>
            </a:r>
            <a:endParaRPr lang="en-US" dirty="0"/>
          </a:p>
        </p:txBody>
      </p:sp>
      <p:sp>
        <p:nvSpPr>
          <p:cNvPr id="12" name="TextBox 11">
            <a:extLst>
              <a:ext uri="{FF2B5EF4-FFF2-40B4-BE49-F238E27FC236}">
                <a16:creationId xmlns:a16="http://schemas.microsoft.com/office/drawing/2014/main" id="{1593C89D-746D-7279-6290-8A255883C8A0}"/>
              </a:ext>
            </a:extLst>
          </p:cNvPr>
          <p:cNvSpPr txBox="1"/>
          <p:nvPr/>
        </p:nvSpPr>
        <p:spPr>
          <a:xfrm>
            <a:off x="4280251" y="3438745"/>
            <a:ext cx="1820215"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Postnatal Exposures</a:t>
            </a:r>
            <a:endParaRPr lang="en-US" dirty="0"/>
          </a:p>
        </p:txBody>
      </p:sp>
      <p:sp>
        <p:nvSpPr>
          <p:cNvPr id="14" name="TextBox 13">
            <a:extLst>
              <a:ext uri="{FF2B5EF4-FFF2-40B4-BE49-F238E27FC236}">
                <a16:creationId xmlns:a16="http://schemas.microsoft.com/office/drawing/2014/main" id="{36049374-D14A-2CC6-AA8F-AEBD21C55A2A}"/>
              </a:ext>
            </a:extLst>
          </p:cNvPr>
          <p:cNvSpPr txBox="1"/>
          <p:nvPr/>
        </p:nvSpPr>
        <p:spPr>
          <a:xfrm>
            <a:off x="6963349" y="3438745"/>
            <a:ext cx="1551906"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Child </a:t>
            </a:r>
          </a:p>
          <a:p>
            <a:pPr algn="ctr"/>
            <a:r>
              <a:rPr lang="en-US" dirty="0">
                <a:cs typeface="Calibri"/>
              </a:rPr>
              <a:t>Outcomes</a:t>
            </a:r>
          </a:p>
        </p:txBody>
      </p:sp>
      <p:cxnSp>
        <p:nvCxnSpPr>
          <p:cNvPr id="16" name="Straight Arrow Connector 15">
            <a:extLst>
              <a:ext uri="{FF2B5EF4-FFF2-40B4-BE49-F238E27FC236}">
                <a16:creationId xmlns:a16="http://schemas.microsoft.com/office/drawing/2014/main" id="{BDE6EBB8-E744-5177-617C-9A1AFBA7D9C9}"/>
              </a:ext>
            </a:extLst>
          </p:cNvPr>
          <p:cNvCxnSpPr/>
          <p:nvPr/>
        </p:nvCxnSpPr>
        <p:spPr>
          <a:xfrm flipV="1">
            <a:off x="1161419" y="2618791"/>
            <a:ext cx="1118315" cy="942303"/>
          </a:xfrm>
          <a:prstGeom prst="straightConnector1">
            <a:avLst/>
          </a:prstGeom>
          <a:ln w="28575">
            <a:solidFill>
              <a:schemeClr val="bg1"/>
            </a:solidFill>
            <a:tailEnd type="triangle"/>
          </a:ln>
        </p:spPr>
        <p:style>
          <a:lnRef idx="1">
            <a:schemeClr val="accent4"/>
          </a:lnRef>
          <a:fillRef idx="0">
            <a:schemeClr val="accent4"/>
          </a:fillRef>
          <a:effectRef idx="0">
            <a:schemeClr val="accent4"/>
          </a:effectRef>
          <a:fontRef idx="minor">
            <a:schemeClr val="tx1"/>
          </a:fontRef>
        </p:style>
      </p:cxnSp>
      <p:cxnSp>
        <p:nvCxnSpPr>
          <p:cNvPr id="18" name="Straight Arrow Connector 17">
            <a:extLst>
              <a:ext uri="{FF2B5EF4-FFF2-40B4-BE49-F238E27FC236}">
                <a16:creationId xmlns:a16="http://schemas.microsoft.com/office/drawing/2014/main" id="{C870D151-ED8A-63D8-762E-FC005A6464D7}"/>
              </a:ext>
            </a:extLst>
          </p:cNvPr>
          <p:cNvCxnSpPr/>
          <p:nvPr/>
        </p:nvCxnSpPr>
        <p:spPr>
          <a:xfrm>
            <a:off x="1119353" y="3935249"/>
            <a:ext cx="1343571" cy="1063296"/>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C1C16876-8A20-35B1-03D4-A3B6143D119A}"/>
              </a:ext>
            </a:extLst>
          </p:cNvPr>
          <p:cNvCxnSpPr>
            <a:cxnSpLocks/>
          </p:cNvCxnSpPr>
          <p:nvPr/>
        </p:nvCxnSpPr>
        <p:spPr>
          <a:xfrm flipV="1">
            <a:off x="3948387" y="4105165"/>
            <a:ext cx="1439915" cy="907392"/>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C9F1AC3C-7677-20A6-1CB2-D424080F7D9A}"/>
              </a:ext>
            </a:extLst>
          </p:cNvPr>
          <p:cNvCxnSpPr>
            <a:cxnSpLocks/>
          </p:cNvCxnSpPr>
          <p:nvPr/>
        </p:nvCxnSpPr>
        <p:spPr>
          <a:xfrm>
            <a:off x="4106041" y="2621455"/>
            <a:ext cx="1150881" cy="77426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80B3B672-A95E-F886-FD51-27D3B582CFB4}"/>
              </a:ext>
            </a:extLst>
          </p:cNvPr>
          <p:cNvCxnSpPr>
            <a:cxnSpLocks/>
          </p:cNvCxnSpPr>
          <p:nvPr/>
        </p:nvCxnSpPr>
        <p:spPr>
          <a:xfrm flipV="1">
            <a:off x="6094247" y="3754817"/>
            <a:ext cx="870606" cy="14016"/>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E352DD2-1A73-B8D1-0CC8-C8A8AB10AF15}"/>
              </a:ext>
            </a:extLst>
          </p:cNvPr>
          <p:cNvSpPr txBox="1"/>
          <p:nvPr/>
        </p:nvSpPr>
        <p:spPr>
          <a:xfrm>
            <a:off x="8988312" y="2323640"/>
            <a:ext cx="2852063" cy="1477328"/>
          </a:xfrm>
          <a:prstGeom prst="rect">
            <a:avLst/>
          </a:prstGeom>
          <a:solidFill>
            <a:schemeClr val="bg1"/>
          </a:solidFill>
          <a:ln>
            <a:solidFill>
              <a:schemeClr val="bg1"/>
            </a:solidFill>
          </a:ln>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1" u="none" strike="noStrike" kern="1200" cap="none" spc="0" normalizeH="0" baseline="0" noProof="0" dirty="0">
                <a:ln>
                  <a:noFill/>
                </a:ln>
                <a:solidFill>
                  <a:srgbClr val="FF0000"/>
                </a:solidFill>
                <a:effectLst/>
                <a:uLnTx/>
                <a:uFillTx/>
                <a:latin typeface="FUTURA MEDIUM" panose="020B0602020204020303" pitchFamily="34" charset="-79"/>
                <a:cs typeface="FUTURA MEDIUM"/>
              </a:rPr>
              <a:t>Evocative Models</a:t>
            </a:r>
            <a:r>
              <a:rPr kumimoji="0" lang="en-US" b="1" i="0" u="none" strike="noStrike" kern="1200" cap="none" spc="0" normalizeH="0" baseline="0" noProof="0" dirty="0">
                <a:ln>
                  <a:noFill/>
                </a:ln>
                <a:solidFill>
                  <a:srgbClr val="FF0000"/>
                </a:solidFill>
                <a:effectLst/>
                <a:uLnTx/>
                <a:uFillTx/>
                <a:latin typeface="FUTURA MEDIUM" panose="020B0602020204020303" pitchFamily="34" charset="-79"/>
                <a:cs typeface="FUTURA MEDIUM"/>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Children’s prenatally 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genetically influenced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effectLst/>
                <a:uLnTx/>
                <a:uFillTx/>
                <a:latin typeface="Futura Medium" panose="020B0602020204020303" pitchFamily="34" charset="-79"/>
                <a:cs typeface="Futura Medium"/>
              </a:rPr>
              <a:t>characteristics affect their</a:t>
            </a:r>
            <a:endParaRPr lang="en-US" b="0" i="0" u="none" strike="noStrike" kern="1200" cap="none" spc="0" normalizeH="0" baseline="0" noProof="0" dirty="0">
              <a:ln>
                <a:noFill/>
              </a:ln>
              <a:effectLst/>
              <a:uLnTx/>
              <a:uFillTx/>
              <a:latin typeface="Futura Medium" panose="020B0602020204020303" pitchFamily="34" charset="-79"/>
              <a:cs typeface="Futura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Futura Medium" panose="020B0602020204020303" pitchFamily="34" charset="-79"/>
                <a:cs typeface="Futura Medium" panose="020B0602020204020303" pitchFamily="34" charset="-79"/>
              </a:rPr>
              <a:t>postnatal exposures</a:t>
            </a:r>
          </a:p>
        </p:txBody>
      </p:sp>
      <p:sp>
        <p:nvSpPr>
          <p:cNvPr id="36" name="TextBox 35">
            <a:extLst>
              <a:ext uri="{FF2B5EF4-FFF2-40B4-BE49-F238E27FC236}">
                <a16:creationId xmlns:a16="http://schemas.microsoft.com/office/drawing/2014/main" id="{09CFAE82-D52D-20D7-6AC2-648D85609AED}"/>
              </a:ext>
            </a:extLst>
          </p:cNvPr>
          <p:cNvSpPr txBox="1"/>
          <p:nvPr/>
        </p:nvSpPr>
        <p:spPr>
          <a:xfrm>
            <a:off x="4572000" y="2530928"/>
            <a:ext cx="1774372" cy="369332"/>
          </a:xfrm>
          <a:prstGeom prst="rect">
            <a:avLst/>
          </a:prstGeom>
          <a:solidFill>
            <a:srgbClr val="EA222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002060"/>
                </a:solidFill>
                <a:cs typeface="Calibri"/>
              </a:rPr>
              <a:t>Evocative effects</a:t>
            </a:r>
            <a:endParaRPr lang="en-US" b="1" dirty="0">
              <a:solidFill>
                <a:srgbClr val="002060"/>
              </a:solidFill>
            </a:endParaRPr>
          </a:p>
        </p:txBody>
      </p:sp>
      <p:sp>
        <p:nvSpPr>
          <p:cNvPr id="37" name="TextBox 36">
            <a:extLst>
              <a:ext uri="{FF2B5EF4-FFF2-40B4-BE49-F238E27FC236}">
                <a16:creationId xmlns:a16="http://schemas.microsoft.com/office/drawing/2014/main" id="{F73A9F63-5A41-5F8C-21DD-FE71C8F1525E}"/>
              </a:ext>
            </a:extLst>
          </p:cNvPr>
          <p:cNvSpPr txBox="1"/>
          <p:nvPr/>
        </p:nvSpPr>
        <p:spPr>
          <a:xfrm>
            <a:off x="4572000" y="4631871"/>
            <a:ext cx="1774372" cy="369332"/>
          </a:xfrm>
          <a:prstGeom prst="rect">
            <a:avLst/>
          </a:prstGeom>
          <a:solidFill>
            <a:srgbClr val="EA222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002060"/>
                </a:solidFill>
                <a:cs typeface="Calibri"/>
              </a:rPr>
              <a:t>Evocative effects</a:t>
            </a:r>
            <a:endParaRPr lang="en-US" b="1" dirty="0">
              <a:solidFill>
                <a:srgbClr val="002060"/>
              </a:solidFill>
            </a:endParaRPr>
          </a:p>
        </p:txBody>
      </p:sp>
      <p:cxnSp>
        <p:nvCxnSpPr>
          <p:cNvPr id="19" name="Straight Arrow Connector 18">
            <a:extLst>
              <a:ext uri="{FF2B5EF4-FFF2-40B4-BE49-F238E27FC236}">
                <a16:creationId xmlns:a16="http://schemas.microsoft.com/office/drawing/2014/main" id="{BDE6EBB8-E744-5177-617C-9A1AFBA7D9C9}"/>
              </a:ext>
            </a:extLst>
          </p:cNvPr>
          <p:cNvCxnSpPr/>
          <p:nvPr/>
        </p:nvCxnSpPr>
        <p:spPr>
          <a:xfrm flipV="1">
            <a:off x="1167685" y="2590800"/>
            <a:ext cx="1118315" cy="942303"/>
          </a:xfrm>
          <a:prstGeom prst="straightConnector1">
            <a:avLst/>
          </a:prstGeom>
          <a:ln w="57150">
            <a:solidFill>
              <a:srgbClr val="EA222D"/>
            </a:solidFill>
            <a:tailEnd type="triangle"/>
          </a:ln>
        </p:spPr>
        <p:style>
          <a:lnRef idx="1">
            <a:schemeClr val="accent4"/>
          </a:lnRef>
          <a:fillRef idx="0">
            <a:schemeClr val="accent4"/>
          </a:fillRef>
          <a:effectRef idx="0">
            <a:schemeClr val="accent4"/>
          </a:effectRef>
          <a:fontRef idx="minor">
            <a:schemeClr val="tx1"/>
          </a:fontRef>
        </p:style>
      </p:cxnSp>
      <p:cxnSp>
        <p:nvCxnSpPr>
          <p:cNvPr id="21" name="Straight Arrow Connector 20">
            <a:extLst>
              <a:ext uri="{FF2B5EF4-FFF2-40B4-BE49-F238E27FC236}">
                <a16:creationId xmlns:a16="http://schemas.microsoft.com/office/drawing/2014/main" id="{BDE6EBB8-E744-5177-617C-9A1AFBA7D9C9}"/>
              </a:ext>
            </a:extLst>
          </p:cNvPr>
          <p:cNvCxnSpPr/>
          <p:nvPr/>
        </p:nvCxnSpPr>
        <p:spPr>
          <a:xfrm>
            <a:off x="4093508" y="2602433"/>
            <a:ext cx="1175947" cy="793283"/>
          </a:xfrm>
          <a:prstGeom prst="straightConnector1">
            <a:avLst/>
          </a:prstGeom>
          <a:ln w="57150">
            <a:solidFill>
              <a:srgbClr val="EA222D"/>
            </a:solidFill>
            <a:tailEnd type="triangle"/>
          </a:ln>
        </p:spPr>
        <p:style>
          <a:lnRef idx="1">
            <a:schemeClr val="accent4"/>
          </a:lnRef>
          <a:fillRef idx="0">
            <a:schemeClr val="accent4"/>
          </a:fillRef>
          <a:effectRef idx="0">
            <a:schemeClr val="accent4"/>
          </a:effectRef>
          <a:fontRef idx="minor">
            <a:schemeClr val="tx1"/>
          </a:fontRef>
        </p:style>
      </p:cxnSp>
      <p:cxnSp>
        <p:nvCxnSpPr>
          <p:cNvPr id="23" name="Straight Arrow Connector 22">
            <a:extLst>
              <a:ext uri="{FF2B5EF4-FFF2-40B4-BE49-F238E27FC236}">
                <a16:creationId xmlns:a16="http://schemas.microsoft.com/office/drawing/2014/main" id="{BDE6EBB8-E744-5177-617C-9A1AFBA7D9C9}"/>
              </a:ext>
            </a:extLst>
          </p:cNvPr>
          <p:cNvCxnSpPr/>
          <p:nvPr/>
        </p:nvCxnSpPr>
        <p:spPr>
          <a:xfrm>
            <a:off x="1134640" y="3981095"/>
            <a:ext cx="1310371" cy="987466"/>
          </a:xfrm>
          <a:prstGeom prst="straightConnector1">
            <a:avLst/>
          </a:prstGeom>
          <a:ln w="57150">
            <a:solidFill>
              <a:srgbClr val="EA222D"/>
            </a:solidFill>
            <a:tailEnd type="triangle"/>
          </a:ln>
        </p:spPr>
        <p:style>
          <a:lnRef idx="1">
            <a:schemeClr val="accent4"/>
          </a:lnRef>
          <a:fillRef idx="0">
            <a:schemeClr val="accent4"/>
          </a:fillRef>
          <a:effectRef idx="0">
            <a:schemeClr val="accent4"/>
          </a:effectRef>
          <a:fontRef idx="minor">
            <a:schemeClr val="tx1"/>
          </a:fontRef>
        </p:style>
      </p:cxnSp>
      <p:cxnSp>
        <p:nvCxnSpPr>
          <p:cNvPr id="24" name="Straight Arrow Connector 23">
            <a:extLst>
              <a:ext uri="{FF2B5EF4-FFF2-40B4-BE49-F238E27FC236}">
                <a16:creationId xmlns:a16="http://schemas.microsoft.com/office/drawing/2014/main" id="{BDE6EBB8-E744-5177-617C-9A1AFBA7D9C9}"/>
              </a:ext>
            </a:extLst>
          </p:cNvPr>
          <p:cNvCxnSpPr/>
          <p:nvPr/>
        </p:nvCxnSpPr>
        <p:spPr>
          <a:xfrm flipV="1">
            <a:off x="3907826" y="4128105"/>
            <a:ext cx="1480476" cy="926099"/>
          </a:xfrm>
          <a:prstGeom prst="straightConnector1">
            <a:avLst/>
          </a:prstGeom>
          <a:ln w="57150">
            <a:solidFill>
              <a:srgbClr val="EA222D"/>
            </a:solidFill>
            <a:tailEnd type="triangle"/>
          </a:ln>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val="18729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05D77-A849-F6F0-C2D3-49B2E0379AF5}"/>
              </a:ext>
            </a:extLst>
          </p:cNvPr>
          <p:cNvSpPr>
            <a:spLocks noGrp="1"/>
          </p:cNvSpPr>
          <p:nvPr>
            <p:ph type="title"/>
          </p:nvPr>
        </p:nvSpPr>
        <p:spPr>
          <a:xfrm>
            <a:off x="762000" y="2590800"/>
            <a:ext cx="10515600" cy="1676400"/>
          </a:xfrm>
        </p:spPr>
        <p:txBody>
          <a:bodyPr>
            <a:noAutofit/>
          </a:bodyPr>
          <a:lstStyle/>
          <a:p>
            <a:r>
              <a:rPr lang="en-US" sz="3200" dirty="0"/>
              <a:t>Family Based Approach:</a:t>
            </a:r>
            <a:br>
              <a:rPr lang="en-US" sz="3200" dirty="0"/>
            </a:br>
            <a:br>
              <a:rPr lang="en-US" sz="2400" dirty="0"/>
            </a:br>
            <a:r>
              <a:rPr lang="en-US" sz="2400" dirty="0"/>
              <a:t>Do the same processes underlie associations between parenting and child outcomes for Mothers and Fathers?</a:t>
            </a:r>
          </a:p>
        </p:txBody>
      </p:sp>
      <p:sp>
        <p:nvSpPr>
          <p:cNvPr id="3" name="Footer Placeholder 2">
            <a:extLst>
              <a:ext uri="{FF2B5EF4-FFF2-40B4-BE49-F238E27FC236}">
                <a16:creationId xmlns:a16="http://schemas.microsoft.com/office/drawing/2014/main" id="{A62FDE87-E23E-1DF0-C5FB-B1935A886B0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94151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5442B9B-EFF5-E0AE-DC9E-E0C17A791D1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Content Placeholder 14">
            <a:extLst>
              <a:ext uri="{FF2B5EF4-FFF2-40B4-BE49-F238E27FC236}">
                <a16:creationId xmlns:a16="http://schemas.microsoft.com/office/drawing/2014/main" id="{F237EFC3-425B-1A45-390C-6EA6EEF760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2261937"/>
            <a:ext cx="9647019" cy="3571673"/>
          </a:xfrm>
          <a:prstGeom prst="rect">
            <a:avLst/>
          </a:prstGeom>
        </p:spPr>
      </p:pic>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175859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AFDAD-B819-2226-C551-59F2C6323292}"/>
              </a:ext>
            </a:extLst>
          </p:cNvPr>
          <p:cNvSpPr>
            <a:spLocks noGrp="1"/>
          </p:cNvSpPr>
          <p:nvPr>
            <p:ph type="title"/>
          </p:nvPr>
        </p:nvSpPr>
        <p:spPr/>
        <p:txBody>
          <a:bodyPr/>
          <a:lstStyle/>
          <a:p>
            <a:r>
              <a:rPr lang="en-US" dirty="0"/>
              <a:t>Measures</a:t>
            </a:r>
          </a:p>
        </p:txBody>
      </p:sp>
      <p:sp>
        <p:nvSpPr>
          <p:cNvPr id="3" name="Content Placeholder 2">
            <a:extLst>
              <a:ext uri="{FF2B5EF4-FFF2-40B4-BE49-F238E27FC236}">
                <a16:creationId xmlns:a16="http://schemas.microsoft.com/office/drawing/2014/main" id="{A8930932-99C7-42FD-AAF2-7D20161F21F8}"/>
              </a:ext>
            </a:extLst>
          </p:cNvPr>
          <p:cNvSpPr>
            <a:spLocks noGrp="1"/>
          </p:cNvSpPr>
          <p:nvPr>
            <p:ph idx="1"/>
          </p:nvPr>
        </p:nvSpPr>
        <p:spPr/>
        <p:txBody>
          <a:bodyPr/>
          <a:lstStyle/>
          <a:p>
            <a:pPr marL="457200" indent="-457200">
              <a:buFont typeface="Arial" panose="020B0604020202020204" pitchFamily="34" charset="0"/>
              <a:buChar char="•"/>
            </a:pPr>
            <a:r>
              <a:rPr lang="en-US" sz="2800" b="0" i="1" dirty="0"/>
              <a:t>Outcome measure</a:t>
            </a:r>
            <a:r>
              <a:rPr lang="en-US" sz="2800" b="0" dirty="0"/>
              <a:t>: Age 4.5-6 years, child self-regulation (effortful control, Go-No Go)</a:t>
            </a:r>
          </a:p>
          <a:p>
            <a:pPr marL="457200" indent="-457200">
              <a:buFont typeface="Arial" panose="020B0604020202020204" pitchFamily="34" charset="0"/>
              <a:buChar char="•"/>
            </a:pPr>
            <a:r>
              <a:rPr lang="en-US" sz="2800" b="0" i="1" dirty="0"/>
              <a:t>Birth parent predictor (genetic): </a:t>
            </a:r>
            <a:r>
              <a:rPr lang="en-US" sz="2800" b="0" dirty="0"/>
              <a:t>birth parent Go-No Go</a:t>
            </a:r>
          </a:p>
          <a:p>
            <a:pPr marL="457200" indent="-457200">
              <a:buFont typeface="Arial" panose="020B0604020202020204" pitchFamily="34" charset="0"/>
              <a:buChar char="•"/>
            </a:pPr>
            <a:r>
              <a:rPr lang="en-US" sz="2800" b="0" i="1" dirty="0"/>
              <a:t>Adoptive parenting predictor (post-natal E): </a:t>
            </a:r>
            <a:r>
              <a:rPr lang="en-US" sz="2800" b="0" dirty="0"/>
              <a:t>mother and father negative parenting observed in free play and clean-up tasks in toddlerhood (27 months)</a:t>
            </a:r>
          </a:p>
          <a:p>
            <a:pPr marL="457200" indent="-457200">
              <a:buFont typeface="Arial" panose="020B0604020202020204" pitchFamily="34" charset="0"/>
              <a:buChar char="•"/>
            </a:pPr>
            <a:r>
              <a:rPr lang="en-US" sz="2800" b="0" i="1" dirty="0"/>
              <a:t>Control variables</a:t>
            </a:r>
            <a:r>
              <a:rPr lang="en-US" sz="2800" b="0" dirty="0"/>
              <a:t>: child gender, child anger (18 months), prenatal risk, adoption openness</a:t>
            </a:r>
          </a:p>
          <a:p>
            <a:endParaRPr lang="en-US" dirty="0"/>
          </a:p>
        </p:txBody>
      </p:sp>
      <p:sp>
        <p:nvSpPr>
          <p:cNvPr id="4" name="Footer Placeholder 3">
            <a:extLst>
              <a:ext uri="{FF2B5EF4-FFF2-40B4-BE49-F238E27FC236}">
                <a16:creationId xmlns:a16="http://schemas.microsoft.com/office/drawing/2014/main" id="{7BFFFA23-83C8-167F-6221-59207A07E72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906946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D4E738A-04DD-F771-FBE3-7CA6F9953D5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4" name="Content Placeholder 4" descr="C:\Users\a1598081\Desktop\EGDS Parenting and Child Self Regulation project\Bridgett Figure for Revised Manuscript in DS 2.18.18.jpg">
            <a:extLst>
              <a:ext uri="{FF2B5EF4-FFF2-40B4-BE49-F238E27FC236}">
                <a16:creationId xmlns:a16="http://schemas.microsoft.com/office/drawing/2014/main" id="{98B4F19A-CF89-2C5F-55A1-2A000EB330AC}"/>
              </a:ext>
            </a:extLst>
          </p:cNvPr>
          <p:cNvPicPr>
            <a:picLocks/>
          </p:cNvPicPr>
          <p:nvPr/>
        </p:nvPicPr>
        <p:blipFill rotWithShape="1">
          <a:blip r:embed="rId3">
            <a:extLst>
              <a:ext uri="{28A0092B-C50C-407E-A947-70E740481C1C}">
                <a14:useLocalDpi xmlns:a14="http://schemas.microsoft.com/office/drawing/2010/main" val="0"/>
              </a:ext>
            </a:extLst>
          </a:blip>
          <a:srcRect l="2199" t="14969" r="2431" b="9105"/>
          <a:stretch/>
        </p:blipFill>
        <p:spPr bwMode="auto">
          <a:xfrm>
            <a:off x="1447800" y="1605780"/>
            <a:ext cx="8153401" cy="4825182"/>
          </a:xfrm>
          <a:prstGeom prst="rect">
            <a:avLst/>
          </a:prstGeom>
          <a:noFill/>
          <a:ln>
            <a:noFill/>
          </a:ln>
          <a:extLst>
            <a:ext uri="{53640926-AAD7-44D8-BBD7-CCE9431645EC}">
              <a14:shadowObscured xmlns:a14="http://schemas.microsoft.com/office/drawing/2010/main"/>
            </a:ext>
          </a:extLst>
        </p:spPr>
      </p:pic>
      <p:cxnSp>
        <p:nvCxnSpPr>
          <p:cNvPr id="5" name="Straight Connector 4">
            <a:extLst>
              <a:ext uri="{FF2B5EF4-FFF2-40B4-BE49-F238E27FC236}">
                <a16:creationId xmlns:a16="http://schemas.microsoft.com/office/drawing/2014/main" id="{6E65C313-C5BF-74C8-9EB6-120BDE04EF65}"/>
              </a:ext>
            </a:extLst>
          </p:cNvPr>
          <p:cNvCxnSpPr>
            <a:cxnSpLocks/>
          </p:cNvCxnSpPr>
          <p:nvPr/>
        </p:nvCxnSpPr>
        <p:spPr>
          <a:xfrm flipH="1" flipV="1">
            <a:off x="7391400" y="4018371"/>
            <a:ext cx="1447800" cy="1925229"/>
          </a:xfrm>
          <a:prstGeom prst="line">
            <a:avLst/>
          </a:prstGeom>
          <a:ln w="889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08D4439-34B6-113C-1611-1A4D85726D8B}"/>
              </a:ext>
            </a:extLst>
          </p:cNvPr>
          <p:cNvCxnSpPr>
            <a:cxnSpLocks/>
          </p:cNvCxnSpPr>
          <p:nvPr/>
        </p:nvCxnSpPr>
        <p:spPr>
          <a:xfrm>
            <a:off x="4953000" y="2514600"/>
            <a:ext cx="1694112" cy="1005825"/>
          </a:xfrm>
          <a:prstGeom prst="line">
            <a:avLst/>
          </a:prstGeom>
          <a:ln w="889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0F6889F-40A2-428D-A9F4-2682532193B3}"/>
              </a:ext>
            </a:extLst>
          </p:cNvPr>
          <p:cNvCxnSpPr>
            <a:cxnSpLocks/>
          </p:cNvCxnSpPr>
          <p:nvPr/>
        </p:nvCxnSpPr>
        <p:spPr>
          <a:xfrm flipV="1">
            <a:off x="4800601" y="3520425"/>
            <a:ext cx="1869959" cy="1280175"/>
          </a:xfrm>
          <a:prstGeom prst="line">
            <a:avLst/>
          </a:prstGeom>
          <a:ln w="889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35C3A68-1C3E-7293-A8E6-9FC5B35C3F4C}"/>
              </a:ext>
            </a:extLst>
          </p:cNvPr>
          <p:cNvCxnSpPr>
            <a:cxnSpLocks/>
          </p:cNvCxnSpPr>
          <p:nvPr/>
        </p:nvCxnSpPr>
        <p:spPr>
          <a:xfrm flipH="1" flipV="1">
            <a:off x="4203959" y="3000235"/>
            <a:ext cx="3187441" cy="2943365"/>
          </a:xfrm>
          <a:prstGeom prst="line">
            <a:avLst/>
          </a:prstGeom>
          <a:ln w="889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265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05D77-A849-F6F0-C2D3-49B2E0379AF5}"/>
              </a:ext>
            </a:extLst>
          </p:cNvPr>
          <p:cNvSpPr>
            <a:spLocks noGrp="1"/>
          </p:cNvSpPr>
          <p:nvPr>
            <p:ph type="title"/>
          </p:nvPr>
        </p:nvSpPr>
        <p:spPr>
          <a:xfrm>
            <a:off x="762000" y="2438400"/>
            <a:ext cx="10515600" cy="762000"/>
          </a:xfrm>
        </p:spPr>
        <p:txBody>
          <a:bodyPr>
            <a:normAutofit fontScale="90000"/>
          </a:bodyPr>
          <a:lstStyle/>
          <a:p>
            <a:r>
              <a:rPr lang="en-US" sz="3600" dirty="0"/>
              <a:t>Combined effects of heritable, prenatal, and postnatal exposures on development</a:t>
            </a:r>
            <a:endParaRPr lang="en-US" dirty="0"/>
          </a:p>
        </p:txBody>
      </p:sp>
      <p:sp>
        <p:nvSpPr>
          <p:cNvPr id="3" name="Footer Placeholder 2">
            <a:extLst>
              <a:ext uri="{FF2B5EF4-FFF2-40B4-BE49-F238E27FC236}">
                <a16:creationId xmlns:a16="http://schemas.microsoft.com/office/drawing/2014/main" id="{A62FDE87-E23E-1DF0-C5FB-B1935A886B0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517189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736CCFD-6CE3-8DC7-2E4C-9DA4BB8E0CD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3" name="Picture 2">
            <a:extLst>
              <a:ext uri="{FF2B5EF4-FFF2-40B4-BE49-F238E27FC236}">
                <a16:creationId xmlns:a16="http://schemas.microsoft.com/office/drawing/2014/main" id="{93BC53C9-8FC0-D1D4-989C-D553F1979CC7}"/>
              </a:ext>
            </a:extLst>
          </p:cNvPr>
          <p:cNvPicPr>
            <a:picLocks noChangeAspect="1"/>
          </p:cNvPicPr>
          <p:nvPr/>
        </p:nvPicPr>
        <p:blipFill>
          <a:blip r:embed="rId3"/>
          <a:stretch>
            <a:fillRect/>
          </a:stretch>
        </p:blipFill>
        <p:spPr>
          <a:xfrm>
            <a:off x="2133600" y="1519527"/>
            <a:ext cx="6957806" cy="3818946"/>
          </a:xfrm>
          <a:prstGeom prst="rect">
            <a:avLst/>
          </a:prstGeom>
        </p:spPr>
      </p:pic>
      <p:sp>
        <p:nvSpPr>
          <p:cNvPr id="4" name="Content Placeholder 2">
            <a:extLst>
              <a:ext uri="{FF2B5EF4-FFF2-40B4-BE49-F238E27FC236}">
                <a16:creationId xmlns:a16="http://schemas.microsoft.com/office/drawing/2014/main" id="{BE77B36B-5518-3289-DD2A-92D58C9F7DC4}"/>
              </a:ext>
            </a:extLst>
          </p:cNvPr>
          <p:cNvSpPr txBox="1">
            <a:spLocks/>
          </p:cNvSpPr>
          <p:nvPr/>
        </p:nvSpPr>
        <p:spPr>
          <a:xfrm>
            <a:off x="1275233" y="5537944"/>
            <a:ext cx="10793098" cy="11377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Futura Medium" panose="020B0602020204020303" pitchFamily="34" charset="-79"/>
                <a:cs typeface="Futura Medium" panose="020B0602020204020303" pitchFamily="34" charset="-79"/>
              </a:rPr>
              <a:t>Children’s temperament can affect parenting</a:t>
            </a:r>
          </a:p>
          <a:p>
            <a:pPr lvl="1"/>
            <a:r>
              <a:rPr lang="en-US" sz="1800" dirty="0">
                <a:latin typeface="Futura Medium" panose="020B0602020204020303" pitchFamily="34" charset="-79"/>
                <a:cs typeface="Futura Medium" panose="020B0602020204020303" pitchFamily="34" charset="-79"/>
              </a:rPr>
              <a:t>Do genetic, prenatal, or postnatal factors “drive” this effect? </a:t>
            </a:r>
          </a:p>
        </p:txBody>
      </p:sp>
    </p:spTree>
    <p:extLst>
      <p:ext uri="{BB962C8B-B14F-4D97-AF65-F5344CB8AC3E}">
        <p14:creationId xmlns:p14="http://schemas.microsoft.com/office/powerpoint/2010/main" val="3063258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1C23AD-A9C9-B4F8-E2E6-928849BF29BD}"/>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3" name="Picture 2">
            <a:extLst>
              <a:ext uri="{FF2B5EF4-FFF2-40B4-BE49-F238E27FC236}">
                <a16:creationId xmlns:a16="http://schemas.microsoft.com/office/drawing/2014/main" id="{AF65BF87-84AC-2EE8-0AED-81252D3DF7E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269761" y="2345461"/>
            <a:ext cx="8317009" cy="3814535"/>
          </a:xfrm>
          <a:prstGeom prst="rect">
            <a:avLst/>
          </a:prstGeom>
          <a:noFill/>
        </p:spPr>
      </p:pic>
      <p:sp>
        <p:nvSpPr>
          <p:cNvPr id="4" name="TextBox 3">
            <a:extLst>
              <a:ext uri="{FF2B5EF4-FFF2-40B4-BE49-F238E27FC236}">
                <a16:creationId xmlns:a16="http://schemas.microsoft.com/office/drawing/2014/main" id="{7F1191A0-84B8-8BEB-B381-F4CA222646D8}"/>
              </a:ext>
            </a:extLst>
          </p:cNvPr>
          <p:cNvSpPr txBox="1"/>
          <p:nvPr/>
        </p:nvSpPr>
        <p:spPr>
          <a:xfrm>
            <a:off x="2350858" y="2022296"/>
            <a:ext cx="1326132" cy="646331"/>
          </a:xfrm>
          <a:prstGeom prst="rect">
            <a:avLst/>
          </a:prstGeom>
          <a:noFill/>
        </p:spPr>
        <p:txBody>
          <a:bodyPr wrap="none" lIns="91440" tIns="45720" rIns="91440" bIns="45720" rtlCol="0" anchor="t">
            <a:spAutoFit/>
          </a:bodyPr>
          <a:lstStyle/>
          <a:p>
            <a:pPr algn="ctr"/>
            <a:r>
              <a:rPr lang="en-US" b="1" dirty="0">
                <a:solidFill>
                  <a:srgbClr val="C00000"/>
                </a:solidFill>
                <a:latin typeface="FUTURA MEDIUM" panose="020B0602020204020303" pitchFamily="34" charset="-79"/>
                <a:cs typeface="FUTURA MEDIUM" panose="020B0602020204020303" pitchFamily="34" charset="-79"/>
              </a:rPr>
              <a:t>Heritable </a:t>
            </a:r>
            <a:endParaRPr lang="en-US" dirty="0">
              <a:latin typeface="Futura Medium" panose="020B0602020204020303" pitchFamily="34" charset="-79"/>
              <a:cs typeface="Futura Medium" panose="020B0602020204020303" pitchFamily="34" charset="-79"/>
            </a:endParaRPr>
          </a:p>
          <a:p>
            <a:pPr algn="ctr"/>
            <a:r>
              <a:rPr lang="en-US" b="1" dirty="0">
                <a:solidFill>
                  <a:srgbClr val="C00000"/>
                </a:solidFill>
                <a:latin typeface="FUTURA MEDIUM" panose="020B0602020204020303" pitchFamily="34" charset="-79"/>
                <a:cs typeface="FUTURA MEDIUM" panose="020B0602020204020303" pitchFamily="34" charset="-79"/>
              </a:rPr>
              <a:t>Tendencies</a:t>
            </a:r>
            <a:endParaRPr lang="en-US" dirty="0">
              <a:latin typeface="Futura Medium" panose="020B0602020204020303" pitchFamily="34" charset="-79"/>
              <a:cs typeface="Futura Medium" panose="020B0602020204020303" pitchFamily="34" charset="-79"/>
            </a:endParaRPr>
          </a:p>
        </p:txBody>
      </p:sp>
      <p:sp>
        <p:nvSpPr>
          <p:cNvPr id="5" name="TextBox 4">
            <a:extLst>
              <a:ext uri="{FF2B5EF4-FFF2-40B4-BE49-F238E27FC236}">
                <a16:creationId xmlns:a16="http://schemas.microsoft.com/office/drawing/2014/main" id="{FBD0EBE6-5FEE-6F5E-6952-6D07CDE6119C}"/>
              </a:ext>
            </a:extLst>
          </p:cNvPr>
          <p:cNvSpPr txBox="1"/>
          <p:nvPr/>
        </p:nvSpPr>
        <p:spPr>
          <a:xfrm>
            <a:off x="3898521" y="1812226"/>
            <a:ext cx="1194558" cy="646331"/>
          </a:xfrm>
          <a:prstGeom prst="rect">
            <a:avLst/>
          </a:prstGeom>
          <a:noFill/>
        </p:spPr>
        <p:txBody>
          <a:bodyPr wrap="none" lIns="91440" tIns="45720" rIns="91440" bIns="45720" rtlCol="0" anchor="t">
            <a:spAutoFit/>
          </a:bodyPr>
          <a:lstStyle/>
          <a:p>
            <a:pPr algn="ctr"/>
            <a:r>
              <a:rPr lang="en-US" b="1" dirty="0">
                <a:solidFill>
                  <a:srgbClr val="0070C0"/>
                </a:solidFill>
                <a:latin typeface="FUTURA MEDIUM" panose="020B0602020204020303" pitchFamily="34" charset="-79"/>
                <a:cs typeface="FUTURA MEDIUM" panose="020B0602020204020303" pitchFamily="34" charset="-79"/>
              </a:rPr>
              <a:t>Prenatal </a:t>
            </a:r>
            <a:endParaRPr lang="en-US" dirty="0">
              <a:latin typeface="Futura Medium" panose="020B0602020204020303" pitchFamily="34" charset="-79"/>
              <a:cs typeface="Futura Medium" panose="020B0602020204020303" pitchFamily="34" charset="-79"/>
            </a:endParaRPr>
          </a:p>
          <a:p>
            <a:pPr algn="ctr"/>
            <a:r>
              <a:rPr lang="en-US" b="1" dirty="0">
                <a:solidFill>
                  <a:srgbClr val="0070C0"/>
                </a:solidFill>
                <a:latin typeface="FUTURA MEDIUM" panose="020B0602020204020303" pitchFamily="34" charset="-79"/>
                <a:cs typeface="FUTURA MEDIUM" panose="020B0602020204020303" pitchFamily="34" charset="-79"/>
              </a:rPr>
              <a:t>Exposure</a:t>
            </a:r>
          </a:p>
        </p:txBody>
      </p:sp>
      <p:sp>
        <p:nvSpPr>
          <p:cNvPr id="6" name="TextBox 5">
            <a:extLst>
              <a:ext uri="{FF2B5EF4-FFF2-40B4-BE49-F238E27FC236}">
                <a16:creationId xmlns:a16="http://schemas.microsoft.com/office/drawing/2014/main" id="{5DDEED74-EE82-FA35-980B-8701D6B8F28F}"/>
              </a:ext>
            </a:extLst>
          </p:cNvPr>
          <p:cNvSpPr txBox="1"/>
          <p:nvPr/>
        </p:nvSpPr>
        <p:spPr>
          <a:xfrm>
            <a:off x="5779601" y="5649148"/>
            <a:ext cx="2347758" cy="646331"/>
          </a:xfrm>
          <a:prstGeom prst="rect">
            <a:avLst/>
          </a:prstGeom>
          <a:noFill/>
        </p:spPr>
        <p:txBody>
          <a:bodyPr wrap="none" rtlCol="0">
            <a:spAutoFit/>
          </a:bodyPr>
          <a:lstStyle/>
          <a:p>
            <a:pPr algn="ctr"/>
            <a:r>
              <a:rPr lang="en-US" b="1" dirty="0">
                <a:solidFill>
                  <a:srgbClr val="002060"/>
                </a:solidFill>
                <a:latin typeface="FUTURA MEDIUM" panose="020B0602020204020303" pitchFamily="34" charset="-79"/>
                <a:cs typeface="FUTURA MEDIUM" panose="020B0602020204020303" pitchFamily="34" charset="-79"/>
              </a:rPr>
              <a:t>Rearing Environment</a:t>
            </a:r>
          </a:p>
          <a:p>
            <a:pPr algn="ctr"/>
            <a:r>
              <a:rPr lang="en-US" b="1" dirty="0">
                <a:solidFill>
                  <a:srgbClr val="002060"/>
                </a:solidFill>
                <a:latin typeface="FUTURA MEDIUM" panose="020B0602020204020303" pitchFamily="34" charset="-79"/>
                <a:cs typeface="FUTURA MEDIUM" panose="020B0602020204020303" pitchFamily="34" charset="-79"/>
              </a:rPr>
              <a:t>(Parenting)</a:t>
            </a:r>
          </a:p>
        </p:txBody>
      </p:sp>
      <p:cxnSp>
        <p:nvCxnSpPr>
          <p:cNvPr id="7" name="Straight Arrow Connector 6">
            <a:extLst>
              <a:ext uri="{FF2B5EF4-FFF2-40B4-BE49-F238E27FC236}">
                <a16:creationId xmlns:a16="http://schemas.microsoft.com/office/drawing/2014/main" id="{F0D4ED6C-65CC-91A5-95C9-E73AEE1806C6}"/>
              </a:ext>
            </a:extLst>
          </p:cNvPr>
          <p:cNvCxnSpPr>
            <a:cxnSpLocks/>
          </p:cNvCxnSpPr>
          <p:nvPr/>
        </p:nvCxnSpPr>
        <p:spPr>
          <a:xfrm flipV="1">
            <a:off x="3371423" y="2924981"/>
            <a:ext cx="527098" cy="80702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5D53B3DE-F703-8364-FF90-D11ED38B71CE}"/>
              </a:ext>
            </a:extLst>
          </p:cNvPr>
          <p:cNvCxnSpPr>
            <a:cxnSpLocks/>
          </p:cNvCxnSpPr>
          <p:nvPr/>
        </p:nvCxnSpPr>
        <p:spPr>
          <a:xfrm flipV="1">
            <a:off x="3429000" y="3745337"/>
            <a:ext cx="2858316" cy="491783"/>
          </a:xfrm>
          <a:prstGeom prst="straightConnector1">
            <a:avLst/>
          </a:prstGeom>
          <a:ln w="571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D5EA8E82-6642-372F-6AE2-1B3EFCE60ED9}"/>
              </a:ext>
            </a:extLst>
          </p:cNvPr>
          <p:cNvSpPr/>
          <p:nvPr/>
        </p:nvSpPr>
        <p:spPr>
          <a:xfrm>
            <a:off x="2039742" y="2668626"/>
            <a:ext cx="1637248" cy="3771197"/>
          </a:xfrm>
          <a:prstGeom prst="rect">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2AC6415-1BAE-A16B-60B4-E343E9E24ED8}"/>
              </a:ext>
            </a:extLst>
          </p:cNvPr>
          <p:cNvSpPr/>
          <p:nvPr/>
        </p:nvSpPr>
        <p:spPr>
          <a:xfrm>
            <a:off x="3898521" y="2610721"/>
            <a:ext cx="1194558" cy="646331"/>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5E79D13B-E035-37BC-D589-9160EB335D4D}"/>
              </a:ext>
            </a:extLst>
          </p:cNvPr>
          <p:cNvCxnSpPr>
            <a:cxnSpLocks/>
          </p:cNvCxnSpPr>
          <p:nvPr/>
        </p:nvCxnSpPr>
        <p:spPr>
          <a:xfrm>
            <a:off x="5118993" y="2916738"/>
            <a:ext cx="1230848" cy="815263"/>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0C6E6113-53B2-B7DD-5D20-6F39D3CB0A61}"/>
              </a:ext>
            </a:extLst>
          </p:cNvPr>
          <p:cNvSpPr/>
          <p:nvPr/>
        </p:nvSpPr>
        <p:spPr>
          <a:xfrm>
            <a:off x="5589223" y="4770354"/>
            <a:ext cx="2538136" cy="878793"/>
          </a:xfrm>
          <a:prstGeom prst="rect">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a:extLst>
              <a:ext uri="{FF2B5EF4-FFF2-40B4-BE49-F238E27FC236}">
                <a16:creationId xmlns:a16="http://schemas.microsoft.com/office/drawing/2014/main" id="{5493A944-9A54-3D6D-628A-C1C5AA508A3D}"/>
              </a:ext>
            </a:extLst>
          </p:cNvPr>
          <p:cNvCxnSpPr>
            <a:cxnSpLocks/>
          </p:cNvCxnSpPr>
          <p:nvPr/>
        </p:nvCxnSpPr>
        <p:spPr>
          <a:xfrm flipV="1">
            <a:off x="6364957" y="4036337"/>
            <a:ext cx="525439" cy="878793"/>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88A140EF-18BC-3F4B-FA08-66A39CFE2BCB}"/>
              </a:ext>
            </a:extLst>
          </p:cNvPr>
          <p:cNvCxnSpPr>
            <a:cxnSpLocks/>
          </p:cNvCxnSpPr>
          <p:nvPr/>
        </p:nvCxnSpPr>
        <p:spPr>
          <a:xfrm flipH="1" flipV="1">
            <a:off x="6924338" y="4032431"/>
            <a:ext cx="522217" cy="87683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91DB5C2-347D-6586-D3F7-2AB5C49AF0A8}"/>
              </a:ext>
            </a:extLst>
          </p:cNvPr>
          <p:cNvCxnSpPr>
            <a:cxnSpLocks/>
          </p:cNvCxnSpPr>
          <p:nvPr/>
        </p:nvCxnSpPr>
        <p:spPr>
          <a:xfrm flipV="1">
            <a:off x="7483242" y="3382655"/>
            <a:ext cx="1355958" cy="349346"/>
          </a:xfrm>
          <a:prstGeom prst="straightConnector1">
            <a:avLst/>
          </a:prstGeom>
          <a:ln w="571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6954A86-C068-F180-BC3D-3DD85703E43E}"/>
              </a:ext>
            </a:extLst>
          </p:cNvPr>
          <p:cNvCxnSpPr>
            <a:cxnSpLocks/>
          </p:cNvCxnSpPr>
          <p:nvPr/>
        </p:nvCxnSpPr>
        <p:spPr>
          <a:xfrm>
            <a:off x="7499781" y="3757591"/>
            <a:ext cx="1308583" cy="639744"/>
          </a:xfrm>
          <a:prstGeom prst="straightConnector1">
            <a:avLst/>
          </a:prstGeom>
          <a:ln w="571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Oval 24">
            <a:extLst>
              <a:ext uri="{FF2B5EF4-FFF2-40B4-BE49-F238E27FC236}">
                <a16:creationId xmlns:a16="http://schemas.microsoft.com/office/drawing/2014/main" id="{8A330D84-D153-234E-6DD2-90147E87F95E}"/>
              </a:ext>
            </a:extLst>
          </p:cNvPr>
          <p:cNvSpPr/>
          <p:nvPr/>
        </p:nvSpPr>
        <p:spPr>
          <a:xfrm>
            <a:off x="6358542" y="3422503"/>
            <a:ext cx="1107297" cy="643801"/>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935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1" grpId="0" animBg="1"/>
      <p:bldP spid="12"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96A8B03-433B-9EE9-C03F-532F66044255}"/>
              </a:ext>
            </a:extLst>
          </p:cNvPr>
          <p:cNvSpPr/>
          <p:nvPr/>
        </p:nvSpPr>
        <p:spPr>
          <a:xfrm>
            <a:off x="105350" y="2142808"/>
            <a:ext cx="8650309" cy="33485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3051E085-B11E-511B-1DD3-CB84DB8896E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sp>
        <p:nvSpPr>
          <p:cNvPr id="3" name="TextBox 2">
            <a:extLst>
              <a:ext uri="{FF2B5EF4-FFF2-40B4-BE49-F238E27FC236}">
                <a16:creationId xmlns:a16="http://schemas.microsoft.com/office/drawing/2014/main" id="{79F37E6A-C138-DA61-765D-7AC6DBE447E2}"/>
              </a:ext>
            </a:extLst>
          </p:cNvPr>
          <p:cNvSpPr txBox="1"/>
          <p:nvPr/>
        </p:nvSpPr>
        <p:spPr>
          <a:xfrm>
            <a:off x="330731" y="3578266"/>
            <a:ext cx="1820215" cy="369332"/>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Biological Parents</a:t>
            </a:r>
            <a:endParaRPr lang="en-US" dirty="0"/>
          </a:p>
        </p:txBody>
      </p:sp>
      <p:sp>
        <p:nvSpPr>
          <p:cNvPr id="4" name="TextBox 3">
            <a:extLst>
              <a:ext uri="{FF2B5EF4-FFF2-40B4-BE49-F238E27FC236}">
                <a16:creationId xmlns:a16="http://schemas.microsoft.com/office/drawing/2014/main" id="{63C673A9-0FB7-9367-9144-064CCB2CF44D}"/>
              </a:ext>
            </a:extLst>
          </p:cNvPr>
          <p:cNvSpPr txBox="1"/>
          <p:nvPr/>
        </p:nvSpPr>
        <p:spPr>
          <a:xfrm>
            <a:off x="2273293" y="2333308"/>
            <a:ext cx="1820215"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Heritable</a:t>
            </a:r>
          </a:p>
          <a:p>
            <a:pPr algn="ctr"/>
            <a:r>
              <a:rPr lang="en-US" dirty="0">
                <a:cs typeface="Calibri"/>
              </a:rPr>
              <a:t>Characteristics</a:t>
            </a:r>
          </a:p>
        </p:txBody>
      </p:sp>
      <p:sp>
        <p:nvSpPr>
          <p:cNvPr id="5" name="TextBox 4">
            <a:extLst>
              <a:ext uri="{FF2B5EF4-FFF2-40B4-BE49-F238E27FC236}">
                <a16:creationId xmlns:a16="http://schemas.microsoft.com/office/drawing/2014/main" id="{786D3B8F-F25E-F55B-D031-04650C9C3E18}"/>
              </a:ext>
            </a:extLst>
          </p:cNvPr>
          <p:cNvSpPr txBox="1"/>
          <p:nvPr/>
        </p:nvSpPr>
        <p:spPr>
          <a:xfrm>
            <a:off x="2445011" y="4630040"/>
            <a:ext cx="1476779"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Prenatal Exposures</a:t>
            </a:r>
            <a:endParaRPr lang="en-US" dirty="0"/>
          </a:p>
        </p:txBody>
      </p:sp>
      <p:sp>
        <p:nvSpPr>
          <p:cNvPr id="6" name="TextBox 5">
            <a:extLst>
              <a:ext uri="{FF2B5EF4-FFF2-40B4-BE49-F238E27FC236}">
                <a16:creationId xmlns:a16="http://schemas.microsoft.com/office/drawing/2014/main" id="{F1447D84-F0B2-4CC2-417C-1AEE79591EF0}"/>
              </a:ext>
            </a:extLst>
          </p:cNvPr>
          <p:cNvSpPr txBox="1"/>
          <p:nvPr/>
        </p:nvSpPr>
        <p:spPr>
          <a:xfrm>
            <a:off x="4280251" y="3438745"/>
            <a:ext cx="1820215"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Postnatal Exposures</a:t>
            </a:r>
            <a:endParaRPr lang="en-US" dirty="0"/>
          </a:p>
        </p:txBody>
      </p:sp>
      <p:sp>
        <p:nvSpPr>
          <p:cNvPr id="7" name="TextBox 6">
            <a:extLst>
              <a:ext uri="{FF2B5EF4-FFF2-40B4-BE49-F238E27FC236}">
                <a16:creationId xmlns:a16="http://schemas.microsoft.com/office/drawing/2014/main" id="{1D3145E6-086E-5A48-3E74-B9A2D8B68021}"/>
              </a:ext>
            </a:extLst>
          </p:cNvPr>
          <p:cNvSpPr txBox="1"/>
          <p:nvPr/>
        </p:nvSpPr>
        <p:spPr>
          <a:xfrm>
            <a:off x="6963349" y="3438745"/>
            <a:ext cx="1551906"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Child </a:t>
            </a:r>
          </a:p>
          <a:p>
            <a:pPr algn="ctr"/>
            <a:r>
              <a:rPr lang="en-US" dirty="0">
                <a:cs typeface="Calibri"/>
              </a:rPr>
              <a:t>Outcomes</a:t>
            </a:r>
          </a:p>
        </p:txBody>
      </p:sp>
      <p:cxnSp>
        <p:nvCxnSpPr>
          <p:cNvPr id="9" name="Straight Arrow Connector 8">
            <a:extLst>
              <a:ext uri="{FF2B5EF4-FFF2-40B4-BE49-F238E27FC236}">
                <a16:creationId xmlns:a16="http://schemas.microsoft.com/office/drawing/2014/main" id="{62720542-74C1-5297-041A-72A6247CEB7B}"/>
              </a:ext>
            </a:extLst>
          </p:cNvPr>
          <p:cNvCxnSpPr/>
          <p:nvPr/>
        </p:nvCxnSpPr>
        <p:spPr>
          <a:xfrm flipV="1">
            <a:off x="1161419" y="2618791"/>
            <a:ext cx="1118315" cy="942303"/>
          </a:xfrm>
          <a:prstGeom prst="straightConnector1">
            <a:avLst/>
          </a:prstGeom>
          <a:ln w="28575">
            <a:solidFill>
              <a:schemeClr val="bg1"/>
            </a:solidFill>
            <a:tailEnd type="triangle"/>
          </a:ln>
        </p:spPr>
        <p:style>
          <a:lnRef idx="1">
            <a:schemeClr val="accent4"/>
          </a:lnRef>
          <a:fillRef idx="0">
            <a:schemeClr val="accent4"/>
          </a:fillRef>
          <a:effectRef idx="0">
            <a:schemeClr val="accent4"/>
          </a:effectRef>
          <a:fontRef idx="minor">
            <a:schemeClr val="tx1"/>
          </a:fontRef>
        </p:style>
      </p:cxnSp>
      <p:cxnSp>
        <p:nvCxnSpPr>
          <p:cNvPr id="10" name="Straight Arrow Connector 9">
            <a:extLst>
              <a:ext uri="{FF2B5EF4-FFF2-40B4-BE49-F238E27FC236}">
                <a16:creationId xmlns:a16="http://schemas.microsoft.com/office/drawing/2014/main" id="{3A92809E-915E-3BD8-9179-058809113D11}"/>
              </a:ext>
            </a:extLst>
          </p:cNvPr>
          <p:cNvCxnSpPr/>
          <p:nvPr/>
        </p:nvCxnSpPr>
        <p:spPr>
          <a:xfrm>
            <a:off x="1119353" y="3935249"/>
            <a:ext cx="1343571" cy="1063296"/>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E2D54FD4-350E-43B7-6E02-CCD76C6AE170}"/>
              </a:ext>
            </a:extLst>
          </p:cNvPr>
          <p:cNvCxnSpPr>
            <a:cxnSpLocks/>
          </p:cNvCxnSpPr>
          <p:nvPr/>
        </p:nvCxnSpPr>
        <p:spPr>
          <a:xfrm flipV="1">
            <a:off x="3939629" y="4078890"/>
            <a:ext cx="3988673" cy="933667"/>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07040C4F-D1A4-F4B0-3239-9FAEBB227D07}"/>
              </a:ext>
            </a:extLst>
          </p:cNvPr>
          <p:cNvCxnSpPr>
            <a:cxnSpLocks/>
          </p:cNvCxnSpPr>
          <p:nvPr/>
        </p:nvCxnSpPr>
        <p:spPr>
          <a:xfrm>
            <a:off x="4097283" y="2630213"/>
            <a:ext cx="3638329" cy="791779"/>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BCC26A0-1DE6-D17E-7328-95F78CB16DA7}"/>
              </a:ext>
            </a:extLst>
          </p:cNvPr>
          <p:cNvCxnSpPr>
            <a:cxnSpLocks/>
          </p:cNvCxnSpPr>
          <p:nvPr/>
        </p:nvCxnSpPr>
        <p:spPr>
          <a:xfrm flipV="1">
            <a:off x="5165835" y="3019096"/>
            <a:ext cx="493986" cy="338082"/>
          </a:xfrm>
          <a:prstGeom prst="straightConnector1">
            <a:avLst/>
          </a:prstGeom>
          <a:ln w="28575">
            <a:solidFill>
              <a:srgbClr val="EA222D"/>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429B32A6-7A12-FA1A-2D55-324AE15315DC}"/>
              </a:ext>
            </a:extLst>
          </p:cNvPr>
          <p:cNvCxnSpPr>
            <a:cxnSpLocks/>
          </p:cNvCxnSpPr>
          <p:nvPr/>
        </p:nvCxnSpPr>
        <p:spPr>
          <a:xfrm>
            <a:off x="5218385" y="4154213"/>
            <a:ext cx="599089" cy="345090"/>
          </a:xfrm>
          <a:prstGeom prst="straightConnector1">
            <a:avLst/>
          </a:prstGeom>
          <a:ln w="28575">
            <a:solidFill>
              <a:srgbClr val="EA222D"/>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BE295AF-82C9-E1C7-CCDC-EA002AE7A413}"/>
              </a:ext>
            </a:extLst>
          </p:cNvPr>
          <p:cNvSpPr txBox="1"/>
          <p:nvPr/>
        </p:nvSpPr>
        <p:spPr>
          <a:xfrm>
            <a:off x="5644931" y="2399861"/>
            <a:ext cx="1648373" cy="369332"/>
          </a:xfrm>
          <a:prstGeom prst="rect">
            <a:avLst/>
          </a:prstGeom>
          <a:solidFill>
            <a:srgbClr val="EA222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Calibri"/>
              </a:rPr>
              <a:t>G x Postnatal E</a:t>
            </a:r>
            <a:endParaRPr lang="en-US" b="1" dirty="0"/>
          </a:p>
        </p:txBody>
      </p:sp>
      <p:sp>
        <p:nvSpPr>
          <p:cNvPr id="17" name="TextBox 16">
            <a:extLst>
              <a:ext uri="{FF2B5EF4-FFF2-40B4-BE49-F238E27FC236}">
                <a16:creationId xmlns:a16="http://schemas.microsoft.com/office/drawing/2014/main" id="{685668BD-CD07-6631-9021-304EF93816B4}"/>
              </a:ext>
            </a:extLst>
          </p:cNvPr>
          <p:cNvSpPr txBox="1"/>
          <p:nvPr/>
        </p:nvSpPr>
        <p:spPr>
          <a:xfrm>
            <a:off x="5601137" y="4869791"/>
            <a:ext cx="2287752" cy="369332"/>
          </a:xfrm>
          <a:prstGeom prst="rect">
            <a:avLst/>
          </a:prstGeom>
          <a:solidFill>
            <a:srgbClr val="EA222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Calibri"/>
              </a:rPr>
              <a:t>Prenatal x Postnatal E</a:t>
            </a:r>
            <a:endParaRPr lang="en-US" b="1" dirty="0"/>
          </a:p>
        </p:txBody>
      </p:sp>
      <p:sp>
        <p:nvSpPr>
          <p:cNvPr id="18" name="TextBox 1">
            <a:extLst>
              <a:ext uri="{FF2B5EF4-FFF2-40B4-BE49-F238E27FC236}">
                <a16:creationId xmlns:a16="http://schemas.microsoft.com/office/drawing/2014/main" id="{89DA89D6-2626-4FF7-8F24-DA115ABA8C93}"/>
              </a:ext>
            </a:extLst>
          </p:cNvPr>
          <p:cNvSpPr txBox="1"/>
          <p:nvPr/>
        </p:nvSpPr>
        <p:spPr>
          <a:xfrm>
            <a:off x="5644931" y="2399861"/>
            <a:ext cx="1648373" cy="369332"/>
          </a:xfrm>
          <a:prstGeom prst="rect">
            <a:avLst/>
          </a:prstGeom>
          <a:solidFill>
            <a:srgbClr val="EA222D"/>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cs typeface="Calibri"/>
              </a:rPr>
              <a:t>G x Postnatal E</a:t>
            </a:r>
            <a:endParaRPr lang="en-US" b="1" dirty="0"/>
          </a:p>
        </p:txBody>
      </p:sp>
      <p:sp>
        <p:nvSpPr>
          <p:cNvPr id="19" name="TextBox 18">
            <a:extLst>
              <a:ext uri="{FF2B5EF4-FFF2-40B4-BE49-F238E27FC236}">
                <a16:creationId xmlns:a16="http://schemas.microsoft.com/office/drawing/2014/main" id="{2C8E51B9-F31D-13E2-FB5E-E167C2BAE4B8}"/>
              </a:ext>
            </a:extLst>
          </p:cNvPr>
          <p:cNvSpPr txBox="1"/>
          <p:nvPr/>
        </p:nvSpPr>
        <p:spPr>
          <a:xfrm>
            <a:off x="8840953" y="2184399"/>
            <a:ext cx="3251198"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i="1" dirty="0">
                <a:solidFill>
                  <a:srgbClr val="FF0000"/>
                </a:solidFill>
                <a:latin typeface="FUTURA MEDIUM"/>
                <a:cs typeface="Segoe UI"/>
              </a:rPr>
              <a:t>Interaction Models:</a:t>
            </a:r>
            <a:r>
              <a:rPr lang="en-US" dirty="0">
                <a:latin typeface="Futura Medium"/>
                <a:cs typeface="Segoe UI"/>
              </a:rPr>
              <a:t>​</a:t>
            </a:r>
          </a:p>
          <a:p>
            <a:r>
              <a:rPr lang="en-US" b="1" dirty="0">
                <a:latin typeface="Futura Medium"/>
                <a:cs typeface="Segoe UI"/>
              </a:rPr>
              <a:t>G x Postnatal E</a:t>
            </a:r>
          </a:p>
          <a:p>
            <a:pPr marL="285750" indent="-285750">
              <a:buFont typeface="Arial"/>
              <a:buChar char="•"/>
            </a:pPr>
            <a:r>
              <a:rPr lang="en-US" dirty="0">
                <a:latin typeface="Futura Medium"/>
                <a:cs typeface="Segoe UI"/>
              </a:rPr>
              <a:t>Heritable characteristics can modify effects of postnatal E</a:t>
            </a:r>
            <a:endParaRPr lang="en-US" dirty="0"/>
          </a:p>
          <a:p>
            <a:endParaRPr lang="en-US" dirty="0">
              <a:latin typeface="Futura Medium"/>
              <a:cs typeface="Segoe UI"/>
            </a:endParaRPr>
          </a:p>
          <a:p>
            <a:r>
              <a:rPr lang="en-US" b="1" dirty="0">
                <a:latin typeface="Futura Medium"/>
                <a:cs typeface="Segoe UI"/>
              </a:rPr>
              <a:t>Prenatal x Postnatal E</a:t>
            </a:r>
          </a:p>
          <a:p>
            <a:pPr marL="285750" indent="-285750">
              <a:buFont typeface="Arial"/>
              <a:buChar char="•"/>
            </a:pPr>
            <a:r>
              <a:rPr lang="en-US" dirty="0">
                <a:latin typeface="Futura Medium"/>
                <a:cs typeface="Segoe UI"/>
              </a:rPr>
              <a:t>Prenatal exposures can modify effects of postnatal E</a:t>
            </a:r>
          </a:p>
          <a:p>
            <a:pPr marL="285750" indent="-285750">
              <a:buFont typeface="Arial"/>
              <a:buChar char="•"/>
            </a:pPr>
            <a:endParaRPr lang="en-US" dirty="0">
              <a:latin typeface="Futura Medium"/>
              <a:cs typeface="Segoe UI"/>
            </a:endParaRPr>
          </a:p>
          <a:p>
            <a:r>
              <a:rPr lang="en-US" dirty="0">
                <a:latin typeface="Futura Medium"/>
                <a:cs typeface="Segoe UI"/>
              </a:rPr>
              <a:t>Synergistic or antagonistic​ influences</a:t>
            </a:r>
            <a:endParaRPr lang="en-US" dirty="0">
              <a:latin typeface="Calibri" panose="020F0502020204030204"/>
              <a:cs typeface="Calibri"/>
            </a:endParaRPr>
          </a:p>
        </p:txBody>
      </p:sp>
    </p:spTree>
    <p:extLst>
      <p:ext uri="{BB962C8B-B14F-4D97-AF65-F5344CB8AC3E}">
        <p14:creationId xmlns:p14="http://schemas.microsoft.com/office/powerpoint/2010/main" val="2774880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D48AD-F3F3-B03D-C578-0C68EFBAEF13}"/>
              </a:ext>
            </a:extLst>
          </p:cNvPr>
          <p:cNvSpPr>
            <a:spLocks noGrp="1"/>
          </p:cNvSpPr>
          <p:nvPr>
            <p:ph type="title"/>
          </p:nvPr>
        </p:nvSpPr>
        <p:spPr>
          <a:xfrm>
            <a:off x="769982" y="1724564"/>
            <a:ext cx="10515600" cy="762000"/>
          </a:xfrm>
        </p:spPr>
        <p:txBody>
          <a:bodyPr>
            <a:normAutofit fontScale="90000"/>
          </a:bodyPr>
          <a:lstStyle/>
          <a:p>
            <a:r>
              <a:rPr lang="en-US" dirty="0">
                <a:cs typeface="Arial" charset="0"/>
              </a:rPr>
              <a:t>Parenting effects can vary depending on genetic influences </a:t>
            </a:r>
            <a:endParaRPr lang="en-US" dirty="0"/>
          </a:p>
        </p:txBody>
      </p:sp>
      <p:sp>
        <p:nvSpPr>
          <p:cNvPr id="3" name="Footer Placeholder 2">
            <a:extLst>
              <a:ext uri="{FF2B5EF4-FFF2-40B4-BE49-F238E27FC236}">
                <a16:creationId xmlns:a16="http://schemas.microsoft.com/office/drawing/2014/main" id="{6ED2F1FE-DE4A-3463-16EC-02FC8BFF518F}"/>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4" name="Picture 3">
            <a:extLst>
              <a:ext uri="{FF2B5EF4-FFF2-40B4-BE49-F238E27FC236}">
                <a16:creationId xmlns:a16="http://schemas.microsoft.com/office/drawing/2014/main" id="{BB32743A-1EFA-0C13-9103-F5C6580080AC}"/>
              </a:ext>
            </a:extLst>
          </p:cNvPr>
          <p:cNvPicPr>
            <a:picLocks noChangeAspect="1"/>
          </p:cNvPicPr>
          <p:nvPr/>
        </p:nvPicPr>
        <p:blipFill>
          <a:blip r:embed="rId2"/>
          <a:stretch>
            <a:fillRect/>
          </a:stretch>
        </p:blipFill>
        <p:spPr>
          <a:xfrm>
            <a:off x="682834" y="2486564"/>
            <a:ext cx="10689896" cy="2647652"/>
          </a:xfrm>
          <a:prstGeom prst="rect">
            <a:avLst/>
          </a:prstGeom>
        </p:spPr>
      </p:pic>
      <p:pic>
        <p:nvPicPr>
          <p:cNvPr id="5" name="Picture 4">
            <a:extLst>
              <a:ext uri="{FF2B5EF4-FFF2-40B4-BE49-F238E27FC236}">
                <a16:creationId xmlns:a16="http://schemas.microsoft.com/office/drawing/2014/main" id="{B993C3E9-52A6-B3FB-4F05-D9176E5DA783}"/>
              </a:ext>
            </a:extLst>
          </p:cNvPr>
          <p:cNvPicPr>
            <a:picLocks noChangeAspect="1"/>
          </p:cNvPicPr>
          <p:nvPr/>
        </p:nvPicPr>
        <p:blipFill>
          <a:blip r:embed="rId3"/>
          <a:stretch>
            <a:fillRect/>
          </a:stretch>
        </p:blipFill>
        <p:spPr>
          <a:xfrm>
            <a:off x="-68218" y="4976023"/>
            <a:ext cx="12192000" cy="806566"/>
          </a:xfrm>
          <a:prstGeom prst="rect">
            <a:avLst/>
          </a:prstGeom>
        </p:spPr>
      </p:pic>
    </p:spTree>
    <p:extLst>
      <p:ext uri="{BB962C8B-B14F-4D97-AF65-F5344CB8AC3E}">
        <p14:creationId xmlns:p14="http://schemas.microsoft.com/office/powerpoint/2010/main" val="34494673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62148-F811-FC88-2E8F-A85EF5EB58B2}"/>
              </a:ext>
            </a:extLst>
          </p:cNvPr>
          <p:cNvSpPr>
            <a:spLocks noGrp="1"/>
          </p:cNvSpPr>
          <p:nvPr>
            <p:ph type="title"/>
          </p:nvPr>
        </p:nvSpPr>
        <p:spPr/>
        <p:txBody>
          <a:bodyPr/>
          <a:lstStyle/>
          <a:p>
            <a:r>
              <a:rPr lang="en-US" dirty="0">
                <a:cs typeface="Arial" pitchFamily="34" charset="0"/>
              </a:rPr>
              <a:t>Maternal structured guidance/scaffolding</a:t>
            </a:r>
            <a:endParaRPr lang="en-US" dirty="0"/>
          </a:p>
        </p:txBody>
      </p:sp>
      <p:sp>
        <p:nvSpPr>
          <p:cNvPr id="3" name="Footer Placeholder 2">
            <a:extLst>
              <a:ext uri="{FF2B5EF4-FFF2-40B4-BE49-F238E27FC236}">
                <a16:creationId xmlns:a16="http://schemas.microsoft.com/office/drawing/2014/main" id="{DB2AA93D-2562-55F4-1BDF-98D867A0402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 name="Content Placeholder 2">
            <a:extLst>
              <a:ext uri="{FF2B5EF4-FFF2-40B4-BE49-F238E27FC236}">
                <a16:creationId xmlns:a16="http://schemas.microsoft.com/office/drawing/2014/main" id="{CD3A0191-DBF7-F438-D5CA-56098BC3D05D}"/>
              </a:ext>
            </a:extLst>
          </p:cNvPr>
          <p:cNvSpPr txBox="1">
            <a:spLocks/>
          </p:cNvSpPr>
          <p:nvPr/>
        </p:nvSpPr>
        <p:spPr>
          <a:xfrm>
            <a:off x="457200" y="2603500"/>
            <a:ext cx="5522912" cy="3568700"/>
          </a:xfrm>
          <a:prstGeom prst="rect">
            <a:avLst/>
          </a:prstGeom>
        </p:spPr>
        <p:txBody>
          <a:bodyPr>
            <a:normAutofit fontScale="85000" lnSpcReduction="100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r>
              <a:rPr lang="en-US" dirty="0"/>
              <a:t>3-min clean-up task</a:t>
            </a:r>
            <a:r>
              <a:rPr lang="en-US" dirty="0">
                <a:solidFill>
                  <a:schemeClr val="accent3"/>
                </a:solidFill>
              </a:rPr>
              <a:t>. Parents asked to have their child clean up the toys by putting everything back in its individualized container/box</a:t>
            </a:r>
          </a:p>
          <a:p>
            <a:pPr marL="457200" indent="-457200">
              <a:buFont typeface="Arial" panose="020B0604020202020204" pitchFamily="34" charset="0"/>
              <a:buChar char="•"/>
            </a:pPr>
            <a:r>
              <a:rPr lang="en-US" dirty="0">
                <a:solidFill>
                  <a:schemeClr val="accent3"/>
                </a:solidFill>
              </a:rPr>
              <a:t>Coded using microsocial system capturing each partner’s real time behavior.  </a:t>
            </a:r>
            <a:r>
              <a:rPr lang="en-US" dirty="0"/>
              <a:t>Duration of time mother spent issuing structured requests to the child</a:t>
            </a:r>
            <a:r>
              <a:rPr lang="en-US" dirty="0">
                <a:solidFill>
                  <a:schemeClr val="accent3"/>
                </a:solidFill>
              </a:rPr>
              <a:t> (k = 0.71)</a:t>
            </a:r>
          </a:p>
          <a:p>
            <a:pPr marL="457200" indent="-457200">
              <a:buFont typeface="Arial" panose="020B0604020202020204" pitchFamily="34" charset="0"/>
              <a:buChar char="•"/>
            </a:pPr>
            <a:r>
              <a:rPr lang="en-US" dirty="0"/>
              <a:t>Birth parent risk (genetic): </a:t>
            </a:r>
            <a:r>
              <a:rPr lang="en-US" dirty="0">
                <a:solidFill>
                  <a:schemeClr val="accent3"/>
                </a:solidFill>
              </a:rPr>
              <a:t>depression, anxiety, drug use, antisocial behavior</a:t>
            </a:r>
          </a:p>
          <a:p>
            <a:endParaRPr lang="en-US" dirty="0">
              <a:effectLst>
                <a:outerShdw blurRad="38100" dist="38100" dir="2700000" algn="tl">
                  <a:srgbClr val="000000">
                    <a:alpha val="43137"/>
                  </a:srgbClr>
                </a:outerShdw>
              </a:effectLst>
              <a:cs typeface="Arial" pitchFamily="34" charset="0"/>
            </a:endParaRPr>
          </a:p>
          <a:p>
            <a:endParaRPr lang="en-US" dirty="0"/>
          </a:p>
          <a:p>
            <a:endParaRPr lang="en-US" dirty="0">
              <a:solidFill>
                <a:schemeClr val="accent3"/>
              </a:solidFill>
            </a:endParaRPr>
          </a:p>
          <a:p>
            <a:endParaRPr lang="en-US" dirty="0"/>
          </a:p>
        </p:txBody>
      </p:sp>
      <p:pic>
        <p:nvPicPr>
          <p:cNvPr id="5" name="video1_h1eOuD.mp4">
            <a:hlinkClick r:id="" action="ppaction://media"/>
            <a:extLst>
              <a:ext uri="{FF2B5EF4-FFF2-40B4-BE49-F238E27FC236}">
                <a16:creationId xmlns:a16="http://schemas.microsoft.com/office/drawing/2014/main" id="{67627E9C-D2FE-9CA9-A863-49016C7DB43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208713" y="2666964"/>
            <a:ext cx="4824412" cy="3289371"/>
          </a:xfrm>
          <a:prstGeom prst="rect">
            <a:avLst/>
          </a:prstGeom>
        </p:spPr>
      </p:pic>
    </p:spTree>
    <p:extLst>
      <p:ext uri="{BB962C8B-B14F-4D97-AF65-F5344CB8AC3E}">
        <p14:creationId xmlns:p14="http://schemas.microsoft.com/office/powerpoint/2010/main" val="23877716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23EF3-530C-3248-89D9-EA9F69F84984}"/>
              </a:ext>
            </a:extLst>
          </p:cNvPr>
          <p:cNvSpPr>
            <a:spLocks noGrp="1"/>
          </p:cNvSpPr>
          <p:nvPr>
            <p:ph type="title"/>
          </p:nvPr>
        </p:nvSpPr>
        <p:spPr/>
        <p:txBody>
          <a:bodyPr>
            <a:normAutofit fontScale="90000"/>
          </a:bodyPr>
          <a:lstStyle/>
          <a:p>
            <a:r>
              <a:rPr lang="en-US" sz="3600" dirty="0">
                <a:latin typeface="Futura Medium" panose="020B0602020204020303" pitchFamily="34" charset="-79"/>
                <a:cs typeface="Futura Medium" panose="020B0602020204020303" pitchFamily="34" charset="-79"/>
              </a:rPr>
              <a:t>The effects of maternal guidance </a:t>
            </a:r>
            <a:r>
              <a:rPr lang="en-US" sz="3600" i="1" dirty="0">
                <a:latin typeface="Futura Medium" panose="020B0602020204020303" pitchFamily="34" charset="-79"/>
                <a:cs typeface="Futura Medium" panose="020B0602020204020303" pitchFamily="34" charset="-79"/>
              </a:rPr>
              <a:t>vary</a:t>
            </a:r>
            <a:r>
              <a:rPr lang="en-US" sz="3600" dirty="0">
                <a:latin typeface="Futura Medium" panose="020B0602020204020303" pitchFamily="34" charset="-79"/>
                <a:cs typeface="Futura Medium" panose="020B0602020204020303" pitchFamily="34" charset="-79"/>
              </a:rPr>
              <a:t> by genetic risk</a:t>
            </a:r>
            <a:endParaRPr lang="en-US" dirty="0">
              <a:latin typeface="Futura Medium" panose="020B0602020204020303" pitchFamily="34" charset="-79"/>
              <a:cs typeface="Futura Medium" panose="020B0602020204020303" pitchFamily="34" charset="-79"/>
            </a:endParaRPr>
          </a:p>
        </p:txBody>
      </p:sp>
      <p:sp>
        <p:nvSpPr>
          <p:cNvPr id="3" name="Footer Placeholder 2">
            <a:extLst>
              <a:ext uri="{FF2B5EF4-FFF2-40B4-BE49-F238E27FC236}">
                <a16:creationId xmlns:a16="http://schemas.microsoft.com/office/drawing/2014/main" id="{541901E9-67A7-C08B-8FE7-730D095F6EB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grpSp>
        <p:nvGrpSpPr>
          <p:cNvPr id="4" name="Group 3">
            <a:extLst>
              <a:ext uri="{FF2B5EF4-FFF2-40B4-BE49-F238E27FC236}">
                <a16:creationId xmlns:a16="http://schemas.microsoft.com/office/drawing/2014/main" id="{1628B40A-5364-092E-60C0-E229BB5DFA9C}"/>
              </a:ext>
            </a:extLst>
          </p:cNvPr>
          <p:cNvGrpSpPr>
            <a:grpSpLocks/>
          </p:cNvGrpSpPr>
          <p:nvPr/>
        </p:nvGrpSpPr>
        <p:grpSpPr bwMode="auto">
          <a:xfrm>
            <a:off x="2743201" y="2514600"/>
            <a:ext cx="5029199" cy="3544888"/>
            <a:chOff x="1793" y="1620"/>
            <a:chExt cx="8824" cy="6918"/>
          </a:xfrm>
        </p:grpSpPr>
        <p:grpSp>
          <p:nvGrpSpPr>
            <p:cNvPr id="5" name="Group 4">
              <a:extLst>
                <a:ext uri="{FF2B5EF4-FFF2-40B4-BE49-F238E27FC236}">
                  <a16:creationId xmlns:a16="http://schemas.microsoft.com/office/drawing/2014/main" id="{CC838B3C-89C8-0C65-C9D6-2915D4E729C9}"/>
                </a:ext>
              </a:extLst>
            </p:cNvPr>
            <p:cNvGrpSpPr>
              <a:grpSpLocks/>
            </p:cNvGrpSpPr>
            <p:nvPr/>
          </p:nvGrpSpPr>
          <p:grpSpPr bwMode="auto">
            <a:xfrm>
              <a:off x="2409" y="1620"/>
              <a:ext cx="8208" cy="6605"/>
              <a:chOff x="2409" y="1620"/>
              <a:chExt cx="8208" cy="6605"/>
            </a:xfrm>
          </p:grpSpPr>
          <p:sp>
            <p:nvSpPr>
              <p:cNvPr id="22" name="Freeform 5">
                <a:extLst>
                  <a:ext uri="{FF2B5EF4-FFF2-40B4-BE49-F238E27FC236}">
                    <a16:creationId xmlns:a16="http://schemas.microsoft.com/office/drawing/2014/main" id="{84FC0D5C-71D5-9106-3390-04180B550D85}"/>
                  </a:ext>
                </a:extLst>
              </p:cNvPr>
              <p:cNvSpPr>
                <a:spLocks/>
              </p:cNvSpPr>
              <p:nvPr/>
            </p:nvSpPr>
            <p:spPr bwMode="auto">
              <a:xfrm>
                <a:off x="2523" y="1620"/>
                <a:ext cx="8094" cy="6480"/>
              </a:xfrm>
              <a:custGeom>
                <a:avLst/>
                <a:gdLst>
                  <a:gd name="T0" fmla="*/ 0 w 8094"/>
                  <a:gd name="T1" fmla="*/ 0 h 6480"/>
                  <a:gd name="T2" fmla="*/ 0 w 8094"/>
                  <a:gd name="T3" fmla="*/ 6480 h 6480"/>
                  <a:gd name="T4" fmla="*/ 8094 w 8094"/>
                  <a:gd name="T5" fmla="*/ 6480 h 6480"/>
                  <a:gd name="T6" fmla="*/ 0 60000 65536"/>
                  <a:gd name="T7" fmla="*/ 0 60000 65536"/>
                  <a:gd name="T8" fmla="*/ 0 60000 65536"/>
                  <a:gd name="T9" fmla="*/ 0 w 8094"/>
                  <a:gd name="T10" fmla="*/ 0 h 6480"/>
                  <a:gd name="T11" fmla="*/ 8094 w 8094"/>
                  <a:gd name="T12" fmla="*/ 6480 h 6480"/>
                </a:gdLst>
                <a:ahLst/>
                <a:cxnLst>
                  <a:cxn ang="T6">
                    <a:pos x="T0" y="T1"/>
                  </a:cxn>
                  <a:cxn ang="T7">
                    <a:pos x="T2" y="T3"/>
                  </a:cxn>
                  <a:cxn ang="T8">
                    <a:pos x="T4" y="T5"/>
                  </a:cxn>
                </a:cxnLst>
                <a:rect l="T9" t="T10" r="T11" b="T12"/>
                <a:pathLst>
                  <a:path w="8094" h="6480">
                    <a:moveTo>
                      <a:pt x="0" y="0"/>
                    </a:moveTo>
                    <a:lnTo>
                      <a:pt x="0" y="6480"/>
                    </a:lnTo>
                    <a:lnTo>
                      <a:pt x="8094" y="6480"/>
                    </a:lnTo>
                  </a:path>
                </a:pathLst>
              </a:custGeom>
              <a:noFill/>
              <a:ln w="19050">
                <a:solidFill>
                  <a:srgbClr val="000000"/>
                </a:solidFill>
                <a:round/>
                <a:headEnd/>
                <a:tailEnd/>
              </a:ln>
            </p:spPr>
            <p:txBody>
              <a:bodyPr/>
              <a:lstStyle/>
              <a:p>
                <a:endParaRPr lang="en-US" dirty="0"/>
              </a:p>
            </p:txBody>
          </p:sp>
          <p:sp>
            <p:nvSpPr>
              <p:cNvPr id="23" name="Line 6">
                <a:extLst>
                  <a:ext uri="{FF2B5EF4-FFF2-40B4-BE49-F238E27FC236}">
                    <a16:creationId xmlns:a16="http://schemas.microsoft.com/office/drawing/2014/main" id="{D70F1C13-522B-3417-7247-976282A875B7}"/>
                  </a:ext>
                </a:extLst>
              </p:cNvPr>
              <p:cNvSpPr>
                <a:spLocks noChangeShapeType="1"/>
              </p:cNvSpPr>
              <p:nvPr/>
            </p:nvSpPr>
            <p:spPr bwMode="auto">
              <a:xfrm>
                <a:off x="2409" y="1980"/>
                <a:ext cx="114" cy="0"/>
              </a:xfrm>
              <a:prstGeom prst="line">
                <a:avLst/>
              </a:prstGeom>
              <a:noFill/>
              <a:ln w="19050">
                <a:solidFill>
                  <a:srgbClr val="000000"/>
                </a:solidFill>
                <a:round/>
                <a:headEnd/>
                <a:tailEnd/>
              </a:ln>
            </p:spPr>
            <p:txBody>
              <a:bodyPr/>
              <a:lstStyle/>
              <a:p>
                <a:endParaRPr lang="en-US" dirty="0"/>
              </a:p>
            </p:txBody>
          </p:sp>
          <p:sp>
            <p:nvSpPr>
              <p:cNvPr id="24" name="Line 7">
                <a:extLst>
                  <a:ext uri="{FF2B5EF4-FFF2-40B4-BE49-F238E27FC236}">
                    <a16:creationId xmlns:a16="http://schemas.microsoft.com/office/drawing/2014/main" id="{E6B1906A-2C30-28E3-FBC4-73C4DB8A8540}"/>
                  </a:ext>
                </a:extLst>
              </p:cNvPr>
              <p:cNvSpPr>
                <a:spLocks noChangeShapeType="1"/>
              </p:cNvSpPr>
              <p:nvPr/>
            </p:nvSpPr>
            <p:spPr bwMode="auto">
              <a:xfrm>
                <a:off x="2409" y="2679"/>
                <a:ext cx="114" cy="0"/>
              </a:xfrm>
              <a:prstGeom prst="line">
                <a:avLst/>
              </a:prstGeom>
              <a:noFill/>
              <a:ln w="19050">
                <a:solidFill>
                  <a:srgbClr val="000000"/>
                </a:solidFill>
                <a:round/>
                <a:headEnd/>
                <a:tailEnd/>
              </a:ln>
            </p:spPr>
            <p:txBody>
              <a:bodyPr/>
              <a:lstStyle/>
              <a:p>
                <a:endParaRPr lang="en-US" dirty="0"/>
              </a:p>
            </p:txBody>
          </p:sp>
          <p:sp>
            <p:nvSpPr>
              <p:cNvPr id="25" name="Line 8">
                <a:extLst>
                  <a:ext uri="{FF2B5EF4-FFF2-40B4-BE49-F238E27FC236}">
                    <a16:creationId xmlns:a16="http://schemas.microsoft.com/office/drawing/2014/main" id="{81B93C10-22BA-E69E-E0F7-E69812D2ED70}"/>
                  </a:ext>
                </a:extLst>
              </p:cNvPr>
              <p:cNvSpPr>
                <a:spLocks noChangeShapeType="1"/>
              </p:cNvSpPr>
              <p:nvPr/>
            </p:nvSpPr>
            <p:spPr bwMode="auto">
              <a:xfrm>
                <a:off x="2409" y="3416"/>
                <a:ext cx="114" cy="0"/>
              </a:xfrm>
              <a:prstGeom prst="line">
                <a:avLst/>
              </a:prstGeom>
              <a:noFill/>
              <a:ln w="19050">
                <a:solidFill>
                  <a:srgbClr val="000000"/>
                </a:solidFill>
                <a:round/>
                <a:headEnd/>
                <a:tailEnd/>
              </a:ln>
            </p:spPr>
            <p:txBody>
              <a:bodyPr/>
              <a:lstStyle/>
              <a:p>
                <a:endParaRPr lang="en-US" dirty="0"/>
              </a:p>
            </p:txBody>
          </p:sp>
          <p:sp>
            <p:nvSpPr>
              <p:cNvPr id="26" name="Line 9">
                <a:extLst>
                  <a:ext uri="{FF2B5EF4-FFF2-40B4-BE49-F238E27FC236}">
                    <a16:creationId xmlns:a16="http://schemas.microsoft.com/office/drawing/2014/main" id="{6141DB9A-3D0E-14BD-9849-C8F43B97CBA0}"/>
                  </a:ext>
                </a:extLst>
              </p:cNvPr>
              <p:cNvSpPr>
                <a:spLocks noChangeShapeType="1"/>
              </p:cNvSpPr>
              <p:nvPr/>
            </p:nvSpPr>
            <p:spPr bwMode="auto">
              <a:xfrm>
                <a:off x="2409" y="4132"/>
                <a:ext cx="114" cy="0"/>
              </a:xfrm>
              <a:prstGeom prst="line">
                <a:avLst/>
              </a:prstGeom>
              <a:noFill/>
              <a:ln w="19050">
                <a:solidFill>
                  <a:srgbClr val="000000"/>
                </a:solidFill>
                <a:round/>
                <a:headEnd/>
                <a:tailEnd/>
              </a:ln>
            </p:spPr>
            <p:txBody>
              <a:bodyPr/>
              <a:lstStyle/>
              <a:p>
                <a:endParaRPr lang="en-US" dirty="0"/>
              </a:p>
            </p:txBody>
          </p:sp>
          <p:sp>
            <p:nvSpPr>
              <p:cNvPr id="27" name="Line 10">
                <a:extLst>
                  <a:ext uri="{FF2B5EF4-FFF2-40B4-BE49-F238E27FC236}">
                    <a16:creationId xmlns:a16="http://schemas.microsoft.com/office/drawing/2014/main" id="{80377C67-5DF1-1E17-1535-046F48C7FB68}"/>
                  </a:ext>
                </a:extLst>
              </p:cNvPr>
              <p:cNvSpPr>
                <a:spLocks noChangeShapeType="1"/>
              </p:cNvSpPr>
              <p:nvPr/>
            </p:nvSpPr>
            <p:spPr bwMode="auto">
              <a:xfrm>
                <a:off x="2409" y="4869"/>
                <a:ext cx="114" cy="0"/>
              </a:xfrm>
              <a:prstGeom prst="line">
                <a:avLst/>
              </a:prstGeom>
              <a:noFill/>
              <a:ln w="19050">
                <a:solidFill>
                  <a:srgbClr val="000000"/>
                </a:solidFill>
                <a:round/>
                <a:headEnd/>
                <a:tailEnd/>
              </a:ln>
            </p:spPr>
            <p:txBody>
              <a:bodyPr/>
              <a:lstStyle/>
              <a:p>
                <a:endParaRPr lang="en-US" dirty="0"/>
              </a:p>
            </p:txBody>
          </p:sp>
          <p:sp>
            <p:nvSpPr>
              <p:cNvPr id="28" name="Line 11">
                <a:extLst>
                  <a:ext uri="{FF2B5EF4-FFF2-40B4-BE49-F238E27FC236}">
                    <a16:creationId xmlns:a16="http://schemas.microsoft.com/office/drawing/2014/main" id="{36BA9C8D-9BA5-C380-F93A-026FB41A9831}"/>
                  </a:ext>
                </a:extLst>
              </p:cNvPr>
              <p:cNvSpPr>
                <a:spLocks noChangeShapeType="1"/>
              </p:cNvSpPr>
              <p:nvPr/>
            </p:nvSpPr>
            <p:spPr bwMode="auto">
              <a:xfrm>
                <a:off x="2409" y="5602"/>
                <a:ext cx="114" cy="0"/>
              </a:xfrm>
              <a:prstGeom prst="line">
                <a:avLst/>
              </a:prstGeom>
              <a:noFill/>
              <a:ln w="19050">
                <a:solidFill>
                  <a:srgbClr val="000000"/>
                </a:solidFill>
                <a:round/>
                <a:headEnd/>
                <a:tailEnd/>
              </a:ln>
            </p:spPr>
            <p:txBody>
              <a:bodyPr/>
              <a:lstStyle/>
              <a:p>
                <a:endParaRPr lang="en-US" dirty="0"/>
              </a:p>
            </p:txBody>
          </p:sp>
          <p:sp>
            <p:nvSpPr>
              <p:cNvPr id="29" name="Line 12">
                <a:extLst>
                  <a:ext uri="{FF2B5EF4-FFF2-40B4-BE49-F238E27FC236}">
                    <a16:creationId xmlns:a16="http://schemas.microsoft.com/office/drawing/2014/main" id="{3F178332-45F5-C4C3-7FB4-4B09FE530B4D}"/>
                  </a:ext>
                </a:extLst>
              </p:cNvPr>
              <p:cNvSpPr>
                <a:spLocks noChangeShapeType="1"/>
              </p:cNvSpPr>
              <p:nvPr/>
            </p:nvSpPr>
            <p:spPr bwMode="auto">
              <a:xfrm>
                <a:off x="2409" y="6322"/>
                <a:ext cx="114" cy="0"/>
              </a:xfrm>
              <a:prstGeom prst="line">
                <a:avLst/>
              </a:prstGeom>
              <a:noFill/>
              <a:ln w="19050">
                <a:solidFill>
                  <a:srgbClr val="000000"/>
                </a:solidFill>
                <a:round/>
                <a:headEnd/>
                <a:tailEnd/>
              </a:ln>
            </p:spPr>
            <p:txBody>
              <a:bodyPr/>
              <a:lstStyle/>
              <a:p>
                <a:endParaRPr lang="en-US" dirty="0"/>
              </a:p>
            </p:txBody>
          </p:sp>
          <p:sp>
            <p:nvSpPr>
              <p:cNvPr id="30" name="Line 13">
                <a:extLst>
                  <a:ext uri="{FF2B5EF4-FFF2-40B4-BE49-F238E27FC236}">
                    <a16:creationId xmlns:a16="http://schemas.microsoft.com/office/drawing/2014/main" id="{65D69078-18EC-9CD7-DA33-D9E150B97D60}"/>
                  </a:ext>
                </a:extLst>
              </p:cNvPr>
              <p:cNvSpPr>
                <a:spLocks noChangeShapeType="1"/>
              </p:cNvSpPr>
              <p:nvPr/>
            </p:nvSpPr>
            <p:spPr bwMode="auto">
              <a:xfrm>
                <a:off x="2409" y="7054"/>
                <a:ext cx="114" cy="0"/>
              </a:xfrm>
              <a:prstGeom prst="line">
                <a:avLst/>
              </a:prstGeom>
              <a:noFill/>
              <a:ln w="19050">
                <a:solidFill>
                  <a:srgbClr val="000000"/>
                </a:solidFill>
                <a:round/>
                <a:headEnd/>
                <a:tailEnd/>
              </a:ln>
            </p:spPr>
            <p:txBody>
              <a:bodyPr/>
              <a:lstStyle/>
              <a:p>
                <a:endParaRPr lang="en-US" dirty="0"/>
              </a:p>
            </p:txBody>
          </p:sp>
          <p:sp>
            <p:nvSpPr>
              <p:cNvPr id="31" name="Line 14">
                <a:extLst>
                  <a:ext uri="{FF2B5EF4-FFF2-40B4-BE49-F238E27FC236}">
                    <a16:creationId xmlns:a16="http://schemas.microsoft.com/office/drawing/2014/main" id="{EF4F6D1B-A31A-B563-95FB-88F23683C813}"/>
                  </a:ext>
                </a:extLst>
              </p:cNvPr>
              <p:cNvSpPr>
                <a:spLocks noChangeShapeType="1"/>
              </p:cNvSpPr>
              <p:nvPr/>
            </p:nvSpPr>
            <p:spPr bwMode="auto">
              <a:xfrm>
                <a:off x="2409" y="4132"/>
                <a:ext cx="114" cy="0"/>
              </a:xfrm>
              <a:prstGeom prst="line">
                <a:avLst/>
              </a:prstGeom>
              <a:noFill/>
              <a:ln w="19050">
                <a:solidFill>
                  <a:srgbClr val="000000"/>
                </a:solidFill>
                <a:round/>
                <a:headEnd/>
                <a:tailEnd/>
              </a:ln>
            </p:spPr>
            <p:txBody>
              <a:bodyPr/>
              <a:lstStyle/>
              <a:p>
                <a:endParaRPr lang="en-US" dirty="0"/>
              </a:p>
            </p:txBody>
          </p:sp>
          <p:sp>
            <p:nvSpPr>
              <p:cNvPr id="32" name="Line 15">
                <a:extLst>
                  <a:ext uri="{FF2B5EF4-FFF2-40B4-BE49-F238E27FC236}">
                    <a16:creationId xmlns:a16="http://schemas.microsoft.com/office/drawing/2014/main" id="{F3459087-6314-0972-1C57-1901C73186B1}"/>
                  </a:ext>
                </a:extLst>
              </p:cNvPr>
              <p:cNvSpPr>
                <a:spLocks noChangeShapeType="1"/>
              </p:cNvSpPr>
              <p:nvPr/>
            </p:nvSpPr>
            <p:spPr bwMode="auto">
              <a:xfrm>
                <a:off x="2409" y="7787"/>
                <a:ext cx="114" cy="0"/>
              </a:xfrm>
              <a:prstGeom prst="line">
                <a:avLst/>
              </a:prstGeom>
              <a:noFill/>
              <a:ln w="19050">
                <a:solidFill>
                  <a:srgbClr val="000000"/>
                </a:solidFill>
                <a:round/>
                <a:headEnd/>
                <a:tailEnd/>
              </a:ln>
            </p:spPr>
            <p:txBody>
              <a:bodyPr/>
              <a:lstStyle/>
              <a:p>
                <a:endParaRPr lang="en-US" dirty="0"/>
              </a:p>
            </p:txBody>
          </p:sp>
          <p:sp>
            <p:nvSpPr>
              <p:cNvPr id="33" name="Line 16">
                <a:extLst>
                  <a:ext uri="{FF2B5EF4-FFF2-40B4-BE49-F238E27FC236}">
                    <a16:creationId xmlns:a16="http://schemas.microsoft.com/office/drawing/2014/main" id="{E3829CE0-512C-DADA-0C9A-7C910CAFB908}"/>
                  </a:ext>
                </a:extLst>
              </p:cNvPr>
              <p:cNvSpPr>
                <a:spLocks noChangeShapeType="1"/>
              </p:cNvSpPr>
              <p:nvPr/>
            </p:nvSpPr>
            <p:spPr bwMode="auto">
              <a:xfrm rot="5400000">
                <a:off x="2865" y="8168"/>
                <a:ext cx="114" cy="0"/>
              </a:xfrm>
              <a:prstGeom prst="line">
                <a:avLst/>
              </a:prstGeom>
              <a:noFill/>
              <a:ln w="19050">
                <a:solidFill>
                  <a:srgbClr val="000000"/>
                </a:solidFill>
                <a:round/>
                <a:headEnd/>
                <a:tailEnd/>
              </a:ln>
            </p:spPr>
            <p:txBody>
              <a:bodyPr/>
              <a:lstStyle/>
              <a:p>
                <a:endParaRPr lang="en-US" dirty="0"/>
              </a:p>
            </p:txBody>
          </p:sp>
          <p:sp>
            <p:nvSpPr>
              <p:cNvPr id="34" name="Line 17">
                <a:extLst>
                  <a:ext uri="{FF2B5EF4-FFF2-40B4-BE49-F238E27FC236}">
                    <a16:creationId xmlns:a16="http://schemas.microsoft.com/office/drawing/2014/main" id="{6B6F67B7-0C71-5125-3E68-0CFE80D2272A}"/>
                  </a:ext>
                </a:extLst>
              </p:cNvPr>
              <p:cNvSpPr>
                <a:spLocks noChangeShapeType="1"/>
              </p:cNvSpPr>
              <p:nvPr/>
            </p:nvSpPr>
            <p:spPr bwMode="auto">
              <a:xfrm rot="5400000">
                <a:off x="4062" y="8168"/>
                <a:ext cx="114" cy="0"/>
              </a:xfrm>
              <a:prstGeom prst="line">
                <a:avLst/>
              </a:prstGeom>
              <a:noFill/>
              <a:ln w="19050">
                <a:solidFill>
                  <a:srgbClr val="000000"/>
                </a:solidFill>
                <a:round/>
                <a:headEnd/>
                <a:tailEnd/>
              </a:ln>
            </p:spPr>
            <p:txBody>
              <a:bodyPr/>
              <a:lstStyle/>
              <a:p>
                <a:endParaRPr lang="en-US" dirty="0"/>
              </a:p>
            </p:txBody>
          </p:sp>
          <p:sp>
            <p:nvSpPr>
              <p:cNvPr id="35" name="Line 18">
                <a:extLst>
                  <a:ext uri="{FF2B5EF4-FFF2-40B4-BE49-F238E27FC236}">
                    <a16:creationId xmlns:a16="http://schemas.microsoft.com/office/drawing/2014/main" id="{FD7259DA-B755-D1B5-2537-1D6519DF842D}"/>
                  </a:ext>
                </a:extLst>
              </p:cNvPr>
              <p:cNvSpPr>
                <a:spLocks noChangeShapeType="1"/>
              </p:cNvSpPr>
              <p:nvPr/>
            </p:nvSpPr>
            <p:spPr bwMode="auto">
              <a:xfrm rot="5400000">
                <a:off x="5284" y="8168"/>
                <a:ext cx="114" cy="0"/>
              </a:xfrm>
              <a:prstGeom prst="line">
                <a:avLst/>
              </a:prstGeom>
              <a:noFill/>
              <a:ln w="19050">
                <a:solidFill>
                  <a:srgbClr val="000000"/>
                </a:solidFill>
                <a:round/>
                <a:headEnd/>
                <a:tailEnd/>
              </a:ln>
            </p:spPr>
            <p:txBody>
              <a:bodyPr/>
              <a:lstStyle/>
              <a:p>
                <a:endParaRPr lang="en-US" dirty="0"/>
              </a:p>
            </p:txBody>
          </p:sp>
          <p:sp>
            <p:nvSpPr>
              <p:cNvPr id="36" name="Line 19">
                <a:extLst>
                  <a:ext uri="{FF2B5EF4-FFF2-40B4-BE49-F238E27FC236}">
                    <a16:creationId xmlns:a16="http://schemas.microsoft.com/office/drawing/2014/main" id="{7EE596C2-B71E-2F41-564F-6ECE0D25A001}"/>
                  </a:ext>
                </a:extLst>
              </p:cNvPr>
              <p:cNvSpPr>
                <a:spLocks noChangeShapeType="1"/>
              </p:cNvSpPr>
              <p:nvPr/>
            </p:nvSpPr>
            <p:spPr bwMode="auto">
              <a:xfrm rot="5400000">
                <a:off x="6490" y="8168"/>
                <a:ext cx="114" cy="0"/>
              </a:xfrm>
              <a:prstGeom prst="line">
                <a:avLst/>
              </a:prstGeom>
              <a:noFill/>
              <a:ln w="19050">
                <a:solidFill>
                  <a:srgbClr val="000000"/>
                </a:solidFill>
                <a:round/>
                <a:headEnd/>
                <a:tailEnd/>
              </a:ln>
            </p:spPr>
            <p:txBody>
              <a:bodyPr/>
              <a:lstStyle/>
              <a:p>
                <a:endParaRPr lang="en-US" dirty="0"/>
              </a:p>
            </p:txBody>
          </p:sp>
          <p:sp>
            <p:nvSpPr>
              <p:cNvPr id="37" name="Line 20">
                <a:extLst>
                  <a:ext uri="{FF2B5EF4-FFF2-40B4-BE49-F238E27FC236}">
                    <a16:creationId xmlns:a16="http://schemas.microsoft.com/office/drawing/2014/main" id="{2A5353D8-0083-3B77-1DCF-2E6E3619E508}"/>
                  </a:ext>
                </a:extLst>
              </p:cNvPr>
              <p:cNvSpPr>
                <a:spLocks noChangeShapeType="1"/>
              </p:cNvSpPr>
              <p:nvPr/>
            </p:nvSpPr>
            <p:spPr bwMode="auto">
              <a:xfrm rot="5400000">
                <a:off x="7704" y="8168"/>
                <a:ext cx="114" cy="0"/>
              </a:xfrm>
              <a:prstGeom prst="line">
                <a:avLst/>
              </a:prstGeom>
              <a:noFill/>
              <a:ln w="19050">
                <a:solidFill>
                  <a:srgbClr val="000000"/>
                </a:solidFill>
                <a:round/>
                <a:headEnd/>
                <a:tailEnd/>
              </a:ln>
            </p:spPr>
            <p:txBody>
              <a:bodyPr/>
              <a:lstStyle/>
              <a:p>
                <a:endParaRPr lang="en-US" dirty="0"/>
              </a:p>
            </p:txBody>
          </p:sp>
          <p:sp>
            <p:nvSpPr>
              <p:cNvPr id="38" name="Line 21">
                <a:extLst>
                  <a:ext uri="{FF2B5EF4-FFF2-40B4-BE49-F238E27FC236}">
                    <a16:creationId xmlns:a16="http://schemas.microsoft.com/office/drawing/2014/main" id="{FC5AB835-03E0-9AFB-C9C2-787BF25D864A}"/>
                  </a:ext>
                </a:extLst>
              </p:cNvPr>
              <p:cNvSpPr>
                <a:spLocks noChangeShapeType="1"/>
              </p:cNvSpPr>
              <p:nvPr/>
            </p:nvSpPr>
            <p:spPr bwMode="auto">
              <a:xfrm rot="5400000">
                <a:off x="8909" y="8168"/>
                <a:ext cx="114" cy="0"/>
              </a:xfrm>
              <a:prstGeom prst="line">
                <a:avLst/>
              </a:prstGeom>
              <a:noFill/>
              <a:ln w="19050">
                <a:solidFill>
                  <a:srgbClr val="000000"/>
                </a:solidFill>
                <a:round/>
                <a:headEnd/>
                <a:tailEnd/>
              </a:ln>
            </p:spPr>
            <p:txBody>
              <a:bodyPr/>
              <a:lstStyle/>
              <a:p>
                <a:endParaRPr lang="en-US" dirty="0"/>
              </a:p>
            </p:txBody>
          </p:sp>
          <p:sp>
            <p:nvSpPr>
              <p:cNvPr id="39" name="Line 22">
                <a:extLst>
                  <a:ext uri="{FF2B5EF4-FFF2-40B4-BE49-F238E27FC236}">
                    <a16:creationId xmlns:a16="http://schemas.microsoft.com/office/drawing/2014/main" id="{E755C8AF-28CD-5DAF-4D3B-115F910F3D81}"/>
                  </a:ext>
                </a:extLst>
              </p:cNvPr>
              <p:cNvSpPr>
                <a:spLocks noChangeShapeType="1"/>
              </p:cNvSpPr>
              <p:nvPr/>
            </p:nvSpPr>
            <p:spPr bwMode="auto">
              <a:xfrm rot="5400000">
                <a:off x="10142" y="8168"/>
                <a:ext cx="114" cy="0"/>
              </a:xfrm>
              <a:prstGeom prst="line">
                <a:avLst/>
              </a:prstGeom>
              <a:noFill/>
              <a:ln w="19050">
                <a:solidFill>
                  <a:srgbClr val="000000"/>
                </a:solidFill>
                <a:round/>
                <a:headEnd/>
                <a:tailEnd/>
              </a:ln>
            </p:spPr>
            <p:txBody>
              <a:bodyPr/>
              <a:lstStyle/>
              <a:p>
                <a:endParaRPr lang="en-US" dirty="0"/>
              </a:p>
            </p:txBody>
          </p:sp>
        </p:grpSp>
        <p:sp>
          <p:nvSpPr>
            <p:cNvPr id="6" name="Text Box 23">
              <a:extLst>
                <a:ext uri="{FF2B5EF4-FFF2-40B4-BE49-F238E27FC236}">
                  <a16:creationId xmlns:a16="http://schemas.microsoft.com/office/drawing/2014/main" id="{B3C35F4A-485D-2BA6-6A96-2F7AD4D4E1DF}"/>
                </a:ext>
              </a:extLst>
            </p:cNvPr>
            <p:cNvSpPr txBox="1">
              <a:spLocks noChangeArrowheads="1"/>
            </p:cNvSpPr>
            <p:nvPr/>
          </p:nvSpPr>
          <p:spPr bwMode="auto">
            <a:xfrm>
              <a:off x="1793" y="1783"/>
              <a:ext cx="684" cy="360"/>
            </a:xfrm>
            <a:prstGeom prst="rect">
              <a:avLst/>
            </a:prstGeom>
            <a:noFill/>
            <a:ln w="9525">
              <a:noFill/>
              <a:miter lim="800000"/>
              <a:headEnd/>
              <a:tailEnd/>
            </a:ln>
          </p:spPr>
          <p:txBody>
            <a:bodyPr bIns="0"/>
            <a:lstStyle/>
            <a:p>
              <a:pPr algn="r"/>
              <a:r>
                <a:rPr lang="en-US" sz="1000" dirty="0">
                  <a:cs typeface="Arial" pitchFamily="34" charset="0"/>
                </a:rPr>
                <a:t>70</a:t>
              </a:r>
              <a:endParaRPr lang="en-US" dirty="0">
                <a:cs typeface="Arial" pitchFamily="34" charset="0"/>
              </a:endParaRPr>
            </a:p>
          </p:txBody>
        </p:sp>
        <p:sp>
          <p:nvSpPr>
            <p:cNvPr id="7" name="Text Box 24">
              <a:extLst>
                <a:ext uri="{FF2B5EF4-FFF2-40B4-BE49-F238E27FC236}">
                  <a16:creationId xmlns:a16="http://schemas.microsoft.com/office/drawing/2014/main" id="{F6A0E754-9806-CA56-218E-07EA5C098488}"/>
                </a:ext>
              </a:extLst>
            </p:cNvPr>
            <p:cNvSpPr txBox="1">
              <a:spLocks noChangeArrowheads="1"/>
            </p:cNvSpPr>
            <p:nvPr/>
          </p:nvSpPr>
          <p:spPr bwMode="auto">
            <a:xfrm>
              <a:off x="1793" y="2486"/>
              <a:ext cx="684" cy="360"/>
            </a:xfrm>
            <a:prstGeom prst="rect">
              <a:avLst/>
            </a:prstGeom>
            <a:noFill/>
            <a:ln w="9525">
              <a:noFill/>
              <a:miter lim="800000"/>
              <a:headEnd/>
              <a:tailEnd/>
            </a:ln>
          </p:spPr>
          <p:txBody>
            <a:bodyPr bIns="0"/>
            <a:lstStyle/>
            <a:p>
              <a:pPr algn="r"/>
              <a:r>
                <a:rPr lang="en-US" sz="1000" dirty="0">
                  <a:cs typeface="Arial" pitchFamily="34" charset="0"/>
                </a:rPr>
                <a:t>65</a:t>
              </a:r>
              <a:endParaRPr lang="en-US" dirty="0">
                <a:cs typeface="Arial" pitchFamily="34" charset="0"/>
              </a:endParaRPr>
            </a:p>
          </p:txBody>
        </p:sp>
        <p:sp>
          <p:nvSpPr>
            <p:cNvPr id="8" name="Text Box 25">
              <a:extLst>
                <a:ext uri="{FF2B5EF4-FFF2-40B4-BE49-F238E27FC236}">
                  <a16:creationId xmlns:a16="http://schemas.microsoft.com/office/drawing/2014/main" id="{FBB7A28D-0F1F-951B-FE16-34D6008CF177}"/>
                </a:ext>
              </a:extLst>
            </p:cNvPr>
            <p:cNvSpPr txBox="1">
              <a:spLocks noChangeArrowheads="1"/>
            </p:cNvSpPr>
            <p:nvPr/>
          </p:nvSpPr>
          <p:spPr bwMode="auto">
            <a:xfrm>
              <a:off x="1793" y="3223"/>
              <a:ext cx="684" cy="360"/>
            </a:xfrm>
            <a:prstGeom prst="rect">
              <a:avLst/>
            </a:prstGeom>
            <a:noFill/>
            <a:ln w="9525">
              <a:noFill/>
              <a:miter lim="800000"/>
              <a:headEnd/>
              <a:tailEnd/>
            </a:ln>
          </p:spPr>
          <p:txBody>
            <a:bodyPr bIns="0"/>
            <a:lstStyle/>
            <a:p>
              <a:pPr algn="r"/>
              <a:r>
                <a:rPr lang="en-US" sz="1000" dirty="0">
                  <a:cs typeface="Arial" pitchFamily="34" charset="0"/>
                </a:rPr>
                <a:t>60</a:t>
              </a:r>
              <a:endParaRPr lang="en-US" dirty="0">
                <a:cs typeface="Arial" pitchFamily="34" charset="0"/>
              </a:endParaRPr>
            </a:p>
          </p:txBody>
        </p:sp>
        <p:sp>
          <p:nvSpPr>
            <p:cNvPr id="9" name="Text Box 26">
              <a:extLst>
                <a:ext uri="{FF2B5EF4-FFF2-40B4-BE49-F238E27FC236}">
                  <a16:creationId xmlns:a16="http://schemas.microsoft.com/office/drawing/2014/main" id="{CB50C80D-1A13-E456-8C9F-DC30A0BE0D88}"/>
                </a:ext>
              </a:extLst>
            </p:cNvPr>
            <p:cNvSpPr txBox="1">
              <a:spLocks noChangeArrowheads="1"/>
            </p:cNvSpPr>
            <p:nvPr/>
          </p:nvSpPr>
          <p:spPr bwMode="auto">
            <a:xfrm>
              <a:off x="1793" y="3943"/>
              <a:ext cx="684" cy="360"/>
            </a:xfrm>
            <a:prstGeom prst="rect">
              <a:avLst/>
            </a:prstGeom>
            <a:noFill/>
            <a:ln w="9525">
              <a:noFill/>
              <a:miter lim="800000"/>
              <a:headEnd/>
              <a:tailEnd/>
            </a:ln>
          </p:spPr>
          <p:txBody>
            <a:bodyPr bIns="0"/>
            <a:lstStyle/>
            <a:p>
              <a:pPr algn="r"/>
              <a:r>
                <a:rPr lang="en-US" sz="1000" dirty="0">
                  <a:cs typeface="Arial" pitchFamily="34" charset="0"/>
                </a:rPr>
                <a:t>55</a:t>
              </a:r>
              <a:endParaRPr lang="en-US" dirty="0">
                <a:cs typeface="Arial" pitchFamily="34" charset="0"/>
              </a:endParaRPr>
            </a:p>
          </p:txBody>
        </p:sp>
        <p:sp>
          <p:nvSpPr>
            <p:cNvPr id="10" name="Text Box 27">
              <a:extLst>
                <a:ext uri="{FF2B5EF4-FFF2-40B4-BE49-F238E27FC236}">
                  <a16:creationId xmlns:a16="http://schemas.microsoft.com/office/drawing/2014/main" id="{B5FCAD0A-30B2-F4B5-D097-842363774C62}"/>
                </a:ext>
              </a:extLst>
            </p:cNvPr>
            <p:cNvSpPr txBox="1">
              <a:spLocks noChangeArrowheads="1"/>
            </p:cNvSpPr>
            <p:nvPr/>
          </p:nvSpPr>
          <p:spPr bwMode="auto">
            <a:xfrm>
              <a:off x="1793" y="4680"/>
              <a:ext cx="684" cy="360"/>
            </a:xfrm>
            <a:prstGeom prst="rect">
              <a:avLst/>
            </a:prstGeom>
            <a:noFill/>
            <a:ln w="9525">
              <a:noFill/>
              <a:miter lim="800000"/>
              <a:headEnd/>
              <a:tailEnd/>
            </a:ln>
          </p:spPr>
          <p:txBody>
            <a:bodyPr bIns="0"/>
            <a:lstStyle/>
            <a:p>
              <a:pPr algn="r"/>
              <a:r>
                <a:rPr lang="en-US" sz="1000" dirty="0">
                  <a:cs typeface="Arial" pitchFamily="34" charset="0"/>
                </a:rPr>
                <a:t>50</a:t>
              </a:r>
              <a:endParaRPr lang="en-US" dirty="0">
                <a:cs typeface="Arial" pitchFamily="34" charset="0"/>
              </a:endParaRPr>
            </a:p>
          </p:txBody>
        </p:sp>
        <p:sp>
          <p:nvSpPr>
            <p:cNvPr id="11" name="Text Box 28">
              <a:extLst>
                <a:ext uri="{FF2B5EF4-FFF2-40B4-BE49-F238E27FC236}">
                  <a16:creationId xmlns:a16="http://schemas.microsoft.com/office/drawing/2014/main" id="{14152B01-4505-712C-F3E9-933EC40BF594}"/>
                </a:ext>
              </a:extLst>
            </p:cNvPr>
            <p:cNvSpPr txBox="1">
              <a:spLocks noChangeArrowheads="1"/>
            </p:cNvSpPr>
            <p:nvPr/>
          </p:nvSpPr>
          <p:spPr bwMode="auto">
            <a:xfrm>
              <a:off x="1793" y="5400"/>
              <a:ext cx="684" cy="360"/>
            </a:xfrm>
            <a:prstGeom prst="rect">
              <a:avLst/>
            </a:prstGeom>
            <a:noFill/>
            <a:ln w="9525">
              <a:noFill/>
              <a:miter lim="800000"/>
              <a:headEnd/>
              <a:tailEnd/>
            </a:ln>
          </p:spPr>
          <p:txBody>
            <a:bodyPr bIns="0"/>
            <a:lstStyle/>
            <a:p>
              <a:pPr algn="r"/>
              <a:r>
                <a:rPr lang="en-US" sz="1000" dirty="0">
                  <a:cs typeface="Arial" pitchFamily="34" charset="0"/>
                </a:rPr>
                <a:t>45</a:t>
              </a:r>
              <a:endParaRPr lang="en-US" dirty="0">
                <a:cs typeface="Arial" pitchFamily="34" charset="0"/>
              </a:endParaRPr>
            </a:p>
          </p:txBody>
        </p:sp>
        <p:sp>
          <p:nvSpPr>
            <p:cNvPr id="12" name="Text Box 29">
              <a:extLst>
                <a:ext uri="{FF2B5EF4-FFF2-40B4-BE49-F238E27FC236}">
                  <a16:creationId xmlns:a16="http://schemas.microsoft.com/office/drawing/2014/main" id="{80E20B77-3BCF-585A-84CD-34D62A5FB62A}"/>
                </a:ext>
              </a:extLst>
            </p:cNvPr>
            <p:cNvSpPr txBox="1">
              <a:spLocks noChangeArrowheads="1"/>
            </p:cNvSpPr>
            <p:nvPr/>
          </p:nvSpPr>
          <p:spPr bwMode="auto">
            <a:xfrm>
              <a:off x="1793" y="6137"/>
              <a:ext cx="684" cy="360"/>
            </a:xfrm>
            <a:prstGeom prst="rect">
              <a:avLst/>
            </a:prstGeom>
            <a:noFill/>
            <a:ln w="9525">
              <a:noFill/>
              <a:miter lim="800000"/>
              <a:headEnd/>
              <a:tailEnd/>
            </a:ln>
          </p:spPr>
          <p:txBody>
            <a:bodyPr bIns="0"/>
            <a:lstStyle/>
            <a:p>
              <a:pPr algn="r"/>
              <a:r>
                <a:rPr lang="en-US" sz="1000" dirty="0">
                  <a:cs typeface="Arial" pitchFamily="34" charset="0"/>
                </a:rPr>
                <a:t>40</a:t>
              </a:r>
              <a:endParaRPr lang="en-US" dirty="0">
                <a:cs typeface="Arial" pitchFamily="34" charset="0"/>
              </a:endParaRPr>
            </a:p>
          </p:txBody>
        </p:sp>
        <p:sp>
          <p:nvSpPr>
            <p:cNvPr id="13" name="Text Box 30">
              <a:extLst>
                <a:ext uri="{FF2B5EF4-FFF2-40B4-BE49-F238E27FC236}">
                  <a16:creationId xmlns:a16="http://schemas.microsoft.com/office/drawing/2014/main" id="{2DD803E7-462B-1A27-540E-43076ADD0A5C}"/>
                </a:ext>
              </a:extLst>
            </p:cNvPr>
            <p:cNvSpPr txBox="1">
              <a:spLocks noChangeArrowheads="1"/>
            </p:cNvSpPr>
            <p:nvPr/>
          </p:nvSpPr>
          <p:spPr bwMode="auto">
            <a:xfrm>
              <a:off x="1793" y="6840"/>
              <a:ext cx="684" cy="360"/>
            </a:xfrm>
            <a:prstGeom prst="rect">
              <a:avLst/>
            </a:prstGeom>
            <a:noFill/>
            <a:ln w="9525">
              <a:noFill/>
              <a:miter lim="800000"/>
              <a:headEnd/>
              <a:tailEnd/>
            </a:ln>
          </p:spPr>
          <p:txBody>
            <a:bodyPr bIns="0"/>
            <a:lstStyle/>
            <a:p>
              <a:pPr algn="r"/>
              <a:r>
                <a:rPr lang="en-US" sz="1000" dirty="0">
                  <a:cs typeface="Arial" pitchFamily="34" charset="0"/>
                </a:rPr>
                <a:t>35</a:t>
              </a:r>
              <a:endParaRPr lang="en-US" dirty="0">
                <a:cs typeface="Arial" pitchFamily="34" charset="0"/>
              </a:endParaRPr>
            </a:p>
          </p:txBody>
        </p:sp>
        <p:sp>
          <p:nvSpPr>
            <p:cNvPr id="14" name="Text Box 31">
              <a:extLst>
                <a:ext uri="{FF2B5EF4-FFF2-40B4-BE49-F238E27FC236}">
                  <a16:creationId xmlns:a16="http://schemas.microsoft.com/office/drawing/2014/main" id="{DCCB083F-C194-CAE2-3BB8-6F7D21F596CA}"/>
                </a:ext>
              </a:extLst>
            </p:cNvPr>
            <p:cNvSpPr txBox="1">
              <a:spLocks noChangeArrowheads="1"/>
            </p:cNvSpPr>
            <p:nvPr/>
          </p:nvSpPr>
          <p:spPr bwMode="auto">
            <a:xfrm>
              <a:off x="1793" y="7577"/>
              <a:ext cx="684" cy="360"/>
            </a:xfrm>
            <a:prstGeom prst="rect">
              <a:avLst/>
            </a:prstGeom>
            <a:noFill/>
            <a:ln w="9525">
              <a:noFill/>
              <a:miter lim="800000"/>
              <a:headEnd/>
              <a:tailEnd/>
            </a:ln>
          </p:spPr>
          <p:txBody>
            <a:bodyPr bIns="0"/>
            <a:lstStyle/>
            <a:p>
              <a:pPr algn="r"/>
              <a:r>
                <a:rPr lang="en-US" sz="1000" dirty="0">
                  <a:cs typeface="Arial" pitchFamily="34" charset="0"/>
                </a:rPr>
                <a:t>30</a:t>
              </a:r>
              <a:endParaRPr lang="en-US" dirty="0">
                <a:cs typeface="Arial" pitchFamily="34" charset="0"/>
              </a:endParaRPr>
            </a:p>
          </p:txBody>
        </p:sp>
        <p:sp>
          <p:nvSpPr>
            <p:cNvPr id="15" name="Text Box 32">
              <a:extLst>
                <a:ext uri="{FF2B5EF4-FFF2-40B4-BE49-F238E27FC236}">
                  <a16:creationId xmlns:a16="http://schemas.microsoft.com/office/drawing/2014/main" id="{32B3FEB0-738B-7EC9-187B-45E9333FE5B5}"/>
                </a:ext>
              </a:extLst>
            </p:cNvPr>
            <p:cNvSpPr txBox="1">
              <a:spLocks noChangeArrowheads="1"/>
            </p:cNvSpPr>
            <p:nvPr/>
          </p:nvSpPr>
          <p:spPr bwMode="auto">
            <a:xfrm>
              <a:off x="2580" y="8178"/>
              <a:ext cx="684" cy="360"/>
            </a:xfrm>
            <a:prstGeom prst="rect">
              <a:avLst/>
            </a:prstGeom>
            <a:noFill/>
            <a:ln w="9525">
              <a:noFill/>
              <a:miter lim="800000"/>
              <a:headEnd/>
              <a:tailEnd/>
            </a:ln>
          </p:spPr>
          <p:txBody>
            <a:bodyPr bIns="0"/>
            <a:lstStyle/>
            <a:p>
              <a:pPr algn="ctr"/>
              <a:r>
                <a:rPr lang="en-US" sz="1000" dirty="0">
                  <a:cs typeface="Arial" pitchFamily="34" charset="0"/>
                </a:rPr>
                <a:t>0</a:t>
              </a:r>
              <a:endParaRPr lang="en-US" dirty="0">
                <a:cs typeface="Arial" pitchFamily="34" charset="0"/>
              </a:endParaRPr>
            </a:p>
          </p:txBody>
        </p:sp>
        <p:sp>
          <p:nvSpPr>
            <p:cNvPr id="16" name="Text Box 33">
              <a:extLst>
                <a:ext uri="{FF2B5EF4-FFF2-40B4-BE49-F238E27FC236}">
                  <a16:creationId xmlns:a16="http://schemas.microsoft.com/office/drawing/2014/main" id="{1BAAE779-95B4-F3EE-2279-B3229D18B0C7}"/>
                </a:ext>
              </a:extLst>
            </p:cNvPr>
            <p:cNvSpPr txBox="1">
              <a:spLocks noChangeArrowheads="1"/>
            </p:cNvSpPr>
            <p:nvPr/>
          </p:nvSpPr>
          <p:spPr bwMode="auto">
            <a:xfrm>
              <a:off x="3777" y="8178"/>
              <a:ext cx="684" cy="360"/>
            </a:xfrm>
            <a:prstGeom prst="rect">
              <a:avLst/>
            </a:prstGeom>
            <a:noFill/>
            <a:ln w="9525">
              <a:noFill/>
              <a:miter lim="800000"/>
              <a:headEnd/>
              <a:tailEnd/>
            </a:ln>
          </p:spPr>
          <p:txBody>
            <a:bodyPr bIns="0"/>
            <a:lstStyle/>
            <a:p>
              <a:pPr algn="ctr"/>
              <a:r>
                <a:rPr lang="en-US" sz="1000" dirty="0">
                  <a:cs typeface="Arial" pitchFamily="34" charset="0"/>
                </a:rPr>
                <a:t>20</a:t>
              </a:r>
              <a:endParaRPr lang="en-US" dirty="0">
                <a:cs typeface="Arial" pitchFamily="34" charset="0"/>
              </a:endParaRPr>
            </a:p>
          </p:txBody>
        </p:sp>
        <p:sp>
          <p:nvSpPr>
            <p:cNvPr id="17" name="Text Box 34">
              <a:extLst>
                <a:ext uri="{FF2B5EF4-FFF2-40B4-BE49-F238E27FC236}">
                  <a16:creationId xmlns:a16="http://schemas.microsoft.com/office/drawing/2014/main" id="{68729DB8-6B52-5059-1357-DF9E961B31D9}"/>
                </a:ext>
              </a:extLst>
            </p:cNvPr>
            <p:cNvSpPr txBox="1">
              <a:spLocks noChangeArrowheads="1"/>
            </p:cNvSpPr>
            <p:nvPr/>
          </p:nvSpPr>
          <p:spPr bwMode="auto">
            <a:xfrm>
              <a:off x="4980" y="8178"/>
              <a:ext cx="684" cy="360"/>
            </a:xfrm>
            <a:prstGeom prst="rect">
              <a:avLst/>
            </a:prstGeom>
            <a:noFill/>
            <a:ln w="9525">
              <a:noFill/>
              <a:miter lim="800000"/>
              <a:headEnd/>
              <a:tailEnd/>
            </a:ln>
          </p:spPr>
          <p:txBody>
            <a:bodyPr bIns="0"/>
            <a:lstStyle/>
            <a:p>
              <a:pPr algn="ctr"/>
              <a:r>
                <a:rPr lang="en-US" sz="1000" dirty="0">
                  <a:cs typeface="Arial" pitchFamily="34" charset="0"/>
                </a:rPr>
                <a:t>40</a:t>
              </a:r>
              <a:endParaRPr lang="en-US" dirty="0">
                <a:cs typeface="Arial" pitchFamily="34" charset="0"/>
              </a:endParaRPr>
            </a:p>
          </p:txBody>
        </p:sp>
        <p:sp>
          <p:nvSpPr>
            <p:cNvPr id="18" name="Text Box 35">
              <a:extLst>
                <a:ext uri="{FF2B5EF4-FFF2-40B4-BE49-F238E27FC236}">
                  <a16:creationId xmlns:a16="http://schemas.microsoft.com/office/drawing/2014/main" id="{0C3A899C-5F7B-885F-EB75-171BB64B6776}"/>
                </a:ext>
              </a:extLst>
            </p:cNvPr>
            <p:cNvSpPr txBox="1">
              <a:spLocks noChangeArrowheads="1"/>
            </p:cNvSpPr>
            <p:nvPr/>
          </p:nvSpPr>
          <p:spPr bwMode="auto">
            <a:xfrm>
              <a:off x="6211" y="8178"/>
              <a:ext cx="684" cy="360"/>
            </a:xfrm>
            <a:prstGeom prst="rect">
              <a:avLst/>
            </a:prstGeom>
            <a:noFill/>
            <a:ln w="9525">
              <a:noFill/>
              <a:miter lim="800000"/>
              <a:headEnd/>
              <a:tailEnd/>
            </a:ln>
          </p:spPr>
          <p:txBody>
            <a:bodyPr bIns="0"/>
            <a:lstStyle/>
            <a:p>
              <a:pPr algn="ctr"/>
              <a:r>
                <a:rPr lang="en-US" sz="1000" dirty="0">
                  <a:cs typeface="Arial" pitchFamily="34" charset="0"/>
                </a:rPr>
                <a:t>60</a:t>
              </a:r>
              <a:endParaRPr lang="en-US" dirty="0">
                <a:cs typeface="Arial" pitchFamily="34" charset="0"/>
              </a:endParaRPr>
            </a:p>
          </p:txBody>
        </p:sp>
        <p:sp>
          <p:nvSpPr>
            <p:cNvPr id="19" name="Text Box 36">
              <a:extLst>
                <a:ext uri="{FF2B5EF4-FFF2-40B4-BE49-F238E27FC236}">
                  <a16:creationId xmlns:a16="http://schemas.microsoft.com/office/drawing/2014/main" id="{705AE011-F00C-269F-1A63-C3A7890AD068}"/>
                </a:ext>
              </a:extLst>
            </p:cNvPr>
            <p:cNvSpPr txBox="1">
              <a:spLocks noChangeArrowheads="1"/>
            </p:cNvSpPr>
            <p:nvPr/>
          </p:nvSpPr>
          <p:spPr bwMode="auto">
            <a:xfrm>
              <a:off x="7425" y="8178"/>
              <a:ext cx="684" cy="360"/>
            </a:xfrm>
            <a:prstGeom prst="rect">
              <a:avLst/>
            </a:prstGeom>
            <a:noFill/>
            <a:ln w="9525">
              <a:noFill/>
              <a:miter lim="800000"/>
              <a:headEnd/>
              <a:tailEnd/>
            </a:ln>
          </p:spPr>
          <p:txBody>
            <a:bodyPr bIns="0"/>
            <a:lstStyle/>
            <a:p>
              <a:pPr algn="ctr"/>
              <a:r>
                <a:rPr lang="en-US" sz="1000" dirty="0">
                  <a:cs typeface="Arial" pitchFamily="34" charset="0"/>
                </a:rPr>
                <a:t>80</a:t>
              </a:r>
              <a:endParaRPr lang="en-US" dirty="0">
                <a:cs typeface="Arial" pitchFamily="34" charset="0"/>
              </a:endParaRPr>
            </a:p>
          </p:txBody>
        </p:sp>
        <p:sp>
          <p:nvSpPr>
            <p:cNvPr id="20" name="Text Box 37">
              <a:extLst>
                <a:ext uri="{FF2B5EF4-FFF2-40B4-BE49-F238E27FC236}">
                  <a16:creationId xmlns:a16="http://schemas.microsoft.com/office/drawing/2014/main" id="{F23D96B9-EE85-7979-B9EC-C51A678B3A9A}"/>
                </a:ext>
              </a:extLst>
            </p:cNvPr>
            <p:cNvSpPr txBox="1">
              <a:spLocks noChangeArrowheads="1"/>
            </p:cNvSpPr>
            <p:nvPr/>
          </p:nvSpPr>
          <p:spPr bwMode="auto">
            <a:xfrm>
              <a:off x="8611" y="8178"/>
              <a:ext cx="684" cy="360"/>
            </a:xfrm>
            <a:prstGeom prst="rect">
              <a:avLst/>
            </a:prstGeom>
            <a:noFill/>
            <a:ln w="9525">
              <a:noFill/>
              <a:miter lim="800000"/>
              <a:headEnd/>
              <a:tailEnd/>
            </a:ln>
          </p:spPr>
          <p:txBody>
            <a:bodyPr bIns="0"/>
            <a:lstStyle/>
            <a:p>
              <a:pPr algn="ctr"/>
              <a:r>
                <a:rPr lang="en-US" sz="1000" dirty="0">
                  <a:cs typeface="Arial" pitchFamily="34" charset="0"/>
                </a:rPr>
                <a:t>100</a:t>
              </a:r>
              <a:endParaRPr lang="en-US" dirty="0">
                <a:cs typeface="Arial" pitchFamily="34" charset="0"/>
              </a:endParaRPr>
            </a:p>
          </p:txBody>
        </p:sp>
        <p:sp>
          <p:nvSpPr>
            <p:cNvPr id="21" name="Text Box 38">
              <a:extLst>
                <a:ext uri="{FF2B5EF4-FFF2-40B4-BE49-F238E27FC236}">
                  <a16:creationId xmlns:a16="http://schemas.microsoft.com/office/drawing/2014/main" id="{57C41E8B-F063-5F7F-F7F6-DC7A67023559}"/>
                </a:ext>
              </a:extLst>
            </p:cNvPr>
            <p:cNvSpPr txBox="1">
              <a:spLocks noChangeArrowheads="1"/>
            </p:cNvSpPr>
            <p:nvPr/>
          </p:nvSpPr>
          <p:spPr bwMode="auto">
            <a:xfrm>
              <a:off x="9859" y="8178"/>
              <a:ext cx="684" cy="360"/>
            </a:xfrm>
            <a:prstGeom prst="rect">
              <a:avLst/>
            </a:prstGeom>
            <a:noFill/>
            <a:ln w="9525">
              <a:noFill/>
              <a:miter lim="800000"/>
              <a:headEnd/>
              <a:tailEnd/>
            </a:ln>
          </p:spPr>
          <p:txBody>
            <a:bodyPr bIns="0"/>
            <a:lstStyle/>
            <a:p>
              <a:pPr algn="ctr"/>
              <a:r>
                <a:rPr lang="en-US" sz="1000" dirty="0">
                  <a:cs typeface="Arial" pitchFamily="34" charset="0"/>
                </a:rPr>
                <a:t>120</a:t>
              </a:r>
              <a:endParaRPr lang="en-US" dirty="0">
                <a:cs typeface="Arial" pitchFamily="34" charset="0"/>
              </a:endParaRPr>
            </a:p>
          </p:txBody>
        </p:sp>
      </p:grpSp>
      <p:sp>
        <p:nvSpPr>
          <p:cNvPr id="40" name="Text Box 39">
            <a:extLst>
              <a:ext uri="{FF2B5EF4-FFF2-40B4-BE49-F238E27FC236}">
                <a16:creationId xmlns:a16="http://schemas.microsoft.com/office/drawing/2014/main" id="{391E0982-42BB-5D1C-0594-83F48229666E}"/>
              </a:ext>
            </a:extLst>
          </p:cNvPr>
          <p:cNvSpPr txBox="1">
            <a:spLocks noChangeArrowheads="1"/>
          </p:cNvSpPr>
          <p:nvPr/>
        </p:nvSpPr>
        <p:spPr bwMode="auto">
          <a:xfrm>
            <a:off x="2819400" y="6130173"/>
            <a:ext cx="5508852" cy="313491"/>
          </a:xfrm>
          <a:prstGeom prst="rect">
            <a:avLst/>
          </a:prstGeom>
          <a:noFill/>
          <a:ln w="9525">
            <a:noFill/>
            <a:miter lim="800000"/>
            <a:headEnd/>
            <a:tailEnd/>
          </a:ln>
        </p:spPr>
        <p:txBody>
          <a:bodyPr/>
          <a:lstStyle/>
          <a:p>
            <a:pPr algn="ctr"/>
            <a:r>
              <a:rPr lang="en-US" sz="2000" dirty="0">
                <a:latin typeface="Futura Medium" panose="020B0602020204020303" pitchFamily="34" charset="-79"/>
                <a:cs typeface="Futura Medium" panose="020B0602020204020303" pitchFamily="34" charset="-79"/>
              </a:rPr>
              <a:t>Maternal Structured Guidance</a:t>
            </a:r>
          </a:p>
        </p:txBody>
      </p:sp>
      <p:sp>
        <p:nvSpPr>
          <p:cNvPr id="41" name="Text Box 40">
            <a:extLst>
              <a:ext uri="{FF2B5EF4-FFF2-40B4-BE49-F238E27FC236}">
                <a16:creationId xmlns:a16="http://schemas.microsoft.com/office/drawing/2014/main" id="{79EA102E-A886-1FEE-BCA9-E2FBDFD8667E}"/>
              </a:ext>
            </a:extLst>
          </p:cNvPr>
          <p:cNvSpPr txBox="1">
            <a:spLocks noChangeArrowheads="1"/>
          </p:cNvSpPr>
          <p:nvPr/>
        </p:nvSpPr>
        <p:spPr bwMode="auto">
          <a:xfrm rot="10800000">
            <a:off x="2248145" y="2057169"/>
            <a:ext cx="550341" cy="4329546"/>
          </a:xfrm>
          <a:prstGeom prst="rect">
            <a:avLst/>
          </a:prstGeom>
          <a:noFill/>
          <a:ln w="9525">
            <a:noFill/>
            <a:miter lim="800000"/>
            <a:headEnd/>
            <a:tailEnd/>
          </a:ln>
        </p:spPr>
        <p:txBody>
          <a:bodyPr vert="eaVert"/>
          <a:lstStyle/>
          <a:p>
            <a:pPr algn="ctr"/>
            <a:r>
              <a:rPr lang="en-US" sz="2000" dirty="0">
                <a:latin typeface="Futura Medium" panose="020B0602020204020303" pitchFamily="34" charset="-79"/>
                <a:cs typeface="Futura Medium" panose="020B0602020204020303" pitchFamily="34" charset="-79"/>
              </a:rPr>
              <a:t>CBCL Total Problem T-score (18 mo)</a:t>
            </a:r>
          </a:p>
        </p:txBody>
      </p:sp>
      <p:grpSp>
        <p:nvGrpSpPr>
          <p:cNvPr id="43" name="Group 42">
            <a:extLst>
              <a:ext uri="{FF2B5EF4-FFF2-40B4-BE49-F238E27FC236}">
                <a16:creationId xmlns:a16="http://schemas.microsoft.com/office/drawing/2014/main" id="{F6459AC9-1E61-F640-012E-B781263940A0}"/>
              </a:ext>
            </a:extLst>
          </p:cNvPr>
          <p:cNvGrpSpPr>
            <a:grpSpLocks/>
          </p:cNvGrpSpPr>
          <p:nvPr/>
        </p:nvGrpSpPr>
        <p:grpSpPr bwMode="auto">
          <a:xfrm>
            <a:off x="3055089" y="2638073"/>
            <a:ext cx="7475507" cy="2390775"/>
            <a:chOff x="914" y="1733"/>
            <a:chExt cx="4570" cy="1506"/>
          </a:xfrm>
        </p:grpSpPr>
        <p:sp>
          <p:nvSpPr>
            <p:cNvPr id="44" name="Line 43">
              <a:extLst>
                <a:ext uri="{FF2B5EF4-FFF2-40B4-BE49-F238E27FC236}">
                  <a16:creationId xmlns:a16="http://schemas.microsoft.com/office/drawing/2014/main" id="{1E40EACD-C794-6A4C-CAA4-53BD08059C92}"/>
                </a:ext>
              </a:extLst>
            </p:cNvPr>
            <p:cNvSpPr>
              <a:spLocks noChangeShapeType="1"/>
            </p:cNvSpPr>
            <p:nvPr/>
          </p:nvSpPr>
          <p:spPr bwMode="auto">
            <a:xfrm flipV="1">
              <a:off x="914" y="2702"/>
              <a:ext cx="2779" cy="537"/>
            </a:xfrm>
            <a:prstGeom prst="line">
              <a:avLst/>
            </a:prstGeom>
            <a:noFill/>
            <a:ln w="44450">
              <a:solidFill>
                <a:schemeClr val="accent4"/>
              </a:solidFill>
              <a:round/>
              <a:headEnd/>
              <a:tailEnd/>
            </a:ln>
          </p:spPr>
          <p:txBody>
            <a:bodyPr/>
            <a:lstStyle/>
            <a:p>
              <a:endParaRPr lang="en-US" dirty="0"/>
            </a:p>
          </p:txBody>
        </p:sp>
        <p:sp>
          <p:nvSpPr>
            <p:cNvPr id="45" name="Text Box 44">
              <a:extLst>
                <a:ext uri="{FF2B5EF4-FFF2-40B4-BE49-F238E27FC236}">
                  <a16:creationId xmlns:a16="http://schemas.microsoft.com/office/drawing/2014/main" id="{B140CCB2-4594-A334-80AF-E90B44F47051}"/>
                </a:ext>
              </a:extLst>
            </p:cNvPr>
            <p:cNvSpPr txBox="1">
              <a:spLocks noChangeArrowheads="1"/>
            </p:cNvSpPr>
            <p:nvPr/>
          </p:nvSpPr>
          <p:spPr bwMode="auto">
            <a:xfrm>
              <a:off x="1212" y="1733"/>
              <a:ext cx="4272" cy="288"/>
            </a:xfrm>
            <a:prstGeom prst="rect">
              <a:avLst/>
            </a:prstGeom>
            <a:noFill/>
            <a:ln w="9525">
              <a:noFill/>
              <a:miter lim="800000"/>
              <a:headEnd/>
              <a:tailEnd/>
            </a:ln>
          </p:spPr>
          <p:txBody>
            <a:bodyPr/>
            <a:lstStyle/>
            <a:p>
              <a:pPr lvl="1"/>
              <a:r>
                <a:rPr lang="en-US" sz="1600" dirty="0">
                  <a:latin typeface="Arial" pitchFamily="34" charset="0"/>
                  <a:cs typeface="Arial" pitchFamily="34" charset="0"/>
                </a:rPr>
                <a:t> Low Inherited Risk, </a:t>
              </a:r>
              <a:r>
                <a:rPr lang="en-US" sz="1600" i="1" dirty="0">
                  <a:latin typeface="Arial" pitchFamily="34" charset="0"/>
                  <a:cs typeface="Arial" pitchFamily="34" charset="0"/>
                </a:rPr>
                <a:t>R</a:t>
              </a:r>
              <a:r>
                <a:rPr lang="en-US" sz="1600" i="1" baseline="30000" dirty="0">
                  <a:latin typeface="Arial" pitchFamily="34" charset="0"/>
                  <a:cs typeface="Arial" pitchFamily="34" charset="0"/>
                </a:rPr>
                <a:t>2</a:t>
              </a:r>
              <a:r>
                <a:rPr lang="en-US" sz="1600" dirty="0">
                  <a:latin typeface="Arial" pitchFamily="34" charset="0"/>
                  <a:cs typeface="Arial" pitchFamily="34" charset="0"/>
                </a:rPr>
                <a:t> = .07</a:t>
              </a:r>
            </a:p>
            <a:p>
              <a:pPr lvl="1"/>
              <a:endParaRPr lang="en-US" sz="1600" dirty="0">
                <a:cs typeface="Arial" pitchFamily="34" charset="0"/>
              </a:endParaRPr>
            </a:p>
            <a:p>
              <a:pPr lvl="1"/>
              <a:endParaRPr lang="en-US" sz="1600" dirty="0">
                <a:cs typeface="Arial" pitchFamily="34" charset="0"/>
              </a:endParaRPr>
            </a:p>
          </p:txBody>
        </p:sp>
        <p:sp>
          <p:nvSpPr>
            <p:cNvPr id="46" name="Line 45">
              <a:extLst>
                <a:ext uri="{FF2B5EF4-FFF2-40B4-BE49-F238E27FC236}">
                  <a16:creationId xmlns:a16="http://schemas.microsoft.com/office/drawing/2014/main" id="{D21A3369-E5F8-9965-B989-37BE14199EFE}"/>
                </a:ext>
              </a:extLst>
            </p:cNvPr>
            <p:cNvSpPr>
              <a:spLocks noChangeShapeType="1"/>
            </p:cNvSpPr>
            <p:nvPr/>
          </p:nvSpPr>
          <p:spPr bwMode="auto">
            <a:xfrm>
              <a:off x="1352" y="1840"/>
              <a:ext cx="173" cy="0"/>
            </a:xfrm>
            <a:prstGeom prst="line">
              <a:avLst/>
            </a:prstGeom>
            <a:noFill/>
            <a:ln w="44450">
              <a:solidFill>
                <a:srgbClr val="FFC000"/>
              </a:solidFill>
              <a:round/>
              <a:headEnd/>
              <a:tailEnd/>
            </a:ln>
          </p:spPr>
          <p:txBody>
            <a:bodyPr/>
            <a:lstStyle/>
            <a:p>
              <a:endParaRPr lang="en-US" dirty="0"/>
            </a:p>
          </p:txBody>
        </p:sp>
      </p:grpSp>
      <p:sp>
        <p:nvSpPr>
          <p:cNvPr id="48" name="Line 41">
            <a:extLst>
              <a:ext uri="{FF2B5EF4-FFF2-40B4-BE49-F238E27FC236}">
                <a16:creationId xmlns:a16="http://schemas.microsoft.com/office/drawing/2014/main" id="{1B84B7E6-9CF6-489E-2526-5934AB42E83F}"/>
              </a:ext>
            </a:extLst>
          </p:cNvPr>
          <p:cNvSpPr>
            <a:spLocks noChangeShapeType="1"/>
          </p:cNvSpPr>
          <p:nvPr/>
        </p:nvSpPr>
        <p:spPr bwMode="auto">
          <a:xfrm>
            <a:off x="3141614" y="4327876"/>
            <a:ext cx="4458662" cy="415214"/>
          </a:xfrm>
          <a:prstGeom prst="line">
            <a:avLst/>
          </a:prstGeom>
          <a:noFill/>
          <a:ln w="44450">
            <a:solidFill>
              <a:schemeClr val="bg2">
                <a:lumMod val="50000"/>
              </a:schemeClr>
            </a:solidFill>
            <a:round/>
            <a:headEnd/>
            <a:tailEnd/>
          </a:ln>
        </p:spPr>
        <p:txBody>
          <a:bodyPr/>
          <a:lstStyle/>
          <a:p>
            <a:endParaRPr lang="en-US" dirty="0"/>
          </a:p>
        </p:txBody>
      </p:sp>
      <p:grpSp>
        <p:nvGrpSpPr>
          <p:cNvPr id="52" name="Group 51">
            <a:extLst>
              <a:ext uri="{FF2B5EF4-FFF2-40B4-BE49-F238E27FC236}">
                <a16:creationId xmlns:a16="http://schemas.microsoft.com/office/drawing/2014/main" id="{464FAC83-C97B-B3B0-CA6B-B6935FE16580}"/>
              </a:ext>
            </a:extLst>
          </p:cNvPr>
          <p:cNvGrpSpPr/>
          <p:nvPr/>
        </p:nvGrpSpPr>
        <p:grpSpPr>
          <a:xfrm>
            <a:off x="3159261" y="2195635"/>
            <a:ext cx="7426951" cy="3032733"/>
            <a:chOff x="3159261" y="2195635"/>
            <a:chExt cx="7426951" cy="3032733"/>
          </a:xfrm>
        </p:grpSpPr>
        <p:sp>
          <p:nvSpPr>
            <p:cNvPr id="47" name="Line 47">
              <a:extLst>
                <a:ext uri="{FF2B5EF4-FFF2-40B4-BE49-F238E27FC236}">
                  <a16:creationId xmlns:a16="http://schemas.microsoft.com/office/drawing/2014/main" id="{0B65DD82-2B47-20EB-4E73-F835D7582E00}"/>
                </a:ext>
              </a:extLst>
            </p:cNvPr>
            <p:cNvSpPr>
              <a:spLocks noChangeShapeType="1"/>
            </p:cNvSpPr>
            <p:nvPr/>
          </p:nvSpPr>
          <p:spPr bwMode="auto">
            <a:xfrm>
              <a:off x="3159261" y="3663499"/>
              <a:ext cx="4441015" cy="1564869"/>
            </a:xfrm>
            <a:prstGeom prst="line">
              <a:avLst/>
            </a:prstGeom>
            <a:noFill/>
            <a:ln w="44450">
              <a:solidFill>
                <a:srgbClr val="8D52A0"/>
              </a:solidFill>
              <a:round/>
              <a:headEnd/>
              <a:tailEnd/>
            </a:ln>
          </p:spPr>
          <p:txBody>
            <a:bodyPr/>
            <a:lstStyle/>
            <a:p>
              <a:pPr>
                <a:defRPr/>
              </a:pPr>
              <a:endParaRPr lang="en-US" dirty="0">
                <a:latin typeface="Arial" charset="0"/>
              </a:endParaRPr>
            </a:p>
          </p:txBody>
        </p:sp>
        <p:sp>
          <p:nvSpPr>
            <p:cNvPr id="50" name="Text Box 48">
              <a:extLst>
                <a:ext uri="{FF2B5EF4-FFF2-40B4-BE49-F238E27FC236}">
                  <a16:creationId xmlns:a16="http://schemas.microsoft.com/office/drawing/2014/main" id="{AE7F13D8-6416-B54F-DBCA-4CB1774C964F}"/>
                </a:ext>
              </a:extLst>
            </p:cNvPr>
            <p:cNvSpPr txBox="1">
              <a:spLocks noChangeArrowheads="1"/>
            </p:cNvSpPr>
            <p:nvPr/>
          </p:nvSpPr>
          <p:spPr bwMode="auto">
            <a:xfrm>
              <a:off x="4106668" y="2195635"/>
              <a:ext cx="6479544" cy="336550"/>
            </a:xfrm>
            <a:prstGeom prst="rect">
              <a:avLst/>
            </a:prstGeom>
            <a:noFill/>
            <a:ln w="9525">
              <a:noFill/>
              <a:miter lim="800000"/>
              <a:headEnd/>
              <a:tailEnd/>
            </a:ln>
          </p:spPr>
          <p:txBody>
            <a:bodyPr>
              <a:spAutoFit/>
            </a:bodyPr>
            <a:lstStyle/>
            <a:p>
              <a:pPr>
                <a:spcBef>
                  <a:spcPct val="50000"/>
                </a:spcBef>
              </a:pPr>
              <a:r>
                <a:rPr lang="en-US" sz="1600" dirty="0">
                  <a:latin typeface="Arial" pitchFamily="34" charset="0"/>
                  <a:cs typeface="Arial" pitchFamily="34" charset="0"/>
                </a:rPr>
                <a:t>High Inherited Risk,</a:t>
              </a:r>
              <a:r>
                <a:rPr lang="en-US" sz="1600" i="1" dirty="0">
                  <a:latin typeface="Arial" pitchFamily="34" charset="0"/>
                  <a:cs typeface="Arial" pitchFamily="34" charset="0"/>
                </a:rPr>
                <a:t> R</a:t>
              </a:r>
              <a:r>
                <a:rPr lang="en-US" sz="1600" i="1" baseline="30000" dirty="0">
                  <a:latin typeface="Arial" pitchFamily="34" charset="0"/>
                  <a:cs typeface="Arial" pitchFamily="34" charset="0"/>
                </a:rPr>
                <a:t>2</a:t>
              </a:r>
              <a:r>
                <a:rPr lang="en-US" sz="1600" dirty="0">
                  <a:latin typeface="Arial" pitchFamily="34" charset="0"/>
                  <a:cs typeface="Arial" pitchFamily="34" charset="0"/>
                </a:rPr>
                <a:t> = .33</a:t>
              </a:r>
            </a:p>
          </p:txBody>
        </p:sp>
        <p:sp>
          <p:nvSpPr>
            <p:cNvPr id="51" name="Line 49">
              <a:extLst>
                <a:ext uri="{FF2B5EF4-FFF2-40B4-BE49-F238E27FC236}">
                  <a16:creationId xmlns:a16="http://schemas.microsoft.com/office/drawing/2014/main" id="{EAAA0EAB-185E-BF92-934B-841F248F6D60}"/>
                </a:ext>
              </a:extLst>
            </p:cNvPr>
            <p:cNvSpPr>
              <a:spLocks noChangeShapeType="1"/>
            </p:cNvSpPr>
            <p:nvPr/>
          </p:nvSpPr>
          <p:spPr bwMode="auto">
            <a:xfrm>
              <a:off x="3798118" y="2363910"/>
              <a:ext cx="282837" cy="0"/>
            </a:xfrm>
            <a:prstGeom prst="line">
              <a:avLst/>
            </a:prstGeom>
            <a:noFill/>
            <a:ln w="44450">
              <a:solidFill>
                <a:srgbClr val="7030A0"/>
              </a:solidFill>
              <a:round/>
              <a:headEnd/>
              <a:tailEnd/>
            </a:ln>
          </p:spPr>
          <p:txBody>
            <a:bodyPr/>
            <a:lstStyle/>
            <a:p>
              <a:pPr>
                <a:defRPr/>
              </a:pPr>
              <a:endParaRPr lang="en-US" dirty="0">
                <a:latin typeface="Arial" charset="0"/>
              </a:endParaRPr>
            </a:p>
          </p:txBody>
        </p:sp>
      </p:grpSp>
    </p:spTree>
    <p:extLst>
      <p:ext uri="{BB962C8B-B14F-4D97-AF65-F5344CB8AC3E}">
        <p14:creationId xmlns:p14="http://schemas.microsoft.com/office/powerpoint/2010/main" val="1502438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
                                        </p:tgtEl>
                                        <p:attrNameLst>
                                          <p:attrName>style.visibility</p:attrName>
                                        </p:attrNameLst>
                                      </p:cBhvr>
                                      <p:to>
                                        <p:strVal val="visible"/>
                                      </p:to>
                                    </p:set>
                                  </p:childTnLst>
                                </p:cTn>
                              </p:par>
                              <p:par>
                                <p:cTn id="9" presetID="10" presetClass="exit" presetSubtype="0" fill="hold" grpId="0" nodeType="withEffect">
                                  <p:stCondLst>
                                    <p:cond delay="0"/>
                                  </p:stCondLst>
                                  <p:childTnLst>
                                    <p:animEffect transition="out" filter="fade">
                                      <p:cBhvr>
                                        <p:cTn id="10" dur="2000"/>
                                        <p:tgtEl>
                                          <p:spTgt spid="48"/>
                                        </p:tgtEl>
                                      </p:cBhvr>
                                    </p:animEffect>
                                    <p:set>
                                      <p:cBhvr>
                                        <p:cTn id="11" dur="1" fill="hold">
                                          <p:stCondLst>
                                            <p:cond delay="1999"/>
                                          </p:stCondLst>
                                        </p:cTn>
                                        <p:tgtEl>
                                          <p:spTgt spid="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AD26E-26D5-7F42-34BB-A5B0AE5AE75A}"/>
              </a:ext>
            </a:extLst>
          </p:cNvPr>
          <p:cNvSpPr>
            <a:spLocks noGrp="1"/>
          </p:cNvSpPr>
          <p:nvPr>
            <p:ph type="title"/>
          </p:nvPr>
        </p:nvSpPr>
        <p:spPr/>
        <p:txBody>
          <a:bodyPr>
            <a:normAutofit/>
          </a:bodyPr>
          <a:lstStyle/>
          <a:p>
            <a:r>
              <a:rPr lang="en-US" dirty="0"/>
              <a:t>Replication for birth mother and birth father data</a:t>
            </a:r>
          </a:p>
        </p:txBody>
      </p:sp>
      <p:sp>
        <p:nvSpPr>
          <p:cNvPr id="3" name="Footer Placeholder 2">
            <a:extLst>
              <a:ext uri="{FF2B5EF4-FFF2-40B4-BE49-F238E27FC236}">
                <a16:creationId xmlns:a16="http://schemas.microsoft.com/office/drawing/2014/main" id="{5EBCD125-FFCF-C5C9-D110-60EC273466D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4" name="Picture 3">
            <a:extLst>
              <a:ext uri="{FF2B5EF4-FFF2-40B4-BE49-F238E27FC236}">
                <a16:creationId xmlns:a16="http://schemas.microsoft.com/office/drawing/2014/main" id="{A35157B5-A8F7-10CA-CDD4-A263E1629549}"/>
              </a:ext>
            </a:extLst>
          </p:cNvPr>
          <p:cNvPicPr>
            <a:picLocks noChangeAspect="1"/>
          </p:cNvPicPr>
          <p:nvPr/>
        </p:nvPicPr>
        <p:blipFill>
          <a:blip r:embed="rId3"/>
          <a:stretch>
            <a:fillRect/>
          </a:stretch>
        </p:blipFill>
        <p:spPr>
          <a:xfrm>
            <a:off x="369278" y="2672862"/>
            <a:ext cx="5785338" cy="4086990"/>
          </a:xfrm>
          <a:prstGeom prst="rect">
            <a:avLst/>
          </a:prstGeom>
        </p:spPr>
      </p:pic>
      <p:pic>
        <p:nvPicPr>
          <p:cNvPr id="5" name="Picture 4">
            <a:extLst>
              <a:ext uri="{FF2B5EF4-FFF2-40B4-BE49-F238E27FC236}">
                <a16:creationId xmlns:a16="http://schemas.microsoft.com/office/drawing/2014/main" id="{1A9F9FD7-8491-2ABA-015B-0664CB382CD6}"/>
              </a:ext>
            </a:extLst>
          </p:cNvPr>
          <p:cNvPicPr>
            <a:picLocks noChangeAspect="1"/>
          </p:cNvPicPr>
          <p:nvPr/>
        </p:nvPicPr>
        <p:blipFill>
          <a:blip r:embed="rId4"/>
          <a:stretch>
            <a:fillRect/>
          </a:stretch>
        </p:blipFill>
        <p:spPr>
          <a:xfrm>
            <a:off x="6154616" y="2672862"/>
            <a:ext cx="5709073" cy="4099658"/>
          </a:xfrm>
          <a:prstGeom prst="rect">
            <a:avLst/>
          </a:prstGeom>
        </p:spPr>
      </p:pic>
      <p:sp>
        <p:nvSpPr>
          <p:cNvPr id="6" name="TextBox 5">
            <a:extLst>
              <a:ext uri="{FF2B5EF4-FFF2-40B4-BE49-F238E27FC236}">
                <a16:creationId xmlns:a16="http://schemas.microsoft.com/office/drawing/2014/main" id="{171879EA-2F7E-09FD-D724-E131E655C200}"/>
              </a:ext>
            </a:extLst>
          </p:cNvPr>
          <p:cNvSpPr txBox="1"/>
          <p:nvPr/>
        </p:nvSpPr>
        <p:spPr>
          <a:xfrm>
            <a:off x="3868616" y="3024554"/>
            <a:ext cx="2087431" cy="461665"/>
          </a:xfrm>
          <a:prstGeom prst="rect">
            <a:avLst/>
          </a:prstGeom>
          <a:noFill/>
        </p:spPr>
        <p:txBody>
          <a:bodyPr wrap="none" rtlCol="0">
            <a:spAutoFit/>
          </a:bodyPr>
          <a:lstStyle/>
          <a:p>
            <a:r>
              <a:rPr lang="en-US" sz="2400" dirty="0">
                <a:solidFill>
                  <a:srgbClr val="7030A0"/>
                </a:solidFill>
              </a:rPr>
              <a:t>Birth mothers</a:t>
            </a:r>
          </a:p>
        </p:txBody>
      </p:sp>
      <p:sp>
        <p:nvSpPr>
          <p:cNvPr id="7" name="TextBox 6">
            <a:extLst>
              <a:ext uri="{FF2B5EF4-FFF2-40B4-BE49-F238E27FC236}">
                <a16:creationId xmlns:a16="http://schemas.microsoft.com/office/drawing/2014/main" id="{2AF7779B-9C00-E5ED-FF25-FABD625F981A}"/>
              </a:ext>
            </a:extLst>
          </p:cNvPr>
          <p:cNvSpPr txBox="1"/>
          <p:nvPr/>
        </p:nvSpPr>
        <p:spPr>
          <a:xfrm>
            <a:off x="9609388" y="3024553"/>
            <a:ext cx="1903085" cy="461665"/>
          </a:xfrm>
          <a:prstGeom prst="rect">
            <a:avLst/>
          </a:prstGeom>
          <a:noFill/>
        </p:spPr>
        <p:txBody>
          <a:bodyPr wrap="none" rtlCol="0">
            <a:spAutoFit/>
          </a:bodyPr>
          <a:lstStyle/>
          <a:p>
            <a:r>
              <a:rPr lang="en-US" sz="2400" dirty="0">
                <a:solidFill>
                  <a:srgbClr val="7030A0"/>
                </a:solidFill>
              </a:rPr>
              <a:t>Birth fathers</a:t>
            </a:r>
          </a:p>
        </p:txBody>
      </p:sp>
    </p:spTree>
    <p:extLst>
      <p:ext uri="{BB962C8B-B14F-4D97-AF65-F5344CB8AC3E}">
        <p14:creationId xmlns:p14="http://schemas.microsoft.com/office/powerpoint/2010/main" val="22240896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679E7-A10D-4998-2543-A35EE898F678}"/>
              </a:ext>
            </a:extLst>
          </p:cNvPr>
          <p:cNvSpPr>
            <a:spLocks noGrp="1"/>
          </p:cNvSpPr>
          <p:nvPr>
            <p:ph type="title"/>
          </p:nvPr>
        </p:nvSpPr>
        <p:spPr/>
        <p:txBody>
          <a:bodyPr>
            <a:normAutofit fontScale="90000"/>
          </a:bodyPr>
          <a:lstStyle/>
          <a:p>
            <a:r>
              <a:rPr lang="en-US" dirty="0"/>
              <a:t>Developmental pathways – Dual genetic and environmental E risk (and protection)</a:t>
            </a:r>
          </a:p>
        </p:txBody>
      </p:sp>
      <p:sp>
        <p:nvSpPr>
          <p:cNvPr id="3" name="Footer Placeholder 2">
            <a:extLst>
              <a:ext uri="{FF2B5EF4-FFF2-40B4-BE49-F238E27FC236}">
                <a16:creationId xmlns:a16="http://schemas.microsoft.com/office/drawing/2014/main" id="{B95FA2B3-8E8D-FA2C-D581-4311D85CDED3}"/>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grpSp>
        <p:nvGrpSpPr>
          <p:cNvPr id="4" name="Group 10">
            <a:extLst>
              <a:ext uri="{FF2B5EF4-FFF2-40B4-BE49-F238E27FC236}">
                <a16:creationId xmlns:a16="http://schemas.microsoft.com/office/drawing/2014/main" id="{B02C7703-B0AB-C7B2-96F5-684B1796B7E3}"/>
              </a:ext>
            </a:extLst>
          </p:cNvPr>
          <p:cNvGrpSpPr/>
          <p:nvPr/>
        </p:nvGrpSpPr>
        <p:grpSpPr>
          <a:xfrm>
            <a:off x="2326743" y="2429437"/>
            <a:ext cx="8001000" cy="4267200"/>
            <a:chOff x="-111177" y="2057400"/>
            <a:chExt cx="8001000" cy="4267200"/>
          </a:xfrm>
        </p:grpSpPr>
        <p:graphicFrame>
          <p:nvGraphicFramePr>
            <p:cNvPr id="5" name="Chart 4">
              <a:extLst>
                <a:ext uri="{FF2B5EF4-FFF2-40B4-BE49-F238E27FC236}">
                  <a16:creationId xmlns:a16="http://schemas.microsoft.com/office/drawing/2014/main" id="{B3AD60C1-B5E3-2D2B-2DA1-5311B59758DD}"/>
                </a:ext>
              </a:extLst>
            </p:cNvPr>
            <p:cNvGraphicFramePr/>
            <p:nvPr>
              <p:extLst>
                <p:ext uri="{D42A27DB-BD31-4B8C-83A1-F6EECF244321}">
                  <p14:modId xmlns:p14="http://schemas.microsoft.com/office/powerpoint/2010/main" val="187855364"/>
                </p:ext>
              </p:extLst>
            </p:nvPr>
          </p:nvGraphicFramePr>
          <p:xfrm>
            <a:off x="-111177" y="2057400"/>
            <a:ext cx="8001000" cy="4267200"/>
          </p:xfrm>
          <a:graphic>
            <a:graphicData uri="http://schemas.openxmlformats.org/drawingml/2006/chart">
              <c:chart xmlns:c="http://schemas.openxmlformats.org/drawingml/2006/chart" xmlns:r="http://schemas.openxmlformats.org/officeDocument/2006/relationships" r:id="rId3"/>
            </a:graphicData>
          </a:graphic>
        </p:graphicFrame>
        <p:sp>
          <p:nvSpPr>
            <p:cNvPr id="6" name="Left Brace 5">
              <a:extLst>
                <a:ext uri="{FF2B5EF4-FFF2-40B4-BE49-F238E27FC236}">
                  <a16:creationId xmlns:a16="http://schemas.microsoft.com/office/drawing/2014/main" id="{A9080B32-12DC-75BA-D736-B6A3BDD0F494}"/>
                </a:ext>
              </a:extLst>
            </p:cNvPr>
            <p:cNvSpPr/>
            <p:nvPr/>
          </p:nvSpPr>
          <p:spPr>
            <a:xfrm>
              <a:off x="979357" y="3406696"/>
              <a:ext cx="381000" cy="6858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Tree>
    <p:extLst>
      <p:ext uri="{BB962C8B-B14F-4D97-AF65-F5344CB8AC3E}">
        <p14:creationId xmlns:p14="http://schemas.microsoft.com/office/powerpoint/2010/main" val="24531478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EB84-F5AF-724A-CDC2-A191A397A7CC}"/>
              </a:ext>
            </a:extLst>
          </p:cNvPr>
          <p:cNvSpPr>
            <a:spLocks noGrp="1"/>
          </p:cNvSpPr>
          <p:nvPr>
            <p:ph type="title"/>
          </p:nvPr>
        </p:nvSpPr>
        <p:spPr/>
        <p:txBody>
          <a:bodyPr/>
          <a:lstStyle/>
          <a:p>
            <a:r>
              <a:rPr lang="en-US" dirty="0"/>
              <a:t>Specificity by type of parenting </a:t>
            </a:r>
          </a:p>
        </p:txBody>
      </p:sp>
      <p:sp>
        <p:nvSpPr>
          <p:cNvPr id="3" name="Footer Placeholder 2">
            <a:extLst>
              <a:ext uri="{FF2B5EF4-FFF2-40B4-BE49-F238E27FC236}">
                <a16:creationId xmlns:a16="http://schemas.microsoft.com/office/drawing/2014/main" id="{BD846CFF-18F5-5D0E-FFBE-E1ABD50EC02F}"/>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4" name="Picture 3">
            <a:extLst>
              <a:ext uri="{FF2B5EF4-FFF2-40B4-BE49-F238E27FC236}">
                <a16:creationId xmlns:a16="http://schemas.microsoft.com/office/drawing/2014/main" id="{7572BA68-3D2A-959D-D124-871AB9FA81B2}"/>
              </a:ext>
            </a:extLst>
          </p:cNvPr>
          <p:cNvPicPr>
            <a:picLocks noChangeAspect="1"/>
          </p:cNvPicPr>
          <p:nvPr/>
        </p:nvPicPr>
        <p:blipFill>
          <a:blip r:embed="rId2"/>
          <a:stretch>
            <a:fillRect/>
          </a:stretch>
        </p:blipFill>
        <p:spPr>
          <a:xfrm>
            <a:off x="1447800" y="2286000"/>
            <a:ext cx="8866691" cy="3840400"/>
          </a:xfrm>
          <a:prstGeom prst="rect">
            <a:avLst/>
          </a:prstGeom>
        </p:spPr>
      </p:pic>
    </p:spTree>
    <p:extLst>
      <p:ext uri="{BB962C8B-B14F-4D97-AF65-F5344CB8AC3E}">
        <p14:creationId xmlns:p14="http://schemas.microsoft.com/office/powerpoint/2010/main" val="2248023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FCB39-899E-AC87-D4BE-373C53A31AC9}"/>
              </a:ext>
            </a:extLst>
          </p:cNvPr>
          <p:cNvSpPr>
            <a:spLocks noGrp="1"/>
          </p:cNvSpPr>
          <p:nvPr>
            <p:ph type="title"/>
          </p:nvPr>
        </p:nvSpPr>
        <p:spPr/>
        <p:txBody>
          <a:bodyPr>
            <a:normAutofit/>
          </a:bodyPr>
          <a:lstStyle/>
          <a:p>
            <a:r>
              <a:rPr lang="en-US" sz="3600" dirty="0">
                <a:latin typeface="Futura Medium" panose="020B0602020204020303" pitchFamily="34" charset="-79"/>
                <a:cs typeface="Futura Medium" panose="020B0602020204020303" pitchFamily="34" charset="-79"/>
              </a:rPr>
              <a:t>Positive reinforcement is effective for </a:t>
            </a:r>
            <a:r>
              <a:rPr lang="en-US" sz="3600" u="sng" dirty="0">
                <a:latin typeface="Futura Medium" panose="020B0602020204020303" pitchFamily="34" charset="-79"/>
                <a:cs typeface="Futura Medium" panose="020B0602020204020303" pitchFamily="34" charset="-79"/>
              </a:rPr>
              <a:t>all</a:t>
            </a:r>
            <a:r>
              <a:rPr lang="en-US" sz="3600" dirty="0">
                <a:latin typeface="Futura Medium" panose="020B0602020204020303" pitchFamily="34" charset="-79"/>
                <a:cs typeface="Futura Medium" panose="020B0602020204020303" pitchFamily="34" charset="-79"/>
              </a:rPr>
              <a:t> children</a:t>
            </a:r>
            <a:endParaRPr lang="en-US" dirty="0">
              <a:latin typeface="Futura Medium" panose="020B0602020204020303" pitchFamily="34" charset="-79"/>
              <a:cs typeface="Futura Medium" panose="020B0602020204020303" pitchFamily="34" charset="-79"/>
            </a:endParaRPr>
          </a:p>
        </p:txBody>
      </p:sp>
      <p:sp>
        <p:nvSpPr>
          <p:cNvPr id="3" name="Footer Placeholder 2">
            <a:extLst>
              <a:ext uri="{FF2B5EF4-FFF2-40B4-BE49-F238E27FC236}">
                <a16:creationId xmlns:a16="http://schemas.microsoft.com/office/drawing/2014/main" id="{3326F49C-E504-71FE-6F8F-F2DEDCAE047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3" name="Line 47">
            <a:extLst>
              <a:ext uri="{FF2B5EF4-FFF2-40B4-BE49-F238E27FC236}">
                <a16:creationId xmlns:a16="http://schemas.microsoft.com/office/drawing/2014/main" id="{FC1CDA77-2891-E6D2-9A44-E4F3E8C9A236}"/>
              </a:ext>
            </a:extLst>
          </p:cNvPr>
          <p:cNvSpPr>
            <a:spLocks noChangeShapeType="1"/>
          </p:cNvSpPr>
          <p:nvPr/>
        </p:nvSpPr>
        <p:spPr bwMode="auto">
          <a:xfrm>
            <a:off x="3256111" y="3625467"/>
            <a:ext cx="4246661" cy="1420490"/>
          </a:xfrm>
          <a:prstGeom prst="line">
            <a:avLst/>
          </a:prstGeom>
          <a:noFill/>
          <a:ln w="44450">
            <a:solidFill>
              <a:schemeClr val="accent4"/>
            </a:solidFill>
            <a:round/>
            <a:headEnd/>
            <a:tailEnd/>
          </a:ln>
        </p:spPr>
        <p:txBody>
          <a:bodyPr/>
          <a:lstStyle/>
          <a:p>
            <a:pPr>
              <a:defRPr/>
            </a:pPr>
            <a:endParaRPr lang="en-US">
              <a:latin typeface="Arial" charset="0"/>
            </a:endParaRPr>
          </a:p>
        </p:txBody>
      </p:sp>
      <p:sp>
        <p:nvSpPr>
          <p:cNvPr id="44" name="Line 43">
            <a:extLst>
              <a:ext uri="{FF2B5EF4-FFF2-40B4-BE49-F238E27FC236}">
                <a16:creationId xmlns:a16="http://schemas.microsoft.com/office/drawing/2014/main" id="{894CF9E0-C39E-38EF-14F9-F316698DF3D2}"/>
              </a:ext>
            </a:extLst>
          </p:cNvPr>
          <p:cNvSpPr>
            <a:spLocks noChangeShapeType="1"/>
          </p:cNvSpPr>
          <p:nvPr/>
        </p:nvSpPr>
        <p:spPr bwMode="auto">
          <a:xfrm>
            <a:off x="3256111" y="3746864"/>
            <a:ext cx="4283200" cy="1126919"/>
          </a:xfrm>
          <a:prstGeom prst="line">
            <a:avLst/>
          </a:prstGeom>
          <a:noFill/>
          <a:ln w="44450">
            <a:solidFill>
              <a:schemeClr val="tx1">
                <a:lumMod val="65000"/>
                <a:lumOff val="35000"/>
              </a:schemeClr>
            </a:solidFill>
            <a:round/>
            <a:headEnd/>
            <a:tailEnd/>
          </a:ln>
        </p:spPr>
        <p:txBody>
          <a:bodyPr/>
          <a:lstStyle/>
          <a:p>
            <a:endParaRPr lang="en-US"/>
          </a:p>
        </p:txBody>
      </p:sp>
      <p:grpSp>
        <p:nvGrpSpPr>
          <p:cNvPr id="5" name="Group 4">
            <a:extLst>
              <a:ext uri="{FF2B5EF4-FFF2-40B4-BE49-F238E27FC236}">
                <a16:creationId xmlns:a16="http://schemas.microsoft.com/office/drawing/2014/main" id="{D715DA39-4128-0819-DEDA-81FCD10D74AF}"/>
              </a:ext>
            </a:extLst>
          </p:cNvPr>
          <p:cNvGrpSpPr>
            <a:grpSpLocks/>
          </p:cNvGrpSpPr>
          <p:nvPr/>
        </p:nvGrpSpPr>
        <p:grpSpPr bwMode="auto">
          <a:xfrm>
            <a:off x="2651373" y="2286000"/>
            <a:ext cx="4892428" cy="3807378"/>
            <a:chOff x="1793" y="1620"/>
            <a:chExt cx="8824" cy="6918"/>
          </a:xfrm>
        </p:grpSpPr>
        <p:grpSp>
          <p:nvGrpSpPr>
            <p:cNvPr id="8" name="Group 7">
              <a:extLst>
                <a:ext uri="{FF2B5EF4-FFF2-40B4-BE49-F238E27FC236}">
                  <a16:creationId xmlns:a16="http://schemas.microsoft.com/office/drawing/2014/main" id="{33520E18-5422-4EE1-827F-69BCAC715B0E}"/>
                </a:ext>
              </a:extLst>
            </p:cNvPr>
            <p:cNvGrpSpPr>
              <a:grpSpLocks/>
            </p:cNvGrpSpPr>
            <p:nvPr/>
          </p:nvGrpSpPr>
          <p:grpSpPr bwMode="auto">
            <a:xfrm>
              <a:off x="2409" y="1620"/>
              <a:ext cx="8208" cy="6605"/>
              <a:chOff x="2409" y="1620"/>
              <a:chExt cx="8208" cy="6605"/>
            </a:xfrm>
          </p:grpSpPr>
          <p:sp>
            <p:nvSpPr>
              <p:cNvPr id="25" name="Freeform 24">
                <a:extLst>
                  <a:ext uri="{FF2B5EF4-FFF2-40B4-BE49-F238E27FC236}">
                    <a16:creationId xmlns:a16="http://schemas.microsoft.com/office/drawing/2014/main" id="{2695F03A-291C-FE7A-69BD-E5239571DCBB}"/>
                  </a:ext>
                </a:extLst>
              </p:cNvPr>
              <p:cNvSpPr>
                <a:spLocks/>
              </p:cNvSpPr>
              <p:nvPr/>
            </p:nvSpPr>
            <p:spPr bwMode="auto">
              <a:xfrm>
                <a:off x="2523" y="1620"/>
                <a:ext cx="8094" cy="6480"/>
              </a:xfrm>
              <a:custGeom>
                <a:avLst/>
                <a:gdLst>
                  <a:gd name="T0" fmla="*/ 0 w 8094"/>
                  <a:gd name="T1" fmla="*/ 0 h 6480"/>
                  <a:gd name="T2" fmla="*/ 0 w 8094"/>
                  <a:gd name="T3" fmla="*/ 6480 h 6480"/>
                  <a:gd name="T4" fmla="*/ 8094 w 8094"/>
                  <a:gd name="T5" fmla="*/ 6480 h 6480"/>
                  <a:gd name="T6" fmla="*/ 0 60000 65536"/>
                  <a:gd name="T7" fmla="*/ 0 60000 65536"/>
                  <a:gd name="T8" fmla="*/ 0 60000 65536"/>
                  <a:gd name="T9" fmla="*/ 0 w 8094"/>
                  <a:gd name="T10" fmla="*/ 0 h 6480"/>
                  <a:gd name="T11" fmla="*/ 8094 w 8094"/>
                  <a:gd name="T12" fmla="*/ 6480 h 6480"/>
                </a:gdLst>
                <a:ahLst/>
                <a:cxnLst>
                  <a:cxn ang="T6">
                    <a:pos x="T0" y="T1"/>
                  </a:cxn>
                  <a:cxn ang="T7">
                    <a:pos x="T2" y="T3"/>
                  </a:cxn>
                  <a:cxn ang="T8">
                    <a:pos x="T4" y="T5"/>
                  </a:cxn>
                </a:cxnLst>
                <a:rect l="T9" t="T10" r="T11" b="T12"/>
                <a:pathLst>
                  <a:path w="8094" h="6480">
                    <a:moveTo>
                      <a:pt x="0" y="0"/>
                    </a:moveTo>
                    <a:lnTo>
                      <a:pt x="0" y="6480"/>
                    </a:lnTo>
                    <a:lnTo>
                      <a:pt x="8094" y="6480"/>
                    </a:lnTo>
                  </a:path>
                </a:pathLst>
              </a:custGeom>
              <a:noFill/>
              <a:ln w="19050">
                <a:solidFill>
                  <a:srgbClr val="000000"/>
                </a:solidFill>
                <a:round/>
                <a:headEnd/>
                <a:tailEnd/>
              </a:ln>
            </p:spPr>
            <p:txBody>
              <a:bodyPr/>
              <a:lstStyle/>
              <a:p>
                <a:endParaRPr lang="en-US"/>
              </a:p>
            </p:txBody>
          </p:sp>
          <p:sp>
            <p:nvSpPr>
              <p:cNvPr id="26" name="Line 6">
                <a:extLst>
                  <a:ext uri="{FF2B5EF4-FFF2-40B4-BE49-F238E27FC236}">
                    <a16:creationId xmlns:a16="http://schemas.microsoft.com/office/drawing/2014/main" id="{0C4238A7-6AE6-E3B0-5FBB-162120773D32}"/>
                  </a:ext>
                </a:extLst>
              </p:cNvPr>
              <p:cNvSpPr>
                <a:spLocks noChangeShapeType="1"/>
              </p:cNvSpPr>
              <p:nvPr/>
            </p:nvSpPr>
            <p:spPr bwMode="auto">
              <a:xfrm>
                <a:off x="2409" y="1980"/>
                <a:ext cx="114" cy="0"/>
              </a:xfrm>
              <a:prstGeom prst="line">
                <a:avLst/>
              </a:prstGeom>
              <a:noFill/>
              <a:ln w="19050">
                <a:solidFill>
                  <a:srgbClr val="000000"/>
                </a:solidFill>
                <a:round/>
                <a:headEnd/>
                <a:tailEnd/>
              </a:ln>
            </p:spPr>
            <p:txBody>
              <a:bodyPr/>
              <a:lstStyle/>
              <a:p>
                <a:endParaRPr lang="en-US"/>
              </a:p>
            </p:txBody>
          </p:sp>
          <p:sp>
            <p:nvSpPr>
              <p:cNvPr id="27" name="Line 7">
                <a:extLst>
                  <a:ext uri="{FF2B5EF4-FFF2-40B4-BE49-F238E27FC236}">
                    <a16:creationId xmlns:a16="http://schemas.microsoft.com/office/drawing/2014/main" id="{E89969EC-9BB8-3CAD-4C27-A998FE5487AF}"/>
                  </a:ext>
                </a:extLst>
              </p:cNvPr>
              <p:cNvSpPr>
                <a:spLocks noChangeShapeType="1"/>
              </p:cNvSpPr>
              <p:nvPr/>
            </p:nvSpPr>
            <p:spPr bwMode="auto">
              <a:xfrm>
                <a:off x="2409" y="2679"/>
                <a:ext cx="114" cy="0"/>
              </a:xfrm>
              <a:prstGeom prst="line">
                <a:avLst/>
              </a:prstGeom>
              <a:noFill/>
              <a:ln w="19050">
                <a:solidFill>
                  <a:srgbClr val="000000"/>
                </a:solidFill>
                <a:round/>
                <a:headEnd/>
                <a:tailEnd/>
              </a:ln>
            </p:spPr>
            <p:txBody>
              <a:bodyPr/>
              <a:lstStyle/>
              <a:p>
                <a:endParaRPr lang="en-US"/>
              </a:p>
            </p:txBody>
          </p:sp>
          <p:sp>
            <p:nvSpPr>
              <p:cNvPr id="28" name="Line 8">
                <a:extLst>
                  <a:ext uri="{FF2B5EF4-FFF2-40B4-BE49-F238E27FC236}">
                    <a16:creationId xmlns:a16="http://schemas.microsoft.com/office/drawing/2014/main" id="{909063B8-11DD-CE83-032E-F9F30E8518ED}"/>
                  </a:ext>
                </a:extLst>
              </p:cNvPr>
              <p:cNvSpPr>
                <a:spLocks noChangeShapeType="1"/>
              </p:cNvSpPr>
              <p:nvPr/>
            </p:nvSpPr>
            <p:spPr bwMode="auto">
              <a:xfrm>
                <a:off x="2409" y="3416"/>
                <a:ext cx="114" cy="0"/>
              </a:xfrm>
              <a:prstGeom prst="line">
                <a:avLst/>
              </a:prstGeom>
              <a:noFill/>
              <a:ln w="19050">
                <a:solidFill>
                  <a:srgbClr val="000000"/>
                </a:solidFill>
                <a:round/>
                <a:headEnd/>
                <a:tailEnd/>
              </a:ln>
            </p:spPr>
            <p:txBody>
              <a:bodyPr/>
              <a:lstStyle/>
              <a:p>
                <a:endParaRPr lang="en-US"/>
              </a:p>
            </p:txBody>
          </p:sp>
          <p:sp>
            <p:nvSpPr>
              <p:cNvPr id="29" name="Line 9">
                <a:extLst>
                  <a:ext uri="{FF2B5EF4-FFF2-40B4-BE49-F238E27FC236}">
                    <a16:creationId xmlns:a16="http://schemas.microsoft.com/office/drawing/2014/main" id="{F6183DA3-10B0-4A46-B278-BCD563D83B95}"/>
                  </a:ext>
                </a:extLst>
              </p:cNvPr>
              <p:cNvSpPr>
                <a:spLocks noChangeShapeType="1"/>
              </p:cNvSpPr>
              <p:nvPr/>
            </p:nvSpPr>
            <p:spPr bwMode="auto">
              <a:xfrm>
                <a:off x="2409" y="4132"/>
                <a:ext cx="114" cy="0"/>
              </a:xfrm>
              <a:prstGeom prst="line">
                <a:avLst/>
              </a:prstGeom>
              <a:noFill/>
              <a:ln w="19050">
                <a:solidFill>
                  <a:srgbClr val="000000"/>
                </a:solidFill>
                <a:round/>
                <a:headEnd/>
                <a:tailEnd/>
              </a:ln>
            </p:spPr>
            <p:txBody>
              <a:bodyPr/>
              <a:lstStyle/>
              <a:p>
                <a:endParaRPr lang="en-US"/>
              </a:p>
            </p:txBody>
          </p:sp>
          <p:sp>
            <p:nvSpPr>
              <p:cNvPr id="30" name="Line 10">
                <a:extLst>
                  <a:ext uri="{FF2B5EF4-FFF2-40B4-BE49-F238E27FC236}">
                    <a16:creationId xmlns:a16="http://schemas.microsoft.com/office/drawing/2014/main" id="{2E627DE7-FFF9-FEA8-DE67-CFDA90968F68}"/>
                  </a:ext>
                </a:extLst>
              </p:cNvPr>
              <p:cNvSpPr>
                <a:spLocks noChangeShapeType="1"/>
              </p:cNvSpPr>
              <p:nvPr/>
            </p:nvSpPr>
            <p:spPr bwMode="auto">
              <a:xfrm>
                <a:off x="2409" y="4869"/>
                <a:ext cx="114" cy="0"/>
              </a:xfrm>
              <a:prstGeom prst="line">
                <a:avLst/>
              </a:prstGeom>
              <a:noFill/>
              <a:ln w="19050">
                <a:solidFill>
                  <a:srgbClr val="000000"/>
                </a:solidFill>
                <a:round/>
                <a:headEnd/>
                <a:tailEnd/>
              </a:ln>
            </p:spPr>
            <p:txBody>
              <a:bodyPr/>
              <a:lstStyle/>
              <a:p>
                <a:endParaRPr lang="en-US"/>
              </a:p>
            </p:txBody>
          </p:sp>
          <p:sp>
            <p:nvSpPr>
              <p:cNvPr id="31" name="Line 11">
                <a:extLst>
                  <a:ext uri="{FF2B5EF4-FFF2-40B4-BE49-F238E27FC236}">
                    <a16:creationId xmlns:a16="http://schemas.microsoft.com/office/drawing/2014/main" id="{50BDC149-3F65-9D07-BA5C-50A47CFB3B75}"/>
                  </a:ext>
                </a:extLst>
              </p:cNvPr>
              <p:cNvSpPr>
                <a:spLocks noChangeShapeType="1"/>
              </p:cNvSpPr>
              <p:nvPr/>
            </p:nvSpPr>
            <p:spPr bwMode="auto">
              <a:xfrm>
                <a:off x="2409" y="5602"/>
                <a:ext cx="114" cy="0"/>
              </a:xfrm>
              <a:prstGeom prst="line">
                <a:avLst/>
              </a:prstGeom>
              <a:noFill/>
              <a:ln w="19050">
                <a:solidFill>
                  <a:srgbClr val="000000"/>
                </a:solidFill>
                <a:round/>
                <a:headEnd/>
                <a:tailEnd/>
              </a:ln>
            </p:spPr>
            <p:txBody>
              <a:bodyPr/>
              <a:lstStyle/>
              <a:p>
                <a:endParaRPr lang="en-US"/>
              </a:p>
            </p:txBody>
          </p:sp>
          <p:sp>
            <p:nvSpPr>
              <p:cNvPr id="32" name="Line 12">
                <a:extLst>
                  <a:ext uri="{FF2B5EF4-FFF2-40B4-BE49-F238E27FC236}">
                    <a16:creationId xmlns:a16="http://schemas.microsoft.com/office/drawing/2014/main" id="{4CDAD0FD-73DD-093A-9899-CFCE77A45591}"/>
                  </a:ext>
                </a:extLst>
              </p:cNvPr>
              <p:cNvSpPr>
                <a:spLocks noChangeShapeType="1"/>
              </p:cNvSpPr>
              <p:nvPr/>
            </p:nvSpPr>
            <p:spPr bwMode="auto">
              <a:xfrm>
                <a:off x="2409" y="6322"/>
                <a:ext cx="114" cy="0"/>
              </a:xfrm>
              <a:prstGeom prst="line">
                <a:avLst/>
              </a:prstGeom>
              <a:noFill/>
              <a:ln w="19050">
                <a:solidFill>
                  <a:srgbClr val="000000"/>
                </a:solidFill>
                <a:round/>
                <a:headEnd/>
                <a:tailEnd/>
              </a:ln>
            </p:spPr>
            <p:txBody>
              <a:bodyPr/>
              <a:lstStyle/>
              <a:p>
                <a:endParaRPr lang="en-US"/>
              </a:p>
            </p:txBody>
          </p:sp>
          <p:sp>
            <p:nvSpPr>
              <p:cNvPr id="33" name="Line 13">
                <a:extLst>
                  <a:ext uri="{FF2B5EF4-FFF2-40B4-BE49-F238E27FC236}">
                    <a16:creationId xmlns:a16="http://schemas.microsoft.com/office/drawing/2014/main" id="{0A57E8C1-C738-5AB6-EF40-A4F30A58D1FB}"/>
                  </a:ext>
                </a:extLst>
              </p:cNvPr>
              <p:cNvSpPr>
                <a:spLocks noChangeShapeType="1"/>
              </p:cNvSpPr>
              <p:nvPr/>
            </p:nvSpPr>
            <p:spPr bwMode="auto">
              <a:xfrm>
                <a:off x="2409" y="7054"/>
                <a:ext cx="114" cy="0"/>
              </a:xfrm>
              <a:prstGeom prst="line">
                <a:avLst/>
              </a:prstGeom>
              <a:noFill/>
              <a:ln w="19050">
                <a:solidFill>
                  <a:srgbClr val="000000"/>
                </a:solidFill>
                <a:round/>
                <a:headEnd/>
                <a:tailEnd/>
              </a:ln>
            </p:spPr>
            <p:txBody>
              <a:bodyPr/>
              <a:lstStyle/>
              <a:p>
                <a:endParaRPr lang="en-US"/>
              </a:p>
            </p:txBody>
          </p:sp>
          <p:sp>
            <p:nvSpPr>
              <p:cNvPr id="34" name="Line 14">
                <a:extLst>
                  <a:ext uri="{FF2B5EF4-FFF2-40B4-BE49-F238E27FC236}">
                    <a16:creationId xmlns:a16="http://schemas.microsoft.com/office/drawing/2014/main" id="{C58571D4-8A9B-5265-50D3-2007559598CB}"/>
                  </a:ext>
                </a:extLst>
              </p:cNvPr>
              <p:cNvSpPr>
                <a:spLocks noChangeShapeType="1"/>
              </p:cNvSpPr>
              <p:nvPr/>
            </p:nvSpPr>
            <p:spPr bwMode="auto">
              <a:xfrm>
                <a:off x="2409" y="4132"/>
                <a:ext cx="114" cy="0"/>
              </a:xfrm>
              <a:prstGeom prst="line">
                <a:avLst/>
              </a:prstGeom>
              <a:noFill/>
              <a:ln w="19050">
                <a:solidFill>
                  <a:srgbClr val="000000"/>
                </a:solidFill>
                <a:round/>
                <a:headEnd/>
                <a:tailEnd/>
              </a:ln>
            </p:spPr>
            <p:txBody>
              <a:bodyPr/>
              <a:lstStyle/>
              <a:p>
                <a:endParaRPr lang="en-US"/>
              </a:p>
            </p:txBody>
          </p:sp>
          <p:sp>
            <p:nvSpPr>
              <p:cNvPr id="35" name="Line 15">
                <a:extLst>
                  <a:ext uri="{FF2B5EF4-FFF2-40B4-BE49-F238E27FC236}">
                    <a16:creationId xmlns:a16="http://schemas.microsoft.com/office/drawing/2014/main" id="{30EC39C4-6678-37C2-D311-809F17D10D46}"/>
                  </a:ext>
                </a:extLst>
              </p:cNvPr>
              <p:cNvSpPr>
                <a:spLocks noChangeShapeType="1"/>
              </p:cNvSpPr>
              <p:nvPr/>
            </p:nvSpPr>
            <p:spPr bwMode="auto">
              <a:xfrm>
                <a:off x="2409" y="7787"/>
                <a:ext cx="114" cy="0"/>
              </a:xfrm>
              <a:prstGeom prst="line">
                <a:avLst/>
              </a:prstGeom>
              <a:noFill/>
              <a:ln w="19050">
                <a:solidFill>
                  <a:srgbClr val="000000"/>
                </a:solidFill>
                <a:round/>
                <a:headEnd/>
                <a:tailEnd/>
              </a:ln>
            </p:spPr>
            <p:txBody>
              <a:bodyPr/>
              <a:lstStyle/>
              <a:p>
                <a:endParaRPr lang="en-US"/>
              </a:p>
            </p:txBody>
          </p:sp>
          <p:sp>
            <p:nvSpPr>
              <p:cNvPr id="36" name="Line 16">
                <a:extLst>
                  <a:ext uri="{FF2B5EF4-FFF2-40B4-BE49-F238E27FC236}">
                    <a16:creationId xmlns:a16="http://schemas.microsoft.com/office/drawing/2014/main" id="{732F8EED-4E21-0175-6E3D-AFE5B93461BF}"/>
                  </a:ext>
                </a:extLst>
              </p:cNvPr>
              <p:cNvSpPr>
                <a:spLocks noChangeShapeType="1"/>
              </p:cNvSpPr>
              <p:nvPr/>
            </p:nvSpPr>
            <p:spPr bwMode="auto">
              <a:xfrm rot="5400000">
                <a:off x="2865" y="8168"/>
                <a:ext cx="114" cy="0"/>
              </a:xfrm>
              <a:prstGeom prst="line">
                <a:avLst/>
              </a:prstGeom>
              <a:noFill/>
              <a:ln w="19050">
                <a:solidFill>
                  <a:srgbClr val="000000"/>
                </a:solidFill>
                <a:round/>
                <a:headEnd/>
                <a:tailEnd/>
              </a:ln>
            </p:spPr>
            <p:txBody>
              <a:bodyPr/>
              <a:lstStyle/>
              <a:p>
                <a:endParaRPr lang="en-US"/>
              </a:p>
            </p:txBody>
          </p:sp>
          <p:sp>
            <p:nvSpPr>
              <p:cNvPr id="37" name="Line 17">
                <a:extLst>
                  <a:ext uri="{FF2B5EF4-FFF2-40B4-BE49-F238E27FC236}">
                    <a16:creationId xmlns:a16="http://schemas.microsoft.com/office/drawing/2014/main" id="{D5295AAF-3533-05A7-C370-DAF841DD1765}"/>
                  </a:ext>
                </a:extLst>
              </p:cNvPr>
              <p:cNvSpPr>
                <a:spLocks noChangeShapeType="1"/>
              </p:cNvSpPr>
              <p:nvPr/>
            </p:nvSpPr>
            <p:spPr bwMode="auto">
              <a:xfrm rot="5400000">
                <a:off x="4062" y="8168"/>
                <a:ext cx="114" cy="0"/>
              </a:xfrm>
              <a:prstGeom prst="line">
                <a:avLst/>
              </a:prstGeom>
              <a:noFill/>
              <a:ln w="19050">
                <a:solidFill>
                  <a:srgbClr val="000000"/>
                </a:solidFill>
                <a:round/>
                <a:headEnd/>
                <a:tailEnd/>
              </a:ln>
            </p:spPr>
            <p:txBody>
              <a:bodyPr/>
              <a:lstStyle/>
              <a:p>
                <a:endParaRPr lang="en-US"/>
              </a:p>
            </p:txBody>
          </p:sp>
          <p:sp>
            <p:nvSpPr>
              <p:cNvPr id="38" name="Line 18">
                <a:extLst>
                  <a:ext uri="{FF2B5EF4-FFF2-40B4-BE49-F238E27FC236}">
                    <a16:creationId xmlns:a16="http://schemas.microsoft.com/office/drawing/2014/main" id="{77CA658E-16E5-0FD2-0D29-D429B470A930}"/>
                  </a:ext>
                </a:extLst>
              </p:cNvPr>
              <p:cNvSpPr>
                <a:spLocks noChangeShapeType="1"/>
              </p:cNvSpPr>
              <p:nvPr/>
            </p:nvSpPr>
            <p:spPr bwMode="auto">
              <a:xfrm rot="5400000">
                <a:off x="5284" y="8168"/>
                <a:ext cx="114" cy="0"/>
              </a:xfrm>
              <a:prstGeom prst="line">
                <a:avLst/>
              </a:prstGeom>
              <a:noFill/>
              <a:ln w="19050">
                <a:solidFill>
                  <a:srgbClr val="000000"/>
                </a:solidFill>
                <a:round/>
                <a:headEnd/>
                <a:tailEnd/>
              </a:ln>
            </p:spPr>
            <p:txBody>
              <a:bodyPr/>
              <a:lstStyle/>
              <a:p>
                <a:endParaRPr lang="en-US"/>
              </a:p>
            </p:txBody>
          </p:sp>
          <p:sp>
            <p:nvSpPr>
              <p:cNvPr id="39" name="Line 19">
                <a:extLst>
                  <a:ext uri="{FF2B5EF4-FFF2-40B4-BE49-F238E27FC236}">
                    <a16:creationId xmlns:a16="http://schemas.microsoft.com/office/drawing/2014/main" id="{517395F6-58A3-3A8A-7579-2729509AB085}"/>
                  </a:ext>
                </a:extLst>
              </p:cNvPr>
              <p:cNvSpPr>
                <a:spLocks noChangeShapeType="1"/>
              </p:cNvSpPr>
              <p:nvPr/>
            </p:nvSpPr>
            <p:spPr bwMode="auto">
              <a:xfrm rot="5400000">
                <a:off x="6490" y="8168"/>
                <a:ext cx="114" cy="0"/>
              </a:xfrm>
              <a:prstGeom prst="line">
                <a:avLst/>
              </a:prstGeom>
              <a:noFill/>
              <a:ln w="19050">
                <a:solidFill>
                  <a:srgbClr val="000000"/>
                </a:solidFill>
                <a:round/>
                <a:headEnd/>
                <a:tailEnd/>
              </a:ln>
            </p:spPr>
            <p:txBody>
              <a:bodyPr/>
              <a:lstStyle/>
              <a:p>
                <a:endParaRPr lang="en-US"/>
              </a:p>
            </p:txBody>
          </p:sp>
          <p:sp>
            <p:nvSpPr>
              <p:cNvPr id="40" name="Line 20">
                <a:extLst>
                  <a:ext uri="{FF2B5EF4-FFF2-40B4-BE49-F238E27FC236}">
                    <a16:creationId xmlns:a16="http://schemas.microsoft.com/office/drawing/2014/main" id="{F26B2796-0BB3-D61E-D169-1A44A0E06DCA}"/>
                  </a:ext>
                </a:extLst>
              </p:cNvPr>
              <p:cNvSpPr>
                <a:spLocks noChangeShapeType="1"/>
              </p:cNvSpPr>
              <p:nvPr/>
            </p:nvSpPr>
            <p:spPr bwMode="auto">
              <a:xfrm rot="5400000">
                <a:off x="7704" y="8168"/>
                <a:ext cx="114" cy="0"/>
              </a:xfrm>
              <a:prstGeom prst="line">
                <a:avLst/>
              </a:prstGeom>
              <a:noFill/>
              <a:ln w="19050">
                <a:solidFill>
                  <a:srgbClr val="000000"/>
                </a:solidFill>
                <a:round/>
                <a:headEnd/>
                <a:tailEnd/>
              </a:ln>
            </p:spPr>
            <p:txBody>
              <a:bodyPr/>
              <a:lstStyle/>
              <a:p>
                <a:endParaRPr lang="en-US"/>
              </a:p>
            </p:txBody>
          </p:sp>
          <p:sp>
            <p:nvSpPr>
              <p:cNvPr id="41" name="Line 21">
                <a:extLst>
                  <a:ext uri="{FF2B5EF4-FFF2-40B4-BE49-F238E27FC236}">
                    <a16:creationId xmlns:a16="http://schemas.microsoft.com/office/drawing/2014/main" id="{1A8E16A7-C54C-D5B6-384F-4B5687E6D5E0}"/>
                  </a:ext>
                </a:extLst>
              </p:cNvPr>
              <p:cNvSpPr>
                <a:spLocks noChangeShapeType="1"/>
              </p:cNvSpPr>
              <p:nvPr/>
            </p:nvSpPr>
            <p:spPr bwMode="auto">
              <a:xfrm rot="5400000">
                <a:off x="8909" y="8168"/>
                <a:ext cx="114" cy="0"/>
              </a:xfrm>
              <a:prstGeom prst="line">
                <a:avLst/>
              </a:prstGeom>
              <a:noFill/>
              <a:ln w="19050">
                <a:solidFill>
                  <a:srgbClr val="000000"/>
                </a:solidFill>
                <a:round/>
                <a:headEnd/>
                <a:tailEnd/>
              </a:ln>
            </p:spPr>
            <p:txBody>
              <a:bodyPr/>
              <a:lstStyle/>
              <a:p>
                <a:endParaRPr lang="en-US"/>
              </a:p>
            </p:txBody>
          </p:sp>
          <p:sp>
            <p:nvSpPr>
              <p:cNvPr id="42" name="Line 22">
                <a:extLst>
                  <a:ext uri="{FF2B5EF4-FFF2-40B4-BE49-F238E27FC236}">
                    <a16:creationId xmlns:a16="http://schemas.microsoft.com/office/drawing/2014/main" id="{AD3121BD-F942-4495-574A-97FEB56D6B4A}"/>
                  </a:ext>
                </a:extLst>
              </p:cNvPr>
              <p:cNvSpPr>
                <a:spLocks noChangeShapeType="1"/>
              </p:cNvSpPr>
              <p:nvPr/>
            </p:nvSpPr>
            <p:spPr bwMode="auto">
              <a:xfrm rot="5400000">
                <a:off x="10142" y="8168"/>
                <a:ext cx="114" cy="0"/>
              </a:xfrm>
              <a:prstGeom prst="line">
                <a:avLst/>
              </a:prstGeom>
              <a:noFill/>
              <a:ln w="19050">
                <a:solidFill>
                  <a:srgbClr val="000000"/>
                </a:solidFill>
                <a:round/>
                <a:headEnd/>
                <a:tailEnd/>
              </a:ln>
            </p:spPr>
            <p:txBody>
              <a:bodyPr/>
              <a:lstStyle/>
              <a:p>
                <a:endParaRPr lang="en-US"/>
              </a:p>
            </p:txBody>
          </p:sp>
        </p:grpSp>
        <p:sp>
          <p:nvSpPr>
            <p:cNvPr id="9" name="Text Box 23">
              <a:extLst>
                <a:ext uri="{FF2B5EF4-FFF2-40B4-BE49-F238E27FC236}">
                  <a16:creationId xmlns:a16="http://schemas.microsoft.com/office/drawing/2014/main" id="{D5741DF3-A572-7C75-8F62-E82F8237D210}"/>
                </a:ext>
              </a:extLst>
            </p:cNvPr>
            <p:cNvSpPr txBox="1">
              <a:spLocks noChangeArrowheads="1"/>
            </p:cNvSpPr>
            <p:nvPr/>
          </p:nvSpPr>
          <p:spPr bwMode="auto">
            <a:xfrm>
              <a:off x="1793" y="1783"/>
              <a:ext cx="684" cy="360"/>
            </a:xfrm>
            <a:prstGeom prst="rect">
              <a:avLst/>
            </a:prstGeom>
            <a:noFill/>
            <a:ln w="9525">
              <a:noFill/>
              <a:miter lim="800000"/>
              <a:headEnd/>
              <a:tailEnd/>
            </a:ln>
          </p:spPr>
          <p:txBody>
            <a:bodyPr bIns="0"/>
            <a:lstStyle/>
            <a:p>
              <a:pPr algn="r"/>
              <a:r>
                <a:rPr lang="en-US" sz="1000">
                  <a:cs typeface="Arial" pitchFamily="34" charset="0"/>
                </a:rPr>
                <a:t>70</a:t>
              </a:r>
              <a:endParaRPr lang="en-US">
                <a:cs typeface="Arial" pitchFamily="34" charset="0"/>
              </a:endParaRPr>
            </a:p>
          </p:txBody>
        </p:sp>
        <p:sp>
          <p:nvSpPr>
            <p:cNvPr id="10" name="Text Box 24">
              <a:extLst>
                <a:ext uri="{FF2B5EF4-FFF2-40B4-BE49-F238E27FC236}">
                  <a16:creationId xmlns:a16="http://schemas.microsoft.com/office/drawing/2014/main" id="{8B3AA121-EC1B-A274-ABE3-8360A3A0F5B5}"/>
                </a:ext>
              </a:extLst>
            </p:cNvPr>
            <p:cNvSpPr txBox="1">
              <a:spLocks noChangeArrowheads="1"/>
            </p:cNvSpPr>
            <p:nvPr/>
          </p:nvSpPr>
          <p:spPr bwMode="auto">
            <a:xfrm>
              <a:off x="1793" y="2486"/>
              <a:ext cx="684" cy="360"/>
            </a:xfrm>
            <a:prstGeom prst="rect">
              <a:avLst/>
            </a:prstGeom>
            <a:noFill/>
            <a:ln w="9525">
              <a:noFill/>
              <a:miter lim="800000"/>
              <a:headEnd/>
              <a:tailEnd/>
            </a:ln>
          </p:spPr>
          <p:txBody>
            <a:bodyPr bIns="0"/>
            <a:lstStyle/>
            <a:p>
              <a:pPr algn="r"/>
              <a:r>
                <a:rPr lang="en-US" sz="1000">
                  <a:cs typeface="Arial" pitchFamily="34" charset="0"/>
                </a:rPr>
                <a:t>65</a:t>
              </a:r>
              <a:endParaRPr lang="en-US">
                <a:cs typeface="Arial" pitchFamily="34" charset="0"/>
              </a:endParaRPr>
            </a:p>
          </p:txBody>
        </p:sp>
        <p:sp>
          <p:nvSpPr>
            <p:cNvPr id="11" name="Text Box 25">
              <a:extLst>
                <a:ext uri="{FF2B5EF4-FFF2-40B4-BE49-F238E27FC236}">
                  <a16:creationId xmlns:a16="http://schemas.microsoft.com/office/drawing/2014/main" id="{18868950-A88A-F54E-DA9E-D45A8020F9E2}"/>
                </a:ext>
              </a:extLst>
            </p:cNvPr>
            <p:cNvSpPr txBox="1">
              <a:spLocks noChangeArrowheads="1"/>
            </p:cNvSpPr>
            <p:nvPr/>
          </p:nvSpPr>
          <p:spPr bwMode="auto">
            <a:xfrm>
              <a:off x="1793" y="3223"/>
              <a:ext cx="684" cy="360"/>
            </a:xfrm>
            <a:prstGeom prst="rect">
              <a:avLst/>
            </a:prstGeom>
            <a:noFill/>
            <a:ln w="9525">
              <a:noFill/>
              <a:miter lim="800000"/>
              <a:headEnd/>
              <a:tailEnd/>
            </a:ln>
          </p:spPr>
          <p:txBody>
            <a:bodyPr bIns="0"/>
            <a:lstStyle/>
            <a:p>
              <a:pPr algn="r"/>
              <a:r>
                <a:rPr lang="en-US" sz="1000">
                  <a:cs typeface="Arial" pitchFamily="34" charset="0"/>
                </a:rPr>
                <a:t>60</a:t>
              </a:r>
              <a:endParaRPr lang="en-US">
                <a:cs typeface="Arial" pitchFamily="34" charset="0"/>
              </a:endParaRPr>
            </a:p>
          </p:txBody>
        </p:sp>
        <p:sp>
          <p:nvSpPr>
            <p:cNvPr id="12" name="Text Box 26">
              <a:extLst>
                <a:ext uri="{FF2B5EF4-FFF2-40B4-BE49-F238E27FC236}">
                  <a16:creationId xmlns:a16="http://schemas.microsoft.com/office/drawing/2014/main" id="{83027D0C-25AF-5080-6682-775E73069C5D}"/>
                </a:ext>
              </a:extLst>
            </p:cNvPr>
            <p:cNvSpPr txBox="1">
              <a:spLocks noChangeArrowheads="1"/>
            </p:cNvSpPr>
            <p:nvPr/>
          </p:nvSpPr>
          <p:spPr bwMode="auto">
            <a:xfrm>
              <a:off x="1793" y="3943"/>
              <a:ext cx="684" cy="360"/>
            </a:xfrm>
            <a:prstGeom prst="rect">
              <a:avLst/>
            </a:prstGeom>
            <a:noFill/>
            <a:ln w="9525">
              <a:noFill/>
              <a:miter lim="800000"/>
              <a:headEnd/>
              <a:tailEnd/>
            </a:ln>
          </p:spPr>
          <p:txBody>
            <a:bodyPr bIns="0"/>
            <a:lstStyle/>
            <a:p>
              <a:pPr algn="r"/>
              <a:r>
                <a:rPr lang="en-US" sz="1000">
                  <a:cs typeface="Arial" pitchFamily="34" charset="0"/>
                </a:rPr>
                <a:t>55</a:t>
              </a:r>
              <a:endParaRPr lang="en-US">
                <a:cs typeface="Arial" pitchFamily="34" charset="0"/>
              </a:endParaRPr>
            </a:p>
          </p:txBody>
        </p:sp>
        <p:sp>
          <p:nvSpPr>
            <p:cNvPr id="13" name="Text Box 27">
              <a:extLst>
                <a:ext uri="{FF2B5EF4-FFF2-40B4-BE49-F238E27FC236}">
                  <a16:creationId xmlns:a16="http://schemas.microsoft.com/office/drawing/2014/main" id="{577E3BB4-496D-DA37-4723-6B113D8A313C}"/>
                </a:ext>
              </a:extLst>
            </p:cNvPr>
            <p:cNvSpPr txBox="1">
              <a:spLocks noChangeArrowheads="1"/>
            </p:cNvSpPr>
            <p:nvPr/>
          </p:nvSpPr>
          <p:spPr bwMode="auto">
            <a:xfrm>
              <a:off x="1793" y="4680"/>
              <a:ext cx="684" cy="360"/>
            </a:xfrm>
            <a:prstGeom prst="rect">
              <a:avLst/>
            </a:prstGeom>
            <a:noFill/>
            <a:ln w="9525">
              <a:noFill/>
              <a:miter lim="800000"/>
              <a:headEnd/>
              <a:tailEnd/>
            </a:ln>
          </p:spPr>
          <p:txBody>
            <a:bodyPr bIns="0"/>
            <a:lstStyle/>
            <a:p>
              <a:pPr algn="r"/>
              <a:r>
                <a:rPr lang="en-US" sz="1000">
                  <a:cs typeface="Arial" pitchFamily="34" charset="0"/>
                </a:rPr>
                <a:t>50</a:t>
              </a:r>
              <a:endParaRPr lang="en-US">
                <a:cs typeface="Arial" pitchFamily="34" charset="0"/>
              </a:endParaRPr>
            </a:p>
          </p:txBody>
        </p:sp>
        <p:sp>
          <p:nvSpPr>
            <p:cNvPr id="14" name="Text Box 28">
              <a:extLst>
                <a:ext uri="{FF2B5EF4-FFF2-40B4-BE49-F238E27FC236}">
                  <a16:creationId xmlns:a16="http://schemas.microsoft.com/office/drawing/2014/main" id="{8A18B3F6-6AE8-E369-664C-BFBCA146FF51}"/>
                </a:ext>
              </a:extLst>
            </p:cNvPr>
            <p:cNvSpPr txBox="1">
              <a:spLocks noChangeArrowheads="1"/>
            </p:cNvSpPr>
            <p:nvPr/>
          </p:nvSpPr>
          <p:spPr bwMode="auto">
            <a:xfrm>
              <a:off x="1793" y="5400"/>
              <a:ext cx="684" cy="360"/>
            </a:xfrm>
            <a:prstGeom prst="rect">
              <a:avLst/>
            </a:prstGeom>
            <a:noFill/>
            <a:ln w="9525">
              <a:noFill/>
              <a:miter lim="800000"/>
              <a:headEnd/>
              <a:tailEnd/>
            </a:ln>
          </p:spPr>
          <p:txBody>
            <a:bodyPr bIns="0"/>
            <a:lstStyle/>
            <a:p>
              <a:pPr algn="r"/>
              <a:r>
                <a:rPr lang="en-US" sz="1000">
                  <a:cs typeface="Arial" pitchFamily="34" charset="0"/>
                </a:rPr>
                <a:t>45</a:t>
              </a:r>
              <a:endParaRPr lang="en-US">
                <a:cs typeface="Arial" pitchFamily="34" charset="0"/>
              </a:endParaRPr>
            </a:p>
          </p:txBody>
        </p:sp>
        <p:sp>
          <p:nvSpPr>
            <p:cNvPr id="15" name="Text Box 29">
              <a:extLst>
                <a:ext uri="{FF2B5EF4-FFF2-40B4-BE49-F238E27FC236}">
                  <a16:creationId xmlns:a16="http://schemas.microsoft.com/office/drawing/2014/main" id="{46759400-29E3-02DA-B7D0-E2CDEFFF9196}"/>
                </a:ext>
              </a:extLst>
            </p:cNvPr>
            <p:cNvSpPr txBox="1">
              <a:spLocks noChangeArrowheads="1"/>
            </p:cNvSpPr>
            <p:nvPr/>
          </p:nvSpPr>
          <p:spPr bwMode="auto">
            <a:xfrm>
              <a:off x="1793" y="6137"/>
              <a:ext cx="684" cy="360"/>
            </a:xfrm>
            <a:prstGeom prst="rect">
              <a:avLst/>
            </a:prstGeom>
            <a:noFill/>
            <a:ln w="9525">
              <a:noFill/>
              <a:miter lim="800000"/>
              <a:headEnd/>
              <a:tailEnd/>
            </a:ln>
          </p:spPr>
          <p:txBody>
            <a:bodyPr bIns="0"/>
            <a:lstStyle/>
            <a:p>
              <a:pPr algn="r"/>
              <a:r>
                <a:rPr lang="en-US" sz="1000">
                  <a:cs typeface="Arial" pitchFamily="34" charset="0"/>
                </a:rPr>
                <a:t>40</a:t>
              </a:r>
              <a:endParaRPr lang="en-US">
                <a:cs typeface="Arial" pitchFamily="34" charset="0"/>
              </a:endParaRPr>
            </a:p>
          </p:txBody>
        </p:sp>
        <p:sp>
          <p:nvSpPr>
            <p:cNvPr id="16" name="Text Box 30">
              <a:extLst>
                <a:ext uri="{FF2B5EF4-FFF2-40B4-BE49-F238E27FC236}">
                  <a16:creationId xmlns:a16="http://schemas.microsoft.com/office/drawing/2014/main" id="{4FFA73D8-E0E4-A0EA-6B57-555A787DE152}"/>
                </a:ext>
              </a:extLst>
            </p:cNvPr>
            <p:cNvSpPr txBox="1">
              <a:spLocks noChangeArrowheads="1"/>
            </p:cNvSpPr>
            <p:nvPr/>
          </p:nvSpPr>
          <p:spPr bwMode="auto">
            <a:xfrm>
              <a:off x="1793" y="6840"/>
              <a:ext cx="684" cy="360"/>
            </a:xfrm>
            <a:prstGeom prst="rect">
              <a:avLst/>
            </a:prstGeom>
            <a:noFill/>
            <a:ln w="9525">
              <a:noFill/>
              <a:miter lim="800000"/>
              <a:headEnd/>
              <a:tailEnd/>
            </a:ln>
          </p:spPr>
          <p:txBody>
            <a:bodyPr bIns="0"/>
            <a:lstStyle/>
            <a:p>
              <a:pPr algn="r"/>
              <a:r>
                <a:rPr lang="en-US" sz="1000">
                  <a:cs typeface="Arial" pitchFamily="34" charset="0"/>
                </a:rPr>
                <a:t>35</a:t>
              </a:r>
              <a:endParaRPr lang="en-US">
                <a:cs typeface="Arial" pitchFamily="34" charset="0"/>
              </a:endParaRPr>
            </a:p>
          </p:txBody>
        </p:sp>
        <p:sp>
          <p:nvSpPr>
            <p:cNvPr id="17" name="Text Box 31">
              <a:extLst>
                <a:ext uri="{FF2B5EF4-FFF2-40B4-BE49-F238E27FC236}">
                  <a16:creationId xmlns:a16="http://schemas.microsoft.com/office/drawing/2014/main" id="{959BA527-223F-C417-DA18-B215109D3299}"/>
                </a:ext>
              </a:extLst>
            </p:cNvPr>
            <p:cNvSpPr txBox="1">
              <a:spLocks noChangeArrowheads="1"/>
            </p:cNvSpPr>
            <p:nvPr/>
          </p:nvSpPr>
          <p:spPr bwMode="auto">
            <a:xfrm>
              <a:off x="1793" y="7577"/>
              <a:ext cx="684" cy="360"/>
            </a:xfrm>
            <a:prstGeom prst="rect">
              <a:avLst/>
            </a:prstGeom>
            <a:noFill/>
            <a:ln w="9525">
              <a:noFill/>
              <a:miter lim="800000"/>
              <a:headEnd/>
              <a:tailEnd/>
            </a:ln>
          </p:spPr>
          <p:txBody>
            <a:bodyPr bIns="0"/>
            <a:lstStyle/>
            <a:p>
              <a:pPr algn="r"/>
              <a:r>
                <a:rPr lang="en-US" sz="1000">
                  <a:cs typeface="Arial" pitchFamily="34" charset="0"/>
                </a:rPr>
                <a:t>30</a:t>
              </a:r>
              <a:endParaRPr lang="en-US">
                <a:cs typeface="Arial" pitchFamily="34" charset="0"/>
              </a:endParaRPr>
            </a:p>
          </p:txBody>
        </p:sp>
        <p:sp>
          <p:nvSpPr>
            <p:cNvPr id="18" name="Text Box 32">
              <a:extLst>
                <a:ext uri="{FF2B5EF4-FFF2-40B4-BE49-F238E27FC236}">
                  <a16:creationId xmlns:a16="http://schemas.microsoft.com/office/drawing/2014/main" id="{637C34CF-B33C-30F9-03B9-2EBC8ECFBEB9}"/>
                </a:ext>
              </a:extLst>
            </p:cNvPr>
            <p:cNvSpPr txBox="1">
              <a:spLocks noChangeArrowheads="1"/>
            </p:cNvSpPr>
            <p:nvPr/>
          </p:nvSpPr>
          <p:spPr bwMode="auto">
            <a:xfrm>
              <a:off x="2580" y="8178"/>
              <a:ext cx="684" cy="360"/>
            </a:xfrm>
            <a:prstGeom prst="rect">
              <a:avLst/>
            </a:prstGeom>
            <a:noFill/>
            <a:ln w="9525">
              <a:noFill/>
              <a:miter lim="800000"/>
              <a:headEnd/>
              <a:tailEnd/>
            </a:ln>
          </p:spPr>
          <p:txBody>
            <a:bodyPr bIns="0"/>
            <a:lstStyle/>
            <a:p>
              <a:pPr algn="ctr"/>
              <a:r>
                <a:rPr lang="en-US" sz="1000">
                  <a:cs typeface="Arial" pitchFamily="34" charset="0"/>
                </a:rPr>
                <a:t>0</a:t>
              </a:r>
              <a:endParaRPr lang="en-US">
                <a:cs typeface="Arial" pitchFamily="34" charset="0"/>
              </a:endParaRPr>
            </a:p>
          </p:txBody>
        </p:sp>
        <p:sp>
          <p:nvSpPr>
            <p:cNvPr id="19" name="Text Box 33">
              <a:extLst>
                <a:ext uri="{FF2B5EF4-FFF2-40B4-BE49-F238E27FC236}">
                  <a16:creationId xmlns:a16="http://schemas.microsoft.com/office/drawing/2014/main" id="{F271FA14-2284-25B7-80D8-5B87C0AA5A5B}"/>
                </a:ext>
              </a:extLst>
            </p:cNvPr>
            <p:cNvSpPr txBox="1">
              <a:spLocks noChangeArrowheads="1"/>
            </p:cNvSpPr>
            <p:nvPr/>
          </p:nvSpPr>
          <p:spPr bwMode="auto">
            <a:xfrm>
              <a:off x="3777" y="8178"/>
              <a:ext cx="684" cy="360"/>
            </a:xfrm>
            <a:prstGeom prst="rect">
              <a:avLst/>
            </a:prstGeom>
            <a:noFill/>
            <a:ln w="9525">
              <a:noFill/>
              <a:miter lim="800000"/>
              <a:headEnd/>
              <a:tailEnd/>
            </a:ln>
          </p:spPr>
          <p:txBody>
            <a:bodyPr bIns="0"/>
            <a:lstStyle/>
            <a:p>
              <a:pPr algn="ctr"/>
              <a:r>
                <a:rPr lang="en-US" sz="1000">
                  <a:cs typeface="Arial" pitchFamily="34" charset="0"/>
                </a:rPr>
                <a:t>20</a:t>
              </a:r>
              <a:endParaRPr lang="en-US">
                <a:cs typeface="Arial" pitchFamily="34" charset="0"/>
              </a:endParaRPr>
            </a:p>
          </p:txBody>
        </p:sp>
        <p:sp>
          <p:nvSpPr>
            <p:cNvPr id="20" name="Text Box 34">
              <a:extLst>
                <a:ext uri="{FF2B5EF4-FFF2-40B4-BE49-F238E27FC236}">
                  <a16:creationId xmlns:a16="http://schemas.microsoft.com/office/drawing/2014/main" id="{AE912E16-4BCE-2C81-A44F-6EF318CB2127}"/>
                </a:ext>
              </a:extLst>
            </p:cNvPr>
            <p:cNvSpPr txBox="1">
              <a:spLocks noChangeArrowheads="1"/>
            </p:cNvSpPr>
            <p:nvPr/>
          </p:nvSpPr>
          <p:spPr bwMode="auto">
            <a:xfrm>
              <a:off x="4980" y="8178"/>
              <a:ext cx="684" cy="360"/>
            </a:xfrm>
            <a:prstGeom prst="rect">
              <a:avLst/>
            </a:prstGeom>
            <a:noFill/>
            <a:ln w="9525">
              <a:noFill/>
              <a:miter lim="800000"/>
              <a:headEnd/>
              <a:tailEnd/>
            </a:ln>
          </p:spPr>
          <p:txBody>
            <a:bodyPr bIns="0"/>
            <a:lstStyle/>
            <a:p>
              <a:pPr algn="ctr"/>
              <a:r>
                <a:rPr lang="en-US" sz="1000">
                  <a:cs typeface="Arial" pitchFamily="34" charset="0"/>
                </a:rPr>
                <a:t>40</a:t>
              </a:r>
              <a:endParaRPr lang="en-US">
                <a:cs typeface="Arial" pitchFamily="34" charset="0"/>
              </a:endParaRPr>
            </a:p>
          </p:txBody>
        </p:sp>
        <p:sp>
          <p:nvSpPr>
            <p:cNvPr id="21" name="Text Box 35">
              <a:extLst>
                <a:ext uri="{FF2B5EF4-FFF2-40B4-BE49-F238E27FC236}">
                  <a16:creationId xmlns:a16="http://schemas.microsoft.com/office/drawing/2014/main" id="{6584BF8B-EB23-25BD-3480-12684D051810}"/>
                </a:ext>
              </a:extLst>
            </p:cNvPr>
            <p:cNvSpPr txBox="1">
              <a:spLocks noChangeArrowheads="1"/>
            </p:cNvSpPr>
            <p:nvPr/>
          </p:nvSpPr>
          <p:spPr bwMode="auto">
            <a:xfrm>
              <a:off x="6211" y="8178"/>
              <a:ext cx="684" cy="360"/>
            </a:xfrm>
            <a:prstGeom prst="rect">
              <a:avLst/>
            </a:prstGeom>
            <a:noFill/>
            <a:ln w="9525">
              <a:noFill/>
              <a:miter lim="800000"/>
              <a:headEnd/>
              <a:tailEnd/>
            </a:ln>
          </p:spPr>
          <p:txBody>
            <a:bodyPr bIns="0"/>
            <a:lstStyle/>
            <a:p>
              <a:pPr algn="ctr"/>
              <a:r>
                <a:rPr lang="en-US" sz="1000">
                  <a:cs typeface="Arial" pitchFamily="34" charset="0"/>
                </a:rPr>
                <a:t>60</a:t>
              </a:r>
              <a:endParaRPr lang="en-US">
                <a:cs typeface="Arial" pitchFamily="34" charset="0"/>
              </a:endParaRPr>
            </a:p>
          </p:txBody>
        </p:sp>
        <p:sp>
          <p:nvSpPr>
            <p:cNvPr id="22" name="Text Box 36">
              <a:extLst>
                <a:ext uri="{FF2B5EF4-FFF2-40B4-BE49-F238E27FC236}">
                  <a16:creationId xmlns:a16="http://schemas.microsoft.com/office/drawing/2014/main" id="{FBE89821-66E1-0B53-3681-D08BFF7CFC8B}"/>
                </a:ext>
              </a:extLst>
            </p:cNvPr>
            <p:cNvSpPr txBox="1">
              <a:spLocks noChangeArrowheads="1"/>
            </p:cNvSpPr>
            <p:nvPr/>
          </p:nvSpPr>
          <p:spPr bwMode="auto">
            <a:xfrm>
              <a:off x="7425" y="8178"/>
              <a:ext cx="684" cy="360"/>
            </a:xfrm>
            <a:prstGeom prst="rect">
              <a:avLst/>
            </a:prstGeom>
            <a:noFill/>
            <a:ln w="9525">
              <a:noFill/>
              <a:miter lim="800000"/>
              <a:headEnd/>
              <a:tailEnd/>
            </a:ln>
          </p:spPr>
          <p:txBody>
            <a:bodyPr bIns="0"/>
            <a:lstStyle/>
            <a:p>
              <a:pPr algn="ctr"/>
              <a:r>
                <a:rPr lang="en-US" sz="1000">
                  <a:cs typeface="Arial" pitchFamily="34" charset="0"/>
                </a:rPr>
                <a:t>80</a:t>
              </a:r>
              <a:endParaRPr lang="en-US">
                <a:cs typeface="Arial" pitchFamily="34" charset="0"/>
              </a:endParaRPr>
            </a:p>
          </p:txBody>
        </p:sp>
        <p:sp>
          <p:nvSpPr>
            <p:cNvPr id="23" name="Text Box 37">
              <a:extLst>
                <a:ext uri="{FF2B5EF4-FFF2-40B4-BE49-F238E27FC236}">
                  <a16:creationId xmlns:a16="http://schemas.microsoft.com/office/drawing/2014/main" id="{43739453-E38C-4F2E-3326-5DDC087D7B01}"/>
                </a:ext>
              </a:extLst>
            </p:cNvPr>
            <p:cNvSpPr txBox="1">
              <a:spLocks noChangeArrowheads="1"/>
            </p:cNvSpPr>
            <p:nvPr/>
          </p:nvSpPr>
          <p:spPr bwMode="auto">
            <a:xfrm>
              <a:off x="8611" y="8178"/>
              <a:ext cx="684" cy="360"/>
            </a:xfrm>
            <a:prstGeom prst="rect">
              <a:avLst/>
            </a:prstGeom>
            <a:noFill/>
            <a:ln w="9525">
              <a:noFill/>
              <a:miter lim="800000"/>
              <a:headEnd/>
              <a:tailEnd/>
            </a:ln>
          </p:spPr>
          <p:txBody>
            <a:bodyPr bIns="0"/>
            <a:lstStyle/>
            <a:p>
              <a:pPr algn="ctr"/>
              <a:r>
                <a:rPr lang="en-US" sz="1000">
                  <a:cs typeface="Arial" pitchFamily="34" charset="0"/>
                </a:rPr>
                <a:t>100</a:t>
              </a:r>
              <a:endParaRPr lang="en-US">
                <a:cs typeface="Arial" pitchFamily="34" charset="0"/>
              </a:endParaRPr>
            </a:p>
          </p:txBody>
        </p:sp>
        <p:sp>
          <p:nvSpPr>
            <p:cNvPr id="24" name="Text Box 38">
              <a:extLst>
                <a:ext uri="{FF2B5EF4-FFF2-40B4-BE49-F238E27FC236}">
                  <a16:creationId xmlns:a16="http://schemas.microsoft.com/office/drawing/2014/main" id="{3021F174-EF90-B3C9-1200-C178779BB95C}"/>
                </a:ext>
              </a:extLst>
            </p:cNvPr>
            <p:cNvSpPr txBox="1">
              <a:spLocks noChangeArrowheads="1"/>
            </p:cNvSpPr>
            <p:nvPr/>
          </p:nvSpPr>
          <p:spPr bwMode="auto">
            <a:xfrm>
              <a:off x="9859" y="8178"/>
              <a:ext cx="684" cy="360"/>
            </a:xfrm>
            <a:prstGeom prst="rect">
              <a:avLst/>
            </a:prstGeom>
            <a:noFill/>
            <a:ln w="9525">
              <a:noFill/>
              <a:miter lim="800000"/>
              <a:headEnd/>
              <a:tailEnd/>
            </a:ln>
          </p:spPr>
          <p:txBody>
            <a:bodyPr bIns="0"/>
            <a:lstStyle/>
            <a:p>
              <a:pPr algn="ctr"/>
              <a:r>
                <a:rPr lang="en-US" sz="1000">
                  <a:cs typeface="Arial" pitchFamily="34" charset="0"/>
                </a:rPr>
                <a:t>120</a:t>
              </a:r>
              <a:endParaRPr lang="en-US">
                <a:cs typeface="Arial" pitchFamily="34" charset="0"/>
              </a:endParaRPr>
            </a:p>
          </p:txBody>
        </p:sp>
      </p:grpSp>
      <p:sp>
        <p:nvSpPr>
          <p:cNvPr id="6" name="Text Box 40">
            <a:extLst>
              <a:ext uri="{FF2B5EF4-FFF2-40B4-BE49-F238E27FC236}">
                <a16:creationId xmlns:a16="http://schemas.microsoft.com/office/drawing/2014/main" id="{B4C1F59B-D61F-9D2F-7766-87E4EDA458D7}"/>
              </a:ext>
            </a:extLst>
          </p:cNvPr>
          <p:cNvSpPr txBox="1">
            <a:spLocks noChangeArrowheads="1"/>
          </p:cNvSpPr>
          <p:nvPr/>
        </p:nvSpPr>
        <p:spPr bwMode="auto">
          <a:xfrm rot="10800000">
            <a:off x="2062264" y="1759894"/>
            <a:ext cx="350773" cy="4542385"/>
          </a:xfrm>
          <a:prstGeom prst="rect">
            <a:avLst/>
          </a:prstGeom>
          <a:noFill/>
          <a:ln w="9525">
            <a:noFill/>
            <a:miter lim="800000"/>
            <a:headEnd/>
            <a:tailEnd/>
          </a:ln>
        </p:spPr>
        <p:style>
          <a:lnRef idx="0">
            <a:scrgbClr r="0" g="0" b="0"/>
          </a:lnRef>
          <a:fillRef idx="0">
            <a:scrgbClr r="0" g="0" b="0"/>
          </a:fillRef>
          <a:effectRef idx="0">
            <a:scrgbClr r="0" g="0" b="0"/>
          </a:effectRef>
          <a:fontRef idx="major"/>
        </p:style>
        <p:txBody>
          <a:bodyPr vert="eaVe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r>
              <a:rPr lang="en-US" sz="1600" dirty="0">
                <a:latin typeface="Futura Medium" panose="020B0602020204020303" pitchFamily="34" charset="-79"/>
                <a:cs typeface="Futura Medium" panose="020B0602020204020303" pitchFamily="34" charset="-79"/>
              </a:rPr>
              <a:t>CBCL Total Problem T-score (18 mo)</a:t>
            </a:r>
          </a:p>
        </p:txBody>
      </p:sp>
      <p:sp>
        <p:nvSpPr>
          <p:cNvPr id="7" name="Text Box 39">
            <a:extLst>
              <a:ext uri="{FF2B5EF4-FFF2-40B4-BE49-F238E27FC236}">
                <a16:creationId xmlns:a16="http://schemas.microsoft.com/office/drawing/2014/main" id="{D1FE9672-7A32-018E-BCA6-760AFD32415E}"/>
              </a:ext>
            </a:extLst>
          </p:cNvPr>
          <p:cNvSpPr txBox="1">
            <a:spLocks noChangeArrowheads="1"/>
          </p:cNvSpPr>
          <p:nvPr/>
        </p:nvSpPr>
        <p:spPr bwMode="auto">
          <a:xfrm>
            <a:off x="2671864" y="6130415"/>
            <a:ext cx="5388601" cy="296838"/>
          </a:xfrm>
          <a:prstGeom prst="rect">
            <a:avLst/>
          </a:prstGeom>
          <a:noFill/>
          <a:ln w="9525">
            <a:noFill/>
            <a:miter lim="800000"/>
            <a:headEnd/>
            <a:tailEn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r>
              <a:rPr lang="en-US" sz="1600" dirty="0">
                <a:latin typeface="Futura Medium" panose="020B0602020204020303" pitchFamily="34" charset="-79"/>
                <a:cs typeface="Futura Medium" panose="020B0602020204020303" pitchFamily="34" charset="-79"/>
              </a:rPr>
              <a:t>Maternal Positive Reinforcement</a:t>
            </a:r>
          </a:p>
        </p:txBody>
      </p:sp>
      <p:sp>
        <p:nvSpPr>
          <p:cNvPr id="46" name="Line 41">
            <a:extLst>
              <a:ext uri="{FF2B5EF4-FFF2-40B4-BE49-F238E27FC236}">
                <a16:creationId xmlns:a16="http://schemas.microsoft.com/office/drawing/2014/main" id="{3791EC5E-3589-B2B0-1292-8E8634D855C3}"/>
              </a:ext>
            </a:extLst>
          </p:cNvPr>
          <p:cNvSpPr>
            <a:spLocks noChangeShapeType="1"/>
          </p:cNvSpPr>
          <p:nvPr/>
        </p:nvSpPr>
        <p:spPr bwMode="auto">
          <a:xfrm>
            <a:off x="3251621" y="3853037"/>
            <a:ext cx="4283200" cy="910843"/>
          </a:xfrm>
          <a:prstGeom prst="line">
            <a:avLst/>
          </a:prstGeom>
          <a:noFill/>
          <a:ln w="44450">
            <a:solidFill>
              <a:srgbClr val="7030A0"/>
            </a:solidFill>
            <a:round/>
            <a:headEnd/>
            <a:tailEnd/>
          </a:ln>
        </p:spPr>
        <p:txBody>
          <a:bodyPr/>
          <a:lstStyle/>
          <a:p>
            <a:endParaRPr lang="en-US" dirty="0"/>
          </a:p>
        </p:txBody>
      </p:sp>
    </p:spTree>
    <p:extLst>
      <p:ext uri="{BB962C8B-B14F-4D97-AF65-F5344CB8AC3E}">
        <p14:creationId xmlns:p14="http://schemas.microsoft.com/office/powerpoint/2010/main" val="324066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dissolve">
                                      <p:cBhvr>
                                        <p:cTn id="7" dur="3000"/>
                                        <p:tgtEl>
                                          <p:spTgt spid="4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dissolve">
                                      <p:cBhvr>
                                        <p:cTn id="10" dur="3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6B0E0-8BF4-753C-3FCA-1B4DDC01E0C0}"/>
              </a:ext>
            </a:extLst>
          </p:cNvPr>
          <p:cNvSpPr>
            <a:spLocks noGrp="1"/>
          </p:cNvSpPr>
          <p:nvPr>
            <p:ph type="title"/>
          </p:nvPr>
        </p:nvSpPr>
        <p:spPr/>
        <p:txBody>
          <a:bodyPr/>
          <a:lstStyle/>
          <a:p>
            <a:r>
              <a:rPr lang="en-US" b="1" dirty="0"/>
              <a:t>Implications</a:t>
            </a:r>
            <a:endParaRPr lang="en-US" dirty="0"/>
          </a:p>
        </p:txBody>
      </p:sp>
      <p:sp>
        <p:nvSpPr>
          <p:cNvPr id="3" name="Footer Placeholder 2">
            <a:extLst>
              <a:ext uri="{FF2B5EF4-FFF2-40B4-BE49-F238E27FC236}">
                <a16:creationId xmlns:a16="http://schemas.microsoft.com/office/drawing/2014/main" id="{53C07A9B-6232-E63B-7DE1-A91ED68B805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5" name="TextBox 4">
            <a:extLst>
              <a:ext uri="{FF2B5EF4-FFF2-40B4-BE49-F238E27FC236}">
                <a16:creationId xmlns:a16="http://schemas.microsoft.com/office/drawing/2014/main" id="{289FED5A-5538-30FE-A010-6FA07B3DBD9F}"/>
              </a:ext>
            </a:extLst>
          </p:cNvPr>
          <p:cNvSpPr txBox="1"/>
          <p:nvPr/>
        </p:nvSpPr>
        <p:spPr>
          <a:xfrm>
            <a:off x="1219200" y="2286000"/>
            <a:ext cx="9448800" cy="3908762"/>
          </a:xfrm>
          <a:prstGeom prst="rect">
            <a:avLst/>
          </a:prstGeom>
          <a:noFill/>
        </p:spPr>
        <p:txBody>
          <a:bodyPr wrap="square">
            <a:spAutoFit/>
          </a:bodyPr>
          <a:lstStyle/>
          <a:p>
            <a:pPr marL="342900" indent="-342900">
              <a:buFont typeface="Arial" panose="020B0604020202020204" pitchFamily="34" charset="0"/>
              <a:buChar char="•"/>
            </a:pPr>
            <a:r>
              <a:rPr lang="en-US" sz="1900" b="1" dirty="0"/>
              <a:t>Child behavior/health outcomes are affected by heritable, prenatal, and postnatal factors</a:t>
            </a:r>
          </a:p>
          <a:p>
            <a:pPr marL="1200150" lvl="2" indent="-285750">
              <a:buFont typeface="Arial" panose="020B0604020202020204" pitchFamily="34" charset="0"/>
              <a:buChar char="•"/>
            </a:pPr>
            <a:r>
              <a:rPr lang="en-US" sz="1700" dirty="0"/>
              <a:t>Genetically informed family designs can tease apart these effects </a:t>
            </a:r>
          </a:p>
          <a:p>
            <a:pPr marL="1657350" lvl="3" indent="-285750">
              <a:buFont typeface="Arial" panose="020B0604020202020204" pitchFamily="34" charset="0"/>
              <a:buChar char="•"/>
            </a:pPr>
            <a:r>
              <a:rPr lang="en-US" sz="1700" dirty="0"/>
              <a:t>Identify different pathways to health vs. disease </a:t>
            </a:r>
          </a:p>
          <a:p>
            <a:pPr marL="1657350" lvl="3" indent="-285750">
              <a:buFont typeface="Arial" panose="020B0604020202020204" pitchFamily="34" charset="0"/>
              <a:buChar char="•"/>
            </a:pPr>
            <a:r>
              <a:rPr lang="en-US" sz="1700" dirty="0"/>
              <a:t>Developmental mechanisms: e.g., child evocative effects, “hidden” relationships between risk factors, G x E interactions </a:t>
            </a:r>
          </a:p>
          <a:p>
            <a:pPr marL="1657350" lvl="3"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b="1" dirty="0"/>
              <a:t>Family based approach highlights that fathers contribute to child development as much as mothers</a:t>
            </a:r>
          </a:p>
          <a:p>
            <a:pPr marL="1201738" lvl="1" indent="-304800">
              <a:buFont typeface="Arial" panose="020B0604020202020204" pitchFamily="34" charset="0"/>
              <a:buChar char="•"/>
            </a:pPr>
            <a:r>
              <a:rPr lang="en-US" sz="1700" dirty="0"/>
              <a:t>Can also help disentangle prenatal from genetic influences</a:t>
            </a:r>
          </a:p>
          <a:p>
            <a:pPr marL="742950" lvl="1" indent="-285750">
              <a:buFont typeface="Arial" panose="020B0604020202020204" pitchFamily="34" charset="0"/>
              <a:buChar char="•"/>
            </a:pPr>
            <a:endParaRPr lang="en-US" sz="1800" dirty="0"/>
          </a:p>
          <a:p>
            <a:pPr marL="342900" indent="-342900">
              <a:buFont typeface="Arial" panose="020B0604020202020204" pitchFamily="34" charset="0"/>
              <a:buChar char="•"/>
            </a:pPr>
            <a:r>
              <a:rPr lang="en-US" sz="1900" b="1" dirty="0"/>
              <a:t>Practice:</a:t>
            </a:r>
          </a:p>
          <a:p>
            <a:pPr marL="742950" lvl="1" indent="-285750">
              <a:buFont typeface="Arial" panose="020B0604020202020204" pitchFamily="34" charset="0"/>
              <a:buChar char="•"/>
            </a:pPr>
            <a:r>
              <a:rPr lang="en-US" sz="1800" dirty="0"/>
              <a:t>Personalized interventions that reflect unique combinations of risk factors &amp; pathways</a:t>
            </a:r>
          </a:p>
          <a:p>
            <a:pPr marL="1200150" lvl="2" indent="-285750">
              <a:buFont typeface="Arial" panose="020B0604020202020204" pitchFamily="34" charset="0"/>
              <a:buChar char="•"/>
            </a:pPr>
            <a:r>
              <a:rPr lang="en-US" sz="1800" dirty="0"/>
              <a:t>One treatment approach will not work for all children</a:t>
            </a:r>
          </a:p>
        </p:txBody>
      </p:sp>
    </p:spTree>
    <p:extLst>
      <p:ext uri="{BB962C8B-B14F-4D97-AF65-F5344CB8AC3E}">
        <p14:creationId xmlns:p14="http://schemas.microsoft.com/office/powerpoint/2010/main" val="40069659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356AB-288C-3CB6-1474-07D5DDFDCE5C}"/>
              </a:ext>
            </a:extLst>
          </p:cNvPr>
          <p:cNvSpPr>
            <a:spLocks noGrp="1"/>
          </p:cNvSpPr>
          <p:nvPr>
            <p:ph type="title"/>
          </p:nvPr>
        </p:nvSpPr>
        <p:spPr>
          <a:xfrm>
            <a:off x="838200" y="1616034"/>
            <a:ext cx="10515600" cy="762000"/>
          </a:xfrm>
        </p:spPr>
        <p:txBody>
          <a:bodyPr>
            <a:normAutofit fontScale="90000"/>
          </a:bodyPr>
          <a:lstStyle/>
          <a:p>
            <a:r>
              <a:rPr lang="en-US" b="1" dirty="0"/>
              <a:t>Sources of support</a:t>
            </a:r>
            <a:br>
              <a:rPr lang="en-US" b="1" dirty="0"/>
            </a:br>
            <a:endParaRPr lang="en-US" dirty="0"/>
          </a:p>
        </p:txBody>
      </p:sp>
      <p:sp>
        <p:nvSpPr>
          <p:cNvPr id="3" name="Content Placeholder 2">
            <a:extLst>
              <a:ext uri="{FF2B5EF4-FFF2-40B4-BE49-F238E27FC236}">
                <a16:creationId xmlns:a16="http://schemas.microsoft.com/office/drawing/2014/main" id="{6A0307D3-9E0E-04F9-E53F-CFA7C5ACEBD2}"/>
              </a:ext>
            </a:extLst>
          </p:cNvPr>
          <p:cNvSpPr>
            <a:spLocks noGrp="1"/>
          </p:cNvSpPr>
          <p:nvPr>
            <p:ph idx="1"/>
          </p:nvPr>
        </p:nvSpPr>
        <p:spPr/>
        <p:txBody>
          <a:bodyPr/>
          <a:lstStyle/>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R01 DA035062 and R01 DA020585 </a:t>
            </a: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R01 HD042608 and R56 HD042608</a:t>
            </a:r>
            <a:endParaRPr lang="en-US" dirty="0">
              <a:solidFill>
                <a:prstClr val="black">
                  <a:lumMod val="75000"/>
                  <a:lumOff val="25000"/>
                </a:prstClr>
              </a:solidFill>
              <a:latin typeface="Futura Medium" panose="020B0602020204020303" pitchFamily="34" charset="-79"/>
              <a:cs typeface="Futura Medium" panose="020B0602020204020303" pitchFamily="34" charset="-79"/>
              <a:sym typeface="Arial Narrow"/>
            </a:endParaRP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R01 MH092118</a:t>
            </a: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R01 DK090264 </a:t>
            </a: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UG3/UH3 OD023389 </a:t>
            </a:r>
          </a:p>
          <a:p>
            <a:endParaRPr lang="en-US" dirty="0"/>
          </a:p>
        </p:txBody>
      </p:sp>
      <p:sp>
        <p:nvSpPr>
          <p:cNvPr id="4" name="Footer Placeholder 3">
            <a:extLst>
              <a:ext uri="{FF2B5EF4-FFF2-40B4-BE49-F238E27FC236}">
                <a16:creationId xmlns:a16="http://schemas.microsoft.com/office/drawing/2014/main" id="{8D1775EC-4089-E8EA-5180-999F66539B5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Picture 4">
            <a:extLst>
              <a:ext uri="{FF2B5EF4-FFF2-40B4-BE49-F238E27FC236}">
                <a16:creationId xmlns:a16="http://schemas.microsoft.com/office/drawing/2014/main" id="{901452C1-E850-D690-CBC8-F1100CABE62B}"/>
              </a:ext>
            </a:extLst>
          </p:cNvPr>
          <p:cNvPicPr>
            <a:picLocks noChangeAspect="1"/>
          </p:cNvPicPr>
          <p:nvPr/>
        </p:nvPicPr>
        <p:blipFill>
          <a:blip r:embed="rId2"/>
          <a:stretch>
            <a:fillRect/>
          </a:stretch>
        </p:blipFill>
        <p:spPr>
          <a:xfrm>
            <a:off x="8412563" y="2645482"/>
            <a:ext cx="3350637" cy="1099828"/>
          </a:xfrm>
          <a:prstGeom prst="rect">
            <a:avLst/>
          </a:prstGeom>
        </p:spPr>
      </p:pic>
      <p:pic>
        <p:nvPicPr>
          <p:cNvPr id="6" name="Picture 5">
            <a:extLst>
              <a:ext uri="{FF2B5EF4-FFF2-40B4-BE49-F238E27FC236}">
                <a16:creationId xmlns:a16="http://schemas.microsoft.com/office/drawing/2014/main" id="{1C28F294-0A5E-9801-BF69-25DEA0C1F393}"/>
              </a:ext>
            </a:extLst>
          </p:cNvPr>
          <p:cNvPicPr>
            <a:picLocks noChangeAspect="1"/>
          </p:cNvPicPr>
          <p:nvPr/>
        </p:nvPicPr>
        <p:blipFill>
          <a:blip r:embed="rId3"/>
          <a:stretch>
            <a:fillRect/>
          </a:stretch>
        </p:blipFill>
        <p:spPr>
          <a:xfrm>
            <a:off x="8643015" y="4028592"/>
            <a:ext cx="3096372" cy="656431"/>
          </a:xfrm>
          <a:prstGeom prst="rect">
            <a:avLst/>
          </a:prstGeom>
        </p:spPr>
      </p:pic>
      <p:pic>
        <p:nvPicPr>
          <p:cNvPr id="7" name="Picture 6">
            <a:extLst>
              <a:ext uri="{FF2B5EF4-FFF2-40B4-BE49-F238E27FC236}">
                <a16:creationId xmlns:a16="http://schemas.microsoft.com/office/drawing/2014/main" id="{C7858174-EAE4-5ECC-60FB-9DE3B0521A10}"/>
              </a:ext>
            </a:extLst>
          </p:cNvPr>
          <p:cNvPicPr>
            <a:picLocks noChangeAspect="1"/>
          </p:cNvPicPr>
          <p:nvPr/>
        </p:nvPicPr>
        <p:blipFill>
          <a:blip r:embed="rId4"/>
          <a:stretch>
            <a:fillRect/>
          </a:stretch>
        </p:blipFill>
        <p:spPr>
          <a:xfrm>
            <a:off x="9347069" y="5089184"/>
            <a:ext cx="1688264" cy="1283081"/>
          </a:xfrm>
          <a:prstGeom prst="rect">
            <a:avLst/>
          </a:prstGeom>
        </p:spPr>
      </p:pic>
    </p:spTree>
    <p:extLst>
      <p:ext uri="{BB962C8B-B14F-4D97-AF65-F5344CB8AC3E}">
        <p14:creationId xmlns:p14="http://schemas.microsoft.com/office/powerpoint/2010/main" val="22258564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2125EC6D-EB48-E421-9C81-78CDA6FC14AE}"/>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7" name="Title 6">
            <a:extLst>
              <a:ext uri="{FF2B5EF4-FFF2-40B4-BE49-F238E27FC236}">
                <a16:creationId xmlns:a16="http://schemas.microsoft.com/office/drawing/2014/main" id="{0A163582-8F84-8B55-87BC-9A657B213B57}"/>
              </a:ext>
            </a:extLst>
          </p:cNvPr>
          <p:cNvSpPr>
            <a:spLocks noGrp="1"/>
          </p:cNvSpPr>
          <p:nvPr>
            <p:ph type="title"/>
          </p:nvPr>
        </p:nvSpPr>
        <p:spPr/>
        <p:txBody>
          <a:bodyPr/>
          <a:lstStyle/>
          <a:p>
            <a:r>
              <a:rPr lang="en-US" sz="3600" b="1" dirty="0"/>
              <a:t>Acknowledgements</a:t>
            </a:r>
            <a:endParaRPr lang="en-US" dirty="0"/>
          </a:p>
        </p:txBody>
      </p:sp>
      <p:pic>
        <p:nvPicPr>
          <p:cNvPr id="9" name="Picture 8">
            <a:extLst>
              <a:ext uri="{FF2B5EF4-FFF2-40B4-BE49-F238E27FC236}">
                <a16:creationId xmlns:a16="http://schemas.microsoft.com/office/drawing/2014/main" id="{9DE9C03E-1156-8228-E520-5F9CDAD1EE99}"/>
              </a:ext>
            </a:extLst>
          </p:cNvPr>
          <p:cNvPicPr>
            <a:picLocks noChangeAspect="1"/>
          </p:cNvPicPr>
          <p:nvPr/>
        </p:nvPicPr>
        <p:blipFill>
          <a:blip r:embed="rId2"/>
          <a:stretch>
            <a:fillRect/>
          </a:stretch>
        </p:blipFill>
        <p:spPr>
          <a:xfrm>
            <a:off x="272186" y="2222392"/>
            <a:ext cx="2247900" cy="3467100"/>
          </a:xfrm>
          <a:prstGeom prst="rect">
            <a:avLst/>
          </a:prstGeom>
        </p:spPr>
      </p:pic>
      <p:pic>
        <p:nvPicPr>
          <p:cNvPr id="10" name="Picture 9">
            <a:extLst>
              <a:ext uri="{FF2B5EF4-FFF2-40B4-BE49-F238E27FC236}">
                <a16:creationId xmlns:a16="http://schemas.microsoft.com/office/drawing/2014/main" id="{D5F29B96-C93C-67B4-94D1-B29E6508CE62}"/>
              </a:ext>
            </a:extLst>
          </p:cNvPr>
          <p:cNvPicPr>
            <a:picLocks noChangeAspect="1"/>
          </p:cNvPicPr>
          <p:nvPr/>
        </p:nvPicPr>
        <p:blipFill>
          <a:blip r:embed="rId3"/>
          <a:stretch>
            <a:fillRect/>
          </a:stretch>
        </p:blipFill>
        <p:spPr>
          <a:xfrm>
            <a:off x="2582982" y="2192575"/>
            <a:ext cx="2247900" cy="4203700"/>
          </a:xfrm>
          <a:prstGeom prst="rect">
            <a:avLst/>
          </a:prstGeom>
        </p:spPr>
      </p:pic>
      <p:pic>
        <p:nvPicPr>
          <p:cNvPr id="11" name="Picture 10">
            <a:extLst>
              <a:ext uri="{FF2B5EF4-FFF2-40B4-BE49-F238E27FC236}">
                <a16:creationId xmlns:a16="http://schemas.microsoft.com/office/drawing/2014/main" id="{834E15E3-00AF-49C2-997F-FD32E3E31293}"/>
              </a:ext>
            </a:extLst>
          </p:cNvPr>
          <p:cNvPicPr>
            <a:picLocks noChangeAspect="1"/>
          </p:cNvPicPr>
          <p:nvPr/>
        </p:nvPicPr>
        <p:blipFill>
          <a:blip r:embed="rId4"/>
          <a:stretch>
            <a:fillRect/>
          </a:stretch>
        </p:blipFill>
        <p:spPr>
          <a:xfrm>
            <a:off x="4893778" y="2222392"/>
            <a:ext cx="2514600" cy="2921000"/>
          </a:xfrm>
          <a:prstGeom prst="rect">
            <a:avLst/>
          </a:prstGeom>
        </p:spPr>
      </p:pic>
      <p:sp>
        <p:nvSpPr>
          <p:cNvPr id="12" name="TextBox 11">
            <a:extLst>
              <a:ext uri="{FF2B5EF4-FFF2-40B4-BE49-F238E27FC236}">
                <a16:creationId xmlns:a16="http://schemas.microsoft.com/office/drawing/2014/main" id="{63D59F25-6045-8317-0CFD-C7B8EE557B02}"/>
              </a:ext>
            </a:extLst>
          </p:cNvPr>
          <p:cNvSpPr txBox="1"/>
          <p:nvPr/>
        </p:nvSpPr>
        <p:spPr>
          <a:xfrm>
            <a:off x="8686800" y="1532906"/>
            <a:ext cx="3245371" cy="584775"/>
          </a:xfrm>
          <a:prstGeom prst="rect">
            <a:avLst/>
          </a:prstGeom>
          <a:noFill/>
        </p:spPr>
        <p:txBody>
          <a:bodyPr wrap="square" rtlCol="0">
            <a:spAutoFit/>
          </a:bodyPr>
          <a:lstStyle/>
          <a:p>
            <a:r>
              <a:rPr lang="en-US" sz="1600" b="1" dirty="0">
                <a:solidFill>
                  <a:srgbClr val="FF0000"/>
                </a:solidFill>
                <a:latin typeface="FUTURA MEDIUM" panose="020B0602020204020303" pitchFamily="34" charset="-79"/>
                <a:cs typeface="FUTURA MEDIUM" panose="020B0602020204020303" pitchFamily="34" charset="-79"/>
              </a:rPr>
              <a:t>THANKS to all of the families who have participated in EGDS!</a:t>
            </a:r>
          </a:p>
        </p:txBody>
      </p:sp>
      <p:pic>
        <p:nvPicPr>
          <p:cNvPr id="13" name="Picture 12">
            <a:extLst>
              <a:ext uri="{FF2B5EF4-FFF2-40B4-BE49-F238E27FC236}">
                <a16:creationId xmlns:a16="http://schemas.microsoft.com/office/drawing/2014/main" id="{A83993EB-6A40-6416-E804-74D93247DF2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96400" y="2369377"/>
            <a:ext cx="2231136" cy="1673352"/>
          </a:xfrm>
          <a:prstGeom prst="rect">
            <a:avLst/>
          </a:prstGeom>
        </p:spPr>
      </p:pic>
      <p:pic>
        <p:nvPicPr>
          <p:cNvPr id="14" name="Picture 13" descr="A picture containing text, person, indoor&#10;&#10;Description automatically generated">
            <a:extLst>
              <a:ext uri="{FF2B5EF4-FFF2-40B4-BE49-F238E27FC236}">
                <a16:creationId xmlns:a16="http://schemas.microsoft.com/office/drawing/2014/main" id="{EAEFE118-FB68-DA28-92FF-CFCB8B8FA81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71057" y="4294425"/>
            <a:ext cx="1682743" cy="2246237"/>
          </a:xfrm>
          <a:prstGeom prst="rect">
            <a:avLst/>
          </a:prstGeom>
        </p:spPr>
      </p:pic>
      <p:sp>
        <p:nvSpPr>
          <p:cNvPr id="3" name="TextBox 2">
            <a:extLst>
              <a:ext uri="{FF2B5EF4-FFF2-40B4-BE49-F238E27FC236}">
                <a16:creationId xmlns:a16="http://schemas.microsoft.com/office/drawing/2014/main" id="{ACD2C61E-9B13-AC69-6A66-253082674D57}"/>
              </a:ext>
            </a:extLst>
          </p:cNvPr>
          <p:cNvSpPr txBox="1"/>
          <p:nvPr/>
        </p:nvSpPr>
        <p:spPr>
          <a:xfrm>
            <a:off x="7184593" y="2278416"/>
            <a:ext cx="1828800" cy="925894"/>
          </a:xfrm>
          <a:prstGeom prst="rect">
            <a:avLst/>
          </a:prstGeom>
          <a:noFill/>
        </p:spPr>
        <p:txBody>
          <a:bodyPr wrap="square" rtlCol="0">
            <a:spAutoFit/>
          </a:bodyPr>
          <a:lstStyle/>
          <a:p>
            <a:r>
              <a:rPr lang="en-US" sz="1400" b="1" dirty="0">
                <a:solidFill>
                  <a:srgbClr val="0070C0"/>
                </a:solidFill>
              </a:rPr>
              <a:t>Other Investigators</a:t>
            </a:r>
          </a:p>
          <a:p>
            <a:pPr>
              <a:lnSpc>
                <a:spcPts val="500"/>
              </a:lnSpc>
            </a:pPr>
            <a:endParaRPr lang="en-US" sz="1400" b="1" dirty="0">
              <a:solidFill>
                <a:srgbClr val="0070C0"/>
              </a:solidFill>
            </a:endParaRPr>
          </a:p>
          <a:p>
            <a:r>
              <a:rPr lang="en-US" sz="1200" dirty="0"/>
              <a:t>David Reiss, MD</a:t>
            </a:r>
          </a:p>
          <a:p>
            <a:r>
              <a:rPr lang="en-US" sz="1200" dirty="0"/>
              <a:t>Daniel Shaw, PhD</a:t>
            </a:r>
          </a:p>
          <a:p>
            <a:r>
              <a:rPr lang="en-US" sz="1200" dirty="0"/>
              <a:t>Misaki Natsuaki, PhD</a:t>
            </a:r>
          </a:p>
        </p:txBody>
      </p:sp>
    </p:spTree>
    <p:extLst>
      <p:ext uri="{BB962C8B-B14F-4D97-AF65-F5344CB8AC3E}">
        <p14:creationId xmlns:p14="http://schemas.microsoft.com/office/powerpoint/2010/main" val="23932118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Logo&#10;&#10;Description automatically generated with medium confidence">
            <a:extLst>
              <a:ext uri="{FF2B5EF4-FFF2-40B4-BE49-F238E27FC236}">
                <a16:creationId xmlns:a16="http://schemas.microsoft.com/office/drawing/2014/main" id="{E5728BB2-925B-E5A1-DCBE-66E4D0AF2EA5}"/>
              </a:ext>
            </a:extLst>
          </p:cNvPr>
          <p:cNvPicPr>
            <a:picLocks noGrp="1" noChangeAspect="1"/>
          </p:cNvPicPr>
          <p:nvPr>
            <p:ph type="pic" idx="1"/>
          </p:nvPr>
        </p:nvPicPr>
        <p:blipFill>
          <a:blip r:embed="rId3"/>
          <a:srcRect l="3256" r="3256"/>
          <a:stretch>
            <a:fillRect/>
          </a:stretch>
        </p:blipFill>
        <p:spPr/>
      </p:pic>
      <p:sp>
        <p:nvSpPr>
          <p:cNvPr id="3" name="Text Placeholder 2">
            <a:extLst>
              <a:ext uri="{FF2B5EF4-FFF2-40B4-BE49-F238E27FC236}">
                <a16:creationId xmlns:a16="http://schemas.microsoft.com/office/drawing/2014/main" id="{12A87D3D-927B-4B59-98F3-A85EA2DFF2F0}"/>
              </a:ext>
            </a:extLst>
          </p:cNvPr>
          <p:cNvSpPr>
            <a:spLocks noGrp="1"/>
          </p:cNvSpPr>
          <p:nvPr>
            <p:ph type="body" sz="half" idx="2"/>
          </p:nvPr>
        </p:nvSpPr>
        <p:spPr/>
        <p:txBody>
          <a:bodyPr anchor="ctr" anchorCtr="0">
            <a:normAutofit/>
          </a:bodyPr>
          <a:lstStyle/>
          <a:p>
            <a:pPr algn="ctr">
              <a:spcBef>
                <a:spcPts val="0"/>
              </a:spcBef>
            </a:pPr>
            <a:r>
              <a:rPr lang="en-US" sz="2600" dirty="0">
                <a:cs typeface="Futura Medium" panose="020B0602020204020303" pitchFamily="34" charset="-79"/>
              </a:rPr>
              <a:t>For this issue, visit</a:t>
            </a:r>
          </a:p>
          <a:p>
            <a:pPr algn="ctr">
              <a:spcBef>
                <a:spcPts val="0"/>
              </a:spcBef>
            </a:pPr>
            <a:r>
              <a:rPr lang="en-US" sz="2600" dirty="0">
                <a:cs typeface="Futura Medium" panose="020B0602020204020303" pitchFamily="34" charset="-79"/>
                <a:hlinkClick r:id="rId4"/>
              </a:rPr>
              <a:t>https://doi.org/10.1111/mono.12460</a:t>
            </a:r>
            <a:endParaRPr lang="en-US" sz="2600" dirty="0">
              <a:cs typeface="Futura Medium" panose="020B0602020204020303" pitchFamily="34" charset="-79"/>
            </a:endParaRPr>
          </a:p>
          <a:p>
            <a:pPr algn="ctr">
              <a:spcBef>
                <a:spcPts val="0"/>
              </a:spcBef>
            </a:pPr>
            <a:endParaRPr lang="en-US" sz="2600" dirty="0">
              <a:cs typeface="Futura Medium" panose="020B0602020204020303" pitchFamily="34" charset="-79"/>
            </a:endParaRPr>
          </a:p>
          <a:p>
            <a:pPr algn="ctr"/>
            <a:r>
              <a:rPr lang="en-US" sz="2600" dirty="0">
                <a:cs typeface="Futura Medium" panose="020B0602020204020303" pitchFamily="34" charset="-79"/>
              </a:rPr>
              <a:t>For videos, commentaries, and teaching materials,</a:t>
            </a:r>
            <a:br>
              <a:rPr lang="en-US" sz="2600" dirty="0">
                <a:cs typeface="Futura Medium" panose="020B0602020204020303" pitchFamily="34" charset="-79"/>
              </a:rPr>
            </a:br>
            <a:r>
              <a:rPr lang="en-US" sz="2600" dirty="0">
                <a:cs typeface="Futura Medium" panose="020B0602020204020303" pitchFamily="34" charset="-79"/>
              </a:rPr>
              <a:t>visit </a:t>
            </a:r>
            <a:r>
              <a:rPr lang="en-US" sz="2600" dirty="0">
                <a:cs typeface="Futura Medium" panose="020B0602020204020303" pitchFamily="34" charset="-79"/>
                <a:hlinkClick r:id="rId5"/>
              </a:rPr>
              <a:t>monographmatters.srcd.org</a:t>
            </a:r>
            <a:endParaRPr lang="en-US" sz="2600" dirty="0">
              <a:cs typeface="Futura Medium" panose="020B0602020204020303" pitchFamily="34" charset="-79"/>
            </a:endParaRPr>
          </a:p>
        </p:txBody>
      </p:sp>
      <p:sp>
        <p:nvSpPr>
          <p:cNvPr id="4" name="Footer Placeholder 3">
            <a:extLst>
              <a:ext uri="{FF2B5EF4-FFF2-40B4-BE49-F238E27FC236}">
                <a16:creationId xmlns:a16="http://schemas.microsoft.com/office/drawing/2014/main" id="{DA4CACB2-6893-4CF3-AB11-728975192295}"/>
              </a:ext>
            </a:extLst>
          </p:cNvPr>
          <p:cNvSpPr>
            <a:spLocks noGrp="1"/>
          </p:cNvSpPr>
          <p:nvPr>
            <p:ph type="ftr" sz="quarter" idx="11"/>
          </p:nvPr>
        </p:nvSpPr>
        <p:spPr/>
        <p:txBody>
          <a:bodyPr/>
          <a:lstStyle/>
          <a:p>
            <a:r>
              <a:rPr lang="en-US"/>
              <a:t>Monograph Matters is the companion website for the Monographs of the Society for Research in Child Development</a:t>
            </a:r>
            <a:endParaRPr lang="en-US" dirty="0"/>
          </a:p>
        </p:txBody>
      </p:sp>
    </p:spTree>
    <p:extLst>
      <p:ext uri="{BB962C8B-B14F-4D97-AF65-F5344CB8AC3E}">
        <p14:creationId xmlns:p14="http://schemas.microsoft.com/office/powerpoint/2010/main" val="20135195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26C0C5-E20E-45A7-8A9A-54C3EA58B664}"/>
              </a:ext>
            </a:extLst>
          </p:cNvPr>
          <p:cNvSpPr>
            <a:spLocks noGrp="1"/>
          </p:cNvSpPr>
          <p:nvPr>
            <p:ph idx="1"/>
          </p:nvPr>
        </p:nvSpPr>
        <p:spPr>
          <a:xfrm>
            <a:off x="838200" y="1688432"/>
            <a:ext cx="4495800" cy="1752600"/>
          </a:xfrm>
        </p:spPr>
        <p:txBody>
          <a:bodyPr/>
          <a:lstStyle/>
          <a:p>
            <a:r>
              <a:rPr lang="en-US" sz="3200" dirty="0"/>
              <a:t>Corresponding author</a:t>
            </a:r>
          </a:p>
          <a:p>
            <a:r>
              <a:rPr lang="en-US" b="0" dirty="0"/>
              <a:t>Leslie Leve</a:t>
            </a:r>
          </a:p>
          <a:p>
            <a:r>
              <a:rPr lang="en-US" b="0" dirty="0" err="1"/>
              <a:t>leve@uoregon.edu</a:t>
            </a:r>
            <a:endParaRPr lang="en-US" b="0" dirty="0"/>
          </a:p>
        </p:txBody>
      </p:sp>
      <p:sp>
        <p:nvSpPr>
          <p:cNvPr id="4" name="Footer Placeholder 3">
            <a:extLst>
              <a:ext uri="{FF2B5EF4-FFF2-40B4-BE49-F238E27FC236}">
                <a16:creationId xmlns:a16="http://schemas.microsoft.com/office/drawing/2014/main" id="{ACA6E90D-85F7-4B62-970A-96FCA77A5B8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5" name="Content Placeholder 2">
            <a:extLst>
              <a:ext uri="{FF2B5EF4-FFF2-40B4-BE49-F238E27FC236}">
                <a16:creationId xmlns:a16="http://schemas.microsoft.com/office/drawing/2014/main" id="{73E420D8-8A06-43C7-98F8-68D2BBA083C9}"/>
              </a:ext>
            </a:extLst>
          </p:cNvPr>
          <p:cNvSpPr txBox="1">
            <a:spLocks/>
          </p:cNvSpPr>
          <p:nvPr/>
        </p:nvSpPr>
        <p:spPr>
          <a:xfrm>
            <a:off x="6858002" y="1676400"/>
            <a:ext cx="4495800"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Editorial inquiries</a:t>
            </a:r>
          </a:p>
          <a:p>
            <a:r>
              <a:rPr lang="en-US" b="0" dirty="0"/>
              <a:t>Ginger A. Moore</a:t>
            </a:r>
          </a:p>
          <a:p>
            <a:r>
              <a:rPr lang="en-US" b="0" dirty="0" err="1"/>
              <a:t>ginger.moore@psu.edu</a:t>
            </a:r>
            <a:endParaRPr lang="en-US" b="0" dirty="0"/>
          </a:p>
        </p:txBody>
      </p:sp>
      <p:sp>
        <p:nvSpPr>
          <p:cNvPr id="6" name="Content Placeholder 2">
            <a:extLst>
              <a:ext uri="{FF2B5EF4-FFF2-40B4-BE49-F238E27FC236}">
                <a16:creationId xmlns:a16="http://schemas.microsoft.com/office/drawing/2014/main" id="{4BA4AF96-0103-4EE5-9529-3D211CAED898}"/>
              </a:ext>
            </a:extLst>
          </p:cNvPr>
          <p:cNvSpPr txBox="1">
            <a:spLocks/>
          </p:cNvSpPr>
          <p:nvPr/>
        </p:nvSpPr>
        <p:spPr>
          <a:xfrm>
            <a:off x="838200" y="4053681"/>
            <a:ext cx="10515602" cy="1752600"/>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Citation</a:t>
            </a:r>
          </a:p>
          <a:p>
            <a:r>
              <a:rPr lang="en-US" b="0" dirty="0"/>
              <a:t>Reiss, D., </a:t>
            </a:r>
            <a:r>
              <a:rPr lang="en-US" b="0" dirty="0" err="1"/>
              <a:t>Ganiban</a:t>
            </a:r>
            <a:r>
              <a:rPr lang="en-US" b="0" dirty="0"/>
              <a:t>, J.M., Leve, L.D., </a:t>
            </a:r>
            <a:r>
              <a:rPr lang="en-US" b="0" dirty="0" err="1"/>
              <a:t>Neiderhiser</a:t>
            </a:r>
            <a:r>
              <a:rPr lang="en-US" b="0" dirty="0"/>
              <a:t>, J.M., Shaw, D.S., &amp; </a:t>
            </a:r>
            <a:r>
              <a:rPr lang="en-US" b="0" dirty="0" err="1"/>
              <a:t>Natsuaki</a:t>
            </a:r>
            <a:r>
              <a:rPr lang="en-US" b="0" dirty="0"/>
              <a:t>, M.N. (2023). Parenting in the context of the child: Genetic and social processes. </a:t>
            </a:r>
            <a:r>
              <a:rPr lang="en-US" b="0" i="1" dirty="0"/>
              <a:t>Monographs of the Society for Research in Child Development, 87</a:t>
            </a:r>
            <a:r>
              <a:rPr lang="en-US" b="0" dirty="0"/>
              <a:t>. https://</a:t>
            </a:r>
            <a:r>
              <a:rPr lang="en-US" b="0" dirty="0" err="1"/>
              <a:t>doi.org</a:t>
            </a:r>
            <a:r>
              <a:rPr lang="en-US" b="0" dirty="0"/>
              <a:t>/10.1111/mono.12460</a:t>
            </a:r>
          </a:p>
        </p:txBody>
      </p:sp>
    </p:spTree>
    <p:extLst>
      <p:ext uri="{BB962C8B-B14F-4D97-AF65-F5344CB8AC3E}">
        <p14:creationId xmlns:p14="http://schemas.microsoft.com/office/powerpoint/2010/main" val="2157659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df7bf43-bcaa-4205-bf58-7a42f9edcc1e" xsi:nil="true"/>
    <lcf76f155ced4ddcb4097134ff3c332f xmlns="5a15d8f6-95ce-431e-9008-3f502752e1ba">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5E07F039FE7DA45820B9955A1566E19" ma:contentTypeVersion="16" ma:contentTypeDescription="Create a new document." ma:contentTypeScope="" ma:versionID="3b69ff2863d7c3eb2234364c6a1d68e4">
  <xsd:schema xmlns:xsd="http://www.w3.org/2001/XMLSchema" xmlns:xs="http://www.w3.org/2001/XMLSchema" xmlns:p="http://schemas.microsoft.com/office/2006/metadata/properties" xmlns:ns2="5a15d8f6-95ce-431e-9008-3f502752e1ba" xmlns:ns3="0df7bf43-bcaa-4205-bf58-7a42f9edcc1e" targetNamespace="http://schemas.microsoft.com/office/2006/metadata/properties" ma:root="true" ma:fieldsID="9c4a4434b23ca979c0900833d0da868c" ns2:_="" ns3:_="">
    <xsd:import namespace="5a15d8f6-95ce-431e-9008-3f502752e1ba"/>
    <xsd:import namespace="0df7bf43-bcaa-4205-bf58-7a42f9edcc1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DateTaken" minOccurs="0"/>
                <xsd:element ref="ns3:SharedWithUsers" minOccurs="0"/>
                <xsd:element ref="ns3:SharedWithDetails" minOccurs="0"/>
                <xsd:element ref="ns2:lcf76f155ced4ddcb4097134ff3c332f" minOccurs="0"/>
                <xsd:element ref="ns3:TaxCatchAll"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15d8f6-95ce-431e-9008-3f502752e1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91a9775-3525-4bf8-b88d-b7eef9d67d4b"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df7bf43-bcaa-4205-bf58-7a42f9edcc1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fde8611-be98-43fd-84a7-42ae9d4331cc}" ma:internalName="TaxCatchAll" ma:showField="CatchAllData" ma:web="0df7bf43-bcaa-4205-bf58-7a42f9ed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3AB6B0-5EDA-450C-8C19-83734855306D}">
  <ds:schemaRefs>
    <ds:schemaRef ds:uri="http://schemas.microsoft.com/sharepoint/v3/contenttype/forms"/>
  </ds:schemaRefs>
</ds:datastoreItem>
</file>

<file path=customXml/itemProps2.xml><?xml version="1.0" encoding="utf-8"?>
<ds:datastoreItem xmlns:ds="http://schemas.openxmlformats.org/officeDocument/2006/customXml" ds:itemID="{13DCCAC2-7CCC-4D2B-BDAD-C38C50A87EB1}">
  <ds:schemaRefs>
    <ds:schemaRef ds:uri="http://purl.org/dc/dcmitype/"/>
    <ds:schemaRef ds:uri="http://schemas.microsoft.com/office/2006/metadata/properties"/>
    <ds:schemaRef ds:uri="http://schemas.openxmlformats.org/package/2006/metadata/core-properties"/>
    <ds:schemaRef ds:uri="http://purl.org/dc/terms/"/>
    <ds:schemaRef ds:uri="http://www.w3.org/XML/1998/namespace"/>
    <ds:schemaRef ds:uri="http://purl.org/dc/elements/1.1/"/>
    <ds:schemaRef ds:uri="http://schemas.microsoft.com/office/2006/documentManagement/types"/>
    <ds:schemaRef ds:uri="http://schemas.microsoft.com/office/infopath/2007/PartnerControls"/>
    <ds:schemaRef ds:uri="0df7bf43-bcaa-4205-bf58-7a42f9edcc1e"/>
    <ds:schemaRef ds:uri="5a15d8f6-95ce-431e-9008-3f502752e1ba"/>
  </ds:schemaRefs>
</ds:datastoreItem>
</file>

<file path=customXml/itemProps3.xml><?xml version="1.0" encoding="utf-8"?>
<ds:datastoreItem xmlns:ds="http://schemas.openxmlformats.org/officeDocument/2006/customXml" ds:itemID="{76EAE422-2562-4D47-BC03-F4AA52DD61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15d8f6-95ce-431e-9008-3f502752e1ba"/>
    <ds:schemaRef ds:uri="0df7bf43-bcaa-4205-bf58-7a42f9ed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1997</TotalTime>
  <Words>3954</Words>
  <Application>Microsoft Office PowerPoint</Application>
  <PresentationFormat>Widescreen</PresentationFormat>
  <Paragraphs>504</Paragraphs>
  <Slides>36</Slides>
  <Notes>28</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Arial</vt:lpstr>
      <vt:lpstr>Calibri</vt:lpstr>
      <vt:lpstr>Calibri Light</vt:lpstr>
      <vt:lpstr>Century Gothic</vt:lpstr>
      <vt:lpstr>Futura</vt:lpstr>
      <vt:lpstr>FUTURA MEDIUM</vt:lpstr>
      <vt:lpstr>FUTURA MEDIUM</vt:lpstr>
      <vt:lpstr>Futura PT Medium</vt:lpstr>
      <vt:lpstr>Futura Std Medium</vt:lpstr>
      <vt:lpstr>Wingdings 3</vt:lpstr>
      <vt:lpstr>Office Theme</vt:lpstr>
      <vt:lpstr>Early Growth and Development Study: How Different Family Constellations Can Inform Science  </vt:lpstr>
      <vt:lpstr>Developmental and Healthy/Unhealthy Outcomes Tend to Run in Families – Why?</vt:lpstr>
      <vt:lpstr>Objectives</vt:lpstr>
      <vt:lpstr>1. Family-based genetic designs</vt:lpstr>
      <vt:lpstr>PowerPoint Presentation</vt:lpstr>
      <vt:lpstr>PowerPoint Presentation</vt:lpstr>
      <vt:lpstr>Siblings Can also be Incorporated – in Either Home</vt:lpstr>
      <vt:lpstr>Early Growth and Development Study</vt:lpstr>
      <vt:lpstr>PowerPoint Presentation</vt:lpstr>
      <vt:lpstr>EGDS Demographics</vt:lpstr>
      <vt:lpstr>EGDS Demographics</vt:lpstr>
      <vt:lpstr>PowerPoint Presentation</vt:lpstr>
      <vt:lpstr>PowerPoint Presentation</vt:lpstr>
      <vt:lpstr>Adoption Design: eliminates confounds Additive Models: unique and combined influences   </vt:lpstr>
      <vt:lpstr>Multifactor model of child outcomes</vt:lpstr>
      <vt:lpstr>PowerPoint Presentation</vt:lpstr>
      <vt:lpstr>Family Based Approach:  Do the same processes underlie associations between parenting and child outcomes for Mothers and Fathers?</vt:lpstr>
      <vt:lpstr>PowerPoint Presentation</vt:lpstr>
      <vt:lpstr>Measures</vt:lpstr>
      <vt:lpstr>PowerPoint Presentation</vt:lpstr>
      <vt:lpstr>Combined effects of heritable, prenatal, and postnatal exposures on development</vt:lpstr>
      <vt:lpstr>PowerPoint Presentation</vt:lpstr>
      <vt:lpstr>PowerPoint Presentation</vt:lpstr>
      <vt:lpstr>PowerPoint Presentation</vt:lpstr>
      <vt:lpstr>Parenting effects can vary depending on genetic influences </vt:lpstr>
      <vt:lpstr>Maternal structured guidance/scaffolding</vt:lpstr>
      <vt:lpstr>The effects of maternal guidance vary by genetic risk</vt:lpstr>
      <vt:lpstr>Replication for birth mother and birth father data</vt:lpstr>
      <vt:lpstr>Developmental pathways – Dual genetic and environmental E risk (and protection)</vt:lpstr>
      <vt:lpstr>Specificity by type of parenting </vt:lpstr>
      <vt:lpstr>Positive reinforcement is effective for all children</vt:lpstr>
      <vt:lpstr>Implications</vt:lpstr>
      <vt:lpstr>Sources of support </vt:lpstr>
      <vt:lpstr>Acknowledgements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Bryanna Lansing</cp:lastModifiedBy>
  <cp:revision>658</cp:revision>
  <dcterms:created xsi:type="dcterms:W3CDTF">2020-01-10T20:12:13Z</dcterms:created>
  <dcterms:modified xsi:type="dcterms:W3CDTF">2023-04-13T20:21:02Z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0x010100A5E07F039FE7DA45820B9955A1566E19</vt:lpwstr>
  </property>
  <property fmtid="{D5CDD505-2E9C-101B-9397-08002B2CF9AE}" pid="3" name="MediaServiceImageTags">
    <vt:lpwstr/>
  </property>
  <property fmtid="{D5CDD505-2E9C-101B-9397-08002B2CF9AE}" pid="4" name="_MarkAsFinal">
    <vt:bool>true</vt:bool>
  </property>
</Properties>
</file>