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handoutMasterIdLst>
    <p:handoutMasterId r:id="rId24"/>
  </p:handoutMasterIdLst>
  <p:sldIdLst>
    <p:sldId id="291" r:id="rId5"/>
    <p:sldId id="1224" r:id="rId6"/>
    <p:sldId id="1221" r:id="rId7"/>
    <p:sldId id="1225" r:id="rId8"/>
    <p:sldId id="1223" r:id="rId9"/>
    <p:sldId id="296" r:id="rId10"/>
    <p:sldId id="297" r:id="rId11"/>
    <p:sldId id="1226" r:id="rId12"/>
    <p:sldId id="1227" r:id="rId13"/>
    <p:sldId id="1228" r:id="rId14"/>
    <p:sldId id="1229" r:id="rId15"/>
    <p:sldId id="1230" r:id="rId16"/>
    <p:sldId id="1232" r:id="rId17"/>
    <p:sldId id="1231" r:id="rId18"/>
    <p:sldId id="1233" r:id="rId19"/>
    <p:sldId id="298" r:id="rId20"/>
    <p:sldId id="1234" r:id="rId21"/>
    <p:sldId id="29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AE"/>
    <a:srgbClr val="EA222D"/>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2B7017-90BC-406E-97DF-F0CE74FCCE48}" v="1" dt="2022-01-26T14:11:45.666"/>
    <p1510:client id="{3E782256-6546-463B-B36F-EFC45A7A85BC}" v="9" dt="2022-01-25T22:58:09.4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010"/>
    <p:restoredTop sz="72077" autoAdjust="0"/>
  </p:normalViewPr>
  <p:slideViewPr>
    <p:cSldViewPr snapToObjects="1">
      <p:cViewPr varScale="1">
        <p:scale>
          <a:sx n="82" d="100"/>
          <a:sy n="82" d="100"/>
        </p:scale>
        <p:origin x="1368" y="84"/>
      </p:cViewPr>
      <p:guideLst>
        <p:guide orient="horz" pos="2160"/>
        <p:guide pos="3840"/>
      </p:guideLst>
    </p:cSldViewPr>
  </p:slideViewPr>
  <p:notesTextViewPr>
    <p:cViewPr>
      <p:scale>
        <a:sx n="1" d="1"/>
        <a:sy n="1" d="1"/>
      </p:scale>
      <p:origin x="0" y="0"/>
    </p:cViewPr>
  </p:notesTextViewPr>
  <p:sorterViewPr>
    <p:cViewPr>
      <p:scale>
        <a:sx n="176" d="100"/>
        <a:sy n="176" d="100"/>
      </p:scale>
      <p:origin x="0" y="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yanna Lansing" userId="fe5b72f9-0228-4555-ba16-94b04e95b477" providerId="ADAL" clId="{3E782256-6546-463B-B36F-EFC45A7A85BC}"/>
    <pc:docChg chg="undo custSel modSld">
      <pc:chgData name="Bryanna Lansing" userId="fe5b72f9-0228-4555-ba16-94b04e95b477" providerId="ADAL" clId="{3E782256-6546-463B-B36F-EFC45A7A85BC}" dt="2022-01-25T22:49:05.425" v="33" actId="478"/>
      <pc:docMkLst>
        <pc:docMk/>
      </pc:docMkLst>
      <pc:sldChg chg="addSp delSp modSp mod">
        <pc:chgData name="Bryanna Lansing" userId="fe5b72f9-0228-4555-ba16-94b04e95b477" providerId="ADAL" clId="{3E782256-6546-463B-B36F-EFC45A7A85BC}" dt="2022-01-25T22:48:23.194" v="24" actId="1076"/>
        <pc:sldMkLst>
          <pc:docMk/>
          <pc:sldMk cId="3256240054" sldId="298"/>
        </pc:sldMkLst>
        <pc:picChg chg="add del mod">
          <ac:chgData name="Bryanna Lansing" userId="fe5b72f9-0228-4555-ba16-94b04e95b477" providerId="ADAL" clId="{3E782256-6546-463B-B36F-EFC45A7A85BC}" dt="2022-01-25T22:48:20.541" v="22" actId="478"/>
          <ac:picMkLst>
            <pc:docMk/>
            <pc:sldMk cId="3256240054" sldId="298"/>
            <ac:picMk id="5" creationId="{7E49C228-12BD-4033-8E00-8E83066A502E}"/>
          </ac:picMkLst>
        </pc:picChg>
        <pc:picChg chg="add mod">
          <ac:chgData name="Bryanna Lansing" userId="fe5b72f9-0228-4555-ba16-94b04e95b477" providerId="ADAL" clId="{3E782256-6546-463B-B36F-EFC45A7A85BC}" dt="2022-01-25T22:46:27.821" v="18" actId="1076"/>
          <ac:picMkLst>
            <pc:docMk/>
            <pc:sldMk cId="3256240054" sldId="298"/>
            <ac:picMk id="7" creationId="{C0BFD8C3-F6EA-4757-8B5F-62CA1E5B3B31}"/>
          </ac:picMkLst>
        </pc:picChg>
        <pc:picChg chg="add mod">
          <ac:chgData name="Bryanna Lansing" userId="fe5b72f9-0228-4555-ba16-94b04e95b477" providerId="ADAL" clId="{3E782256-6546-463B-B36F-EFC45A7A85BC}" dt="2022-01-25T22:48:23.194" v="24" actId="1076"/>
          <ac:picMkLst>
            <pc:docMk/>
            <pc:sldMk cId="3256240054" sldId="298"/>
            <ac:picMk id="9" creationId="{FC1ACDF4-9DD9-4183-9EF1-5221AEDE9D6E}"/>
          </ac:picMkLst>
        </pc:picChg>
        <pc:picChg chg="del">
          <ac:chgData name="Bryanna Lansing" userId="fe5b72f9-0228-4555-ba16-94b04e95b477" providerId="ADAL" clId="{3E782256-6546-463B-B36F-EFC45A7A85BC}" dt="2022-01-25T22:46:01.100" v="9" actId="478"/>
          <ac:picMkLst>
            <pc:docMk/>
            <pc:sldMk cId="3256240054" sldId="298"/>
            <ac:picMk id="11" creationId="{5D79ED71-5697-4427-AB79-C864CC2ED024}"/>
          </ac:picMkLst>
        </pc:picChg>
        <pc:picChg chg="del">
          <ac:chgData name="Bryanna Lansing" userId="fe5b72f9-0228-4555-ba16-94b04e95b477" providerId="ADAL" clId="{3E782256-6546-463B-B36F-EFC45A7A85BC}" dt="2022-01-25T22:46:02.560" v="10" actId="478"/>
          <ac:picMkLst>
            <pc:docMk/>
            <pc:sldMk cId="3256240054" sldId="298"/>
            <ac:picMk id="12" creationId="{BFCC4E77-4CA4-466C-ADA0-7573E971E74C}"/>
          </ac:picMkLst>
        </pc:picChg>
        <pc:picChg chg="del">
          <ac:chgData name="Bryanna Lansing" userId="fe5b72f9-0228-4555-ba16-94b04e95b477" providerId="ADAL" clId="{3E782256-6546-463B-B36F-EFC45A7A85BC}" dt="2022-01-25T22:46:05.016" v="12" actId="478"/>
          <ac:picMkLst>
            <pc:docMk/>
            <pc:sldMk cId="3256240054" sldId="298"/>
            <ac:picMk id="14" creationId="{6BB3F0D7-32CF-4BE1-91E6-1938ECB566A2}"/>
          </ac:picMkLst>
        </pc:picChg>
        <pc:picChg chg="del">
          <ac:chgData name="Bryanna Lansing" userId="fe5b72f9-0228-4555-ba16-94b04e95b477" providerId="ADAL" clId="{3E782256-6546-463B-B36F-EFC45A7A85BC}" dt="2022-01-25T22:46:04.025" v="11" actId="478"/>
          <ac:picMkLst>
            <pc:docMk/>
            <pc:sldMk cId="3256240054" sldId="298"/>
            <ac:picMk id="15" creationId="{F4A417DB-AA81-4D10-BBDC-B3CD27948ECB}"/>
          </ac:picMkLst>
        </pc:picChg>
      </pc:sldChg>
      <pc:sldChg chg="addSp delSp modSp mod">
        <pc:chgData name="Bryanna Lansing" userId="fe5b72f9-0228-4555-ba16-94b04e95b477" providerId="ADAL" clId="{3E782256-6546-463B-B36F-EFC45A7A85BC}" dt="2022-01-25T22:49:05.425" v="33" actId="478"/>
        <pc:sldMkLst>
          <pc:docMk/>
          <pc:sldMk cId="1672046972" sldId="1231"/>
        </pc:sldMkLst>
        <pc:picChg chg="add del">
          <ac:chgData name="Bryanna Lansing" userId="fe5b72f9-0228-4555-ba16-94b04e95b477" providerId="ADAL" clId="{3E782256-6546-463B-B36F-EFC45A7A85BC}" dt="2022-01-25T22:49:05.425" v="33" actId="478"/>
          <ac:picMkLst>
            <pc:docMk/>
            <pc:sldMk cId="1672046972" sldId="1231"/>
            <ac:picMk id="5" creationId="{4BB5F6CF-81DD-46D5-8A14-FF996A99B458}"/>
          </ac:picMkLst>
        </pc:picChg>
        <pc:picChg chg="add del mod">
          <ac:chgData name="Bryanna Lansing" userId="fe5b72f9-0228-4555-ba16-94b04e95b477" providerId="ADAL" clId="{3E782256-6546-463B-B36F-EFC45A7A85BC}" dt="2022-01-25T22:49:04.849" v="32"/>
          <ac:picMkLst>
            <pc:docMk/>
            <pc:sldMk cId="1672046972" sldId="1231"/>
            <ac:picMk id="6" creationId="{F8EFCA84-4A00-4A13-A6E3-5037F30D8ACC}"/>
          </ac:picMkLst>
        </pc:picChg>
      </pc:sldChg>
      <pc:sldChg chg="modSp mod">
        <pc:chgData name="Bryanna Lansing" userId="fe5b72f9-0228-4555-ba16-94b04e95b477" providerId="ADAL" clId="{3E782256-6546-463B-B36F-EFC45A7A85BC}" dt="2022-01-25T22:43:11.213" v="8" actId="1076"/>
        <pc:sldMkLst>
          <pc:docMk/>
          <pc:sldMk cId="2121878693" sldId="1234"/>
        </pc:sldMkLst>
        <pc:picChg chg="mod modCrop">
          <ac:chgData name="Bryanna Lansing" userId="fe5b72f9-0228-4555-ba16-94b04e95b477" providerId="ADAL" clId="{3E782256-6546-463B-B36F-EFC45A7A85BC}" dt="2022-01-25T22:43:11.213" v="8" actId="1076"/>
          <ac:picMkLst>
            <pc:docMk/>
            <pc:sldMk cId="2121878693" sldId="1234"/>
            <ac:picMk id="6" creationId="{7F31C7EA-79CD-F443-896D-56CE775DC53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1/26/2022</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1/26/2022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accompany our monograph, we have provided several teaching/research </a:t>
            </a:r>
            <a:r>
              <a:rPr lang="en-US" dirty="0" err="1"/>
              <a:t>powerpoint</a:t>
            </a:r>
            <a:r>
              <a:rPr lang="en-US" dirty="0"/>
              <a:t> resources.</a:t>
            </a:r>
          </a:p>
          <a:p>
            <a:endParaRPr lang="en-US" dirty="0"/>
          </a:p>
          <a:p>
            <a:r>
              <a:rPr lang="en-US" dirty="0"/>
              <a:t>In this resource, we highlight the shift in our views about joint attention when we use a more inclusive perspective.  We contrast ‘what we think we know’  with what we learn both by including diversity in samples, that is, including observations of infants from a variety of socio-ecological contexts in which hominoids live, and by being more inclusive in how joint attention is defined.  In the slides that follow, we describe what Joint Attention looks like in 1-year-olds human infants living in diverse socio-ecological settings.  </a:t>
            </a:r>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1095239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Developmental scientists think they know what joint attention looks like.  Textbooks may illustrate Joint Attention by focusing on distal communication signals, as shown in this illustration from Lock (1978). Infants refer to objects and their mother with gaze alternations and use pointing to communicate the desired, distal object.</a:t>
            </a:r>
          </a:p>
          <a:p>
            <a:r>
              <a:rPr lang="en-GB" dirty="0"/>
              <a:t>And a google search gives the bottom two images (among many others), involving an infant (left) or child (right) pointing to something for shared visual engagement with a parent.</a:t>
            </a:r>
          </a:p>
          <a:p>
            <a:endParaRPr lang="en-GB" dirty="0"/>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2940303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figure illustrates </a:t>
            </a:r>
            <a:r>
              <a:rPr lang="en-GB" i="1" dirty="0"/>
              <a:t>what we think we know </a:t>
            </a:r>
            <a:r>
              <a:rPr lang="en-GB" dirty="0"/>
              <a:t>about how joint attention develops (from Bard &amp; Leavens, 2014).  Specifically, mutual gaze and positive emotion mark social engagements in infants during their first 3 months of life.  Infants engage with toys,  around 6 months.</a:t>
            </a:r>
          </a:p>
          <a:p>
            <a:endParaRPr lang="en-GB" dirty="0"/>
          </a:p>
          <a:p>
            <a:r>
              <a:rPr lang="en-GB" dirty="0"/>
              <a:t>And then, by the end of the first year, infants become able coordinate social engagements with engagement with toys, forming a coordinated joint engagement, or referential triangle.</a:t>
            </a:r>
          </a:p>
          <a:p>
            <a:endParaRPr lang="en-GB"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390185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we think we know is biased, primarily due to sampling biases in which 90% of developmental research is focused on Western, Educated, Industrialized, Rich &amp; Democratic (WEIRD: Henrich et al., 2010) samples (Nielson et al., 2017).  </a:t>
            </a:r>
          </a:p>
          <a:p>
            <a:endParaRPr lang="en-GB" dirty="0"/>
          </a:p>
          <a:p>
            <a:r>
              <a:rPr lang="en-GB" dirty="0"/>
              <a:t>Western middle-class samples, in part due to ethnotheories of infant agency and independence, focus on distal, visually-based interactions, and the primary shared topic is toys.</a:t>
            </a:r>
          </a:p>
          <a:p>
            <a:r>
              <a:rPr lang="en-GB" dirty="0"/>
              <a:t>Approximately 10% of the worlds’ population is WEIRD.</a:t>
            </a:r>
          </a:p>
          <a:p>
            <a:endParaRPr lang="en-GB" dirty="0"/>
          </a:p>
          <a:p>
            <a:r>
              <a:rPr lang="en-GB" dirty="0"/>
              <a:t>The vast majority of infants, therefore, live in other socio-ecological-cultural contexts.  In decolonizing developmental psychology, we should not view WEIRD samples as the norm or the optimal context for infant development (Kline et al., 2018; see more in the monograph and the ppt slides about decolonizing joint attention).</a:t>
            </a:r>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3362270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our monograph, we constructed a way to describe the predominant forms of joint engagement in the three samples we studied.  We consider each of 5 dimensions (type of triadic connectedness, partner, shared topic, partner emotion, &amp; initiator), and arrive at a Joint Engagement phenotype for each sample.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WEIRD phenotype, as described in the literature, is described as the infant engaged with the mother, about an object, usually accompanied by positive emotion, and the bout is initiated by the infant. In our monograph, we label this the Joint Attention Phenotype (JA). We studied infants living in University towns in the South of England as our WEIRD sample.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 assess the extent to which our views about joint attention might shift if we consider human infants from different non-WEIRD settings, we studied infants from Aka communities (from Central African Republic: Hewlett, 1991) living in the tropical rain forest with a forager lifestyle, and infants from Nso communities ( from rural NW Cameroon:  Keller, 2007) living a subsistence farming lifestyle.</a:t>
            </a:r>
          </a:p>
          <a:p>
            <a:r>
              <a:rPr lang="en-GB" dirty="0"/>
              <a:t>The following slides provide descriptions of the </a:t>
            </a:r>
            <a:r>
              <a:rPr lang="en-GB" dirty="0" err="1"/>
              <a:t>behavioral</a:t>
            </a:r>
            <a:r>
              <a:rPr lang="en-GB" dirty="0"/>
              <a:t> phenotypes in the three samples we studied, considering one characteristic at a time.</a:t>
            </a:r>
          </a:p>
          <a:p>
            <a:endParaRPr lang="en-GB" dirty="0"/>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4144070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characteristic was Type of Triadic Connectedness.  This graph shows the amount of the JA phenotype across the three groups of human infants. The JA phenotype is the form most often reported in past literature, and is defined in the slide.</a:t>
            </a:r>
          </a:p>
          <a:p>
            <a:r>
              <a:rPr lang="en-GB" dirty="0"/>
              <a:t>We conclude that the JA phenotype does occur across all three samples, and in most, but not all of the human infants.  It is significantly more prevalent in the UK sample. But even in the WEIRD sample, it is relatively infrequent (occurring a median of 10% of the observable time).</a:t>
            </a:r>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7122163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alterative type of triadic connectedness was Joint Engagement, which was more inclusive than the JA phenotype in the previous slide.  Joint Engagement allowed for visual &amp; non-visual forms of engagement, varieties of partners, diversity in shared topics, positive, negative &amp; neutral emotional tones, and initiations by either partner.  </a:t>
            </a:r>
          </a:p>
          <a:p>
            <a:endParaRPr lang="en-GB" dirty="0"/>
          </a:p>
          <a:p>
            <a:r>
              <a:rPr lang="en-GB" dirty="0"/>
              <a:t>We find that joint engagement is very common across diverse settings (with all  medians above 60%).  There was no significant differences in frequency of joint engagement across the diverse socio-ecological settings.</a:t>
            </a:r>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28126943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let’s construct Joint Engagement Phenotypes for our three groups of human infants, with the data we collected.  </a:t>
            </a:r>
          </a:p>
          <a:p>
            <a:endParaRPr lang="en-GB" dirty="0"/>
          </a:p>
          <a:p>
            <a:r>
              <a:rPr lang="en-GB" dirty="0"/>
              <a:t>The first characteristic of Joint Engagement was </a:t>
            </a:r>
            <a:r>
              <a:rPr lang="en-GB" b="1" dirty="0"/>
              <a:t>type of triadic connectedness </a:t>
            </a:r>
            <a:r>
              <a:rPr lang="en-GB" dirty="0"/>
              <a:t>– and here we found that in our 3 samples, Joint Engagement was significantly more frequent than the Joint Attention phenotype.</a:t>
            </a:r>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967347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characteristic of Joint Engagement (JE) was </a:t>
            </a:r>
            <a:r>
              <a:rPr lang="en-GB" b="1" dirty="0"/>
              <a:t>partner. </a:t>
            </a:r>
          </a:p>
          <a:p>
            <a:endParaRPr lang="en-GB" b="1" dirty="0"/>
          </a:p>
          <a:p>
            <a:r>
              <a:rPr lang="en-GB" dirty="0"/>
              <a:t>The past literature suggests this is typically the mother (an Adult Female), which we contrasted to the other categories of partner (infant, juvenile, adult male, multiple).</a:t>
            </a:r>
          </a:p>
          <a:p>
            <a:endParaRPr lang="en-GB" dirty="0"/>
          </a:p>
          <a:p>
            <a:r>
              <a:rPr lang="en-GB" dirty="0"/>
              <a:t>An adult female was the predominant JE partner in our WEIRD sample, but in our other samples, we found that other partners were as frequent as were Adult Females. The Nso and the Aka infants did not have an adult female as their predominant social partner in joint engagement.</a:t>
            </a:r>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3243688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third characteristic of Joint Engagement (JE) was the </a:t>
            </a:r>
            <a:r>
              <a:rPr lang="en-GB" b="1" dirty="0"/>
              <a:t>Shared Topic</a:t>
            </a:r>
            <a:r>
              <a:rPr lang="en-GB" dirty="0"/>
              <a:t>. </a:t>
            </a:r>
          </a:p>
          <a:p>
            <a:endParaRPr lang="en-GB" dirty="0"/>
          </a:p>
          <a:p>
            <a:r>
              <a:rPr lang="en-GB" dirty="0"/>
              <a:t>Infants in all eco-cultural settings engaged with others about activities, for example, give &amp; take, joint action, and many types of social activity, such as dancing (as soon in these photos).  We compared the samples on whether objects were the predominant type of shared topic, or whether social activity (play + social other topics) was significantly more frequent.</a:t>
            </a:r>
          </a:p>
          <a:p>
            <a:endParaRPr lang="en-GB" dirty="0"/>
          </a:p>
          <a:p>
            <a:r>
              <a:rPr lang="en-GB" dirty="0"/>
              <a:t>As we expected from the literature on WEIRD samples, objects were the primary shared topic in our UK sample.   </a:t>
            </a:r>
          </a:p>
          <a:p>
            <a:endParaRPr lang="en-GB" dirty="0"/>
          </a:p>
          <a:p>
            <a:r>
              <a:rPr lang="en-GB" dirty="0"/>
              <a:t>However, in our other samples, objects were not the predominant type of shared topics. In the Nso and Aka socio-ecological settings, joint engagement with objects as the shared topic was not more frequent than JE about Social Activity (play + social other topics).</a:t>
            </a: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1569486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fourth characteristic of Joint Engagement (JE) was the </a:t>
            </a:r>
            <a:r>
              <a:rPr lang="en-GB" b="1" dirty="0"/>
              <a:t>emotional tone provided by social partners</a:t>
            </a:r>
            <a:r>
              <a:rPr lang="en-GB" dirty="0"/>
              <a:t> during JE bouts.  </a:t>
            </a:r>
          </a:p>
          <a:p>
            <a:endParaRPr lang="en-GB" dirty="0"/>
          </a:p>
          <a:p>
            <a:r>
              <a:rPr lang="en-GB" dirty="0"/>
              <a:t>As we expected, there were high levels of positive emotion in the UK sample.  And the predominant emotional tone for the Nso was positive, but at significantly lower levels than in the UK sample.  However, the Aka infants did not experience positive as the predominant emotional tone of JE partners. Although the Aka infants experienced significantly higher number of JE bouts without any overt emotional tone compared to the other groups, the predominant emotion was neither Positive nor Non-Positive (negative + neutral).</a:t>
            </a:r>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1041092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final characteristic of Joint Engagement (JE) was </a:t>
            </a:r>
            <a:r>
              <a:rPr lang="en-GB" b="1" dirty="0"/>
              <a:t>who initiated JE bouts</a:t>
            </a:r>
            <a:r>
              <a:rPr lang="en-GB" dirty="0"/>
              <a:t>.  </a:t>
            </a:r>
          </a:p>
          <a:p>
            <a:endParaRPr lang="en-GB" dirty="0"/>
          </a:p>
          <a:p>
            <a:r>
              <a:rPr lang="en-GB" dirty="0"/>
              <a:t>In this characteristic, we were surprised with the results. Recall that the past literature prioritizes infant initiations (as evident in illustrations of infants pointing).</a:t>
            </a:r>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154287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were surprised because, in the UK sample, we found rates of infant-initiated joint engagement (IJE) were significantly lower than rates of partner initiated JE (RJE).  </a:t>
            </a:r>
          </a:p>
          <a:p>
            <a:endParaRPr lang="en-GB" dirty="0"/>
          </a:p>
          <a:p>
            <a:r>
              <a:rPr lang="en-GB" dirty="0"/>
              <a:t>This was also the pattern we found in the Nso infants living in a subsistence farming context.  </a:t>
            </a:r>
          </a:p>
          <a:p>
            <a:endParaRPr lang="en-GB" dirty="0"/>
          </a:p>
          <a:p>
            <a:r>
              <a:rPr lang="en-GB" dirty="0"/>
              <a:t>In the Aka infants, living in a foraging context, however, we found there was no significant difference in rates of IJE and RJE.  So, the surprise was that the rate of infant initiations were not higher than partner initiations in any of the human groups.</a:t>
            </a:r>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4316241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complete the JE phenotype, we add in the predominant initiator for each sample.  The partner was the predominant initiator for the UK infants and the Nso infants.  The Aka infants had equivalent rates of IJE and RJE, neither the infant nor the partner predominated.</a:t>
            </a:r>
          </a:p>
          <a:p>
            <a:endParaRPr lang="en-GB" dirty="0"/>
          </a:p>
          <a:p>
            <a:r>
              <a:rPr lang="en-GB" dirty="0"/>
              <a:t>With these 5 characteristics, we describe joint attention in our three samples.  We call these the Joint Engagement Phenotypes.</a:t>
            </a:r>
          </a:p>
          <a:p>
            <a:endParaRPr lang="en-GB" dirty="0"/>
          </a:p>
          <a:p>
            <a:r>
              <a:rPr lang="en-GB" dirty="0"/>
              <a:t>We note that the only characteristic that all three human groups shared was the type of triadic connectedness - that Joint Engagement was significantly more frequent that the JA phenotype.  </a:t>
            </a:r>
          </a:p>
          <a:p>
            <a:endParaRPr lang="en-GB" dirty="0"/>
          </a:p>
          <a:p>
            <a:r>
              <a:rPr lang="en-GB" dirty="0"/>
              <a:t>This slide describes one of the most important findings from our research, specifically that joint attention looks different in human infants living in different socio-ecological contexts.</a:t>
            </a:r>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1708923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samples we selected were purposefully diverse.  One characteristic that differed was the </a:t>
            </a:r>
            <a:r>
              <a:rPr lang="en-GB" b="1" dirty="0"/>
              <a:t>type of caregiving infants experienced</a:t>
            </a:r>
            <a:r>
              <a:rPr lang="en-GB" dirty="0"/>
              <a:t>.  </a:t>
            </a:r>
          </a:p>
          <a:p>
            <a:endParaRPr lang="en-GB" dirty="0"/>
          </a:p>
          <a:p>
            <a:r>
              <a:rPr lang="en-GB" dirty="0"/>
              <a:t>As we mentioned earlier, western middle-class infants experience distal caregiving, whereas our other groups experienced proximal caregiving.  But this distinction does not explain our joint engagement phenotypes.  This is likely because, although the core practice of proximal caregiving involves touch and close proximity versus the core practice of distal caregiving involving gaze and verbal communication, there can be substantial differences in cultural values and socialization goals, as we illustrate in the table comparing hunter-gatherers to small-scale farmers (Hewlett, 2016).</a:t>
            </a:r>
          </a:p>
          <a:p>
            <a:endParaRPr lang="en-GB" dirty="0"/>
          </a:p>
          <a:p>
            <a:r>
              <a:rPr lang="en-GB" dirty="0"/>
              <a:t>Further research is needed to specify which characteristics of social cognition are linked with the social, ecological, and cultural variables that infants experience.</a:t>
            </a:r>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72116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conclude that the core aspect of joint attention is </a:t>
            </a:r>
            <a:r>
              <a:rPr lang="en-GB" b="1" dirty="0"/>
              <a:t>Triadic connectedness </a:t>
            </a:r>
            <a:r>
              <a:rPr lang="en-GB" dirty="0"/>
              <a:t>– 1-year-olds and social partners connecting, and engaging together in a variety of shared topics (e.g., social activities, object activities).  Triadic connectedness is ubiquitous and frequently occurring.  </a:t>
            </a:r>
          </a:p>
          <a:p>
            <a:endParaRPr lang="en-GB" dirty="0"/>
          </a:p>
          <a:p>
            <a:r>
              <a:rPr lang="en-GB" dirty="0"/>
              <a:t>The </a:t>
            </a:r>
            <a:r>
              <a:rPr lang="en-GB" dirty="0" err="1"/>
              <a:t>behavioral</a:t>
            </a:r>
            <a:r>
              <a:rPr lang="en-GB" dirty="0"/>
              <a:t> phenotypes of joint attention, however, vary across socio-ecological settings. The figures on the left highlights that jointness may be indexed with the lack of visual contact &amp; avoidance of the shared topic (here a potentially dangerous, multi-legged insect).  The figures on the right illustrates that infants may engage with touch in a type of motor play (the adult female and infant swayed back &amp; forth together) and that the adult may not emit positive emotional tone.</a:t>
            </a:r>
          </a:p>
          <a:p>
            <a:endParaRPr lang="en-GB" dirty="0"/>
          </a:p>
          <a:p>
            <a:r>
              <a:rPr lang="en-GB" dirty="0"/>
              <a:t>Even with our small number of samples, we found significantly different forms of joint engagement.  It is notable that there does not appear to be any form that can be said to be ‘the norm’: there was not any phenotype that was universal in our study.  We conclude that the core ability underlying joint attention, triadic connectedness, may be universal, but the forms of joint engagement are highly contextualized. </a:t>
            </a:r>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dirty="0"/>
          </a:p>
        </p:txBody>
      </p:sp>
    </p:spTree>
    <p:extLst>
      <p:ext uri="{BB962C8B-B14F-4D97-AF65-F5344CB8AC3E}">
        <p14:creationId xmlns:p14="http://schemas.microsoft.com/office/powerpoint/2010/main" val="31806258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752600"/>
            <a:ext cx="9144000" cy="2057399"/>
          </a:xfrm>
        </p:spPr>
        <p:txBody>
          <a:bodyPr anchor="b">
            <a:normAutofit/>
          </a:bodyPr>
          <a:lstStyle>
            <a:lvl1pPr algn="ctr">
              <a:defRPr sz="4400">
                <a:solidFill>
                  <a:schemeClr val="bg1"/>
                </a:solidFill>
                <a:latin typeface="Futura Std Book" panose="020B0502020204020303"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40386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pic>
        <p:nvPicPr>
          <p:cNvPr id="5" name="Picture 4">
            <a:extLst>
              <a:ext uri="{FF2B5EF4-FFF2-40B4-BE49-F238E27FC236}">
                <a16:creationId xmlns:a16="http://schemas.microsoft.com/office/drawing/2014/main" id="{5DC8EE5C-F963-458A-A9C5-86732B605F8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2191999" cy="1434353"/>
          </a:xfrm>
          <a:prstGeom prst="rect">
            <a:avLst/>
          </a:prstGeom>
        </p:spPr>
      </p:pic>
      <p:sp>
        <p:nvSpPr>
          <p:cNvPr id="6" name="Rectangle 5">
            <a:extLst>
              <a:ext uri="{FF2B5EF4-FFF2-40B4-BE49-F238E27FC236}">
                <a16:creationId xmlns:a16="http://schemas.microsoft.com/office/drawing/2014/main" id="{EDED3B64-C160-4475-8A09-10709E5B77A7}"/>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8" name="Footer Placeholder 4">
            <a:extLst>
              <a:ext uri="{FF2B5EF4-FFF2-40B4-BE49-F238E27FC236}">
                <a16:creationId xmlns:a16="http://schemas.microsoft.com/office/drawing/2014/main" id="{64C2E617-3BA9-48FD-9DA4-BEE63B53FFA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chor="ctr" anchorCtr="0">
            <a:normAutofit/>
          </a:bodyPr>
          <a:lstStyle>
            <a:lvl1pPr marL="0" indent="0" algn="ctr">
              <a:buNone/>
              <a:defRPr sz="26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4D5F76DC-15D8-4C16-AE21-B46C61B2BC0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Std Book" panose="020B0502020204020303"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05886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694E570C-C238-45A0-83AE-249E2358C16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2191999" cy="1434353"/>
          </a:xfrm>
          <a:prstGeom prst="rect">
            <a:avLst/>
          </a:prstGeom>
        </p:spPr>
      </p:pic>
      <p:sp>
        <p:nvSpPr>
          <p:cNvPr id="15" name="TextBox 14">
            <a:extLst>
              <a:ext uri="{FF2B5EF4-FFF2-40B4-BE49-F238E27FC236}">
                <a16:creationId xmlns:a16="http://schemas.microsoft.com/office/drawing/2014/main" id="{491FEF6E-6728-4246-9B7F-9AA99E9F6694}"/>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sp>
        <p:nvSpPr>
          <p:cNvPr id="16" name="Rectangle 15">
            <a:extLst>
              <a:ext uri="{FF2B5EF4-FFF2-40B4-BE49-F238E27FC236}">
                <a16:creationId xmlns:a16="http://schemas.microsoft.com/office/drawing/2014/main" id="{8CDEEA0E-87F0-4617-BEED-F45AE0538056}"/>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D997BB66-716E-4D3D-9495-BD1006C9DAD1}"/>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9" name="Footer Placeholder 4">
            <a:extLst>
              <a:ext uri="{FF2B5EF4-FFF2-40B4-BE49-F238E27FC236}">
                <a16:creationId xmlns:a16="http://schemas.microsoft.com/office/drawing/2014/main" id="{81DDFD53-4788-4765-ADEA-7F64D0441597}"/>
              </a:ext>
            </a:extLst>
          </p:cNvPr>
          <p:cNvSpPr>
            <a:spLocks noGrp="1"/>
          </p:cNvSpPr>
          <p:nvPr>
            <p:ph type="ftr" sz="quarter" idx="10"/>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5" name="Footer Placeholder 4">
            <a:extLst>
              <a:ext uri="{FF2B5EF4-FFF2-40B4-BE49-F238E27FC236}">
                <a16:creationId xmlns:a16="http://schemas.microsoft.com/office/drawing/2014/main" id="{2172105B-A3D3-4245-8ED0-B7AA8D96EEE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4" name="Footer Placeholder 4">
            <a:extLst>
              <a:ext uri="{FF2B5EF4-FFF2-40B4-BE49-F238E27FC236}">
                <a16:creationId xmlns:a16="http://schemas.microsoft.com/office/drawing/2014/main" id="{05EBC14F-5189-490A-9376-6CB90E8A7323}"/>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015782A1-3DC5-40FF-9151-04FCA111770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2E134803-723A-45C9-90E1-CF535A9279F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6" name="Footer Placeholder 4">
            <a:extLst>
              <a:ext uri="{FF2B5EF4-FFF2-40B4-BE49-F238E27FC236}">
                <a16:creationId xmlns:a16="http://schemas.microsoft.com/office/drawing/2014/main" id="{3D3D3902-2039-42D4-8FF2-C51365B8028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6" name="Footer Placeholder 4">
            <a:extLst>
              <a:ext uri="{FF2B5EF4-FFF2-40B4-BE49-F238E27FC236}">
                <a16:creationId xmlns:a16="http://schemas.microsoft.com/office/drawing/2014/main" id="{EAFCAC06-12A5-4E5B-A14F-CFE8C16FF06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a:extLst>
              <a:ext uri="{FF2B5EF4-FFF2-40B4-BE49-F238E27FC236}">
                <a16:creationId xmlns:a16="http://schemas.microsoft.com/office/drawing/2014/main" id="{18883E40-48AE-47D7-A5B6-BA94261A665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hyperlink" Target="http://doi.org/10.1111/mono.12435" TargetMode="External"/><Relationship Id="rId2" Type="http://schemas.openxmlformats.org/officeDocument/2006/relationships/image" Target="../media/image16.jpeg"/><Relationship Id="rId1" Type="http://schemas.openxmlformats.org/officeDocument/2006/relationships/slideLayout" Target="../slideLayouts/slideLayout3.xml"/><Relationship Id="rId4" Type="http://schemas.openxmlformats.org/officeDocument/2006/relationships/hyperlink" Target="https://monographmatters.srcd.or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1828799"/>
            <a:ext cx="9144000" cy="990601"/>
          </a:xfrm>
        </p:spPr>
        <p:txBody>
          <a:bodyPr>
            <a:normAutofit/>
          </a:bodyPr>
          <a:lstStyle/>
          <a:p>
            <a:r>
              <a:rPr lang="en-US" b="0" dirty="0">
                <a:latin typeface="Futura Medium" panose="020B0602020204020303" pitchFamily="34" charset="-79"/>
                <a:cs typeface="Futura Medium" panose="020B0602020204020303" pitchFamily="34" charset="-79"/>
              </a:rPr>
              <a:t>Viewing Joint Attention Inclusively</a:t>
            </a:r>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1524000" y="4038601"/>
            <a:ext cx="9144000" cy="1371600"/>
          </a:xfrm>
        </p:spPr>
        <p:txBody>
          <a:bodyPr>
            <a:normAutofit/>
          </a:bodyPr>
          <a:lstStyle/>
          <a:p>
            <a:r>
              <a:rPr lang="en-US" dirty="0"/>
              <a:t>Kim A. Bard, Heidi Keller, Kirsty M. Ross, Barry Hewlett, Lauren Butler, Sarah T. Boysen, &amp; </a:t>
            </a:r>
            <a:r>
              <a:rPr lang="en-US" dirty="0" err="1"/>
              <a:t>Tetsuro</a:t>
            </a:r>
            <a:r>
              <a:rPr lang="en-US" dirty="0"/>
              <a:t> Matsuzawa</a:t>
            </a:r>
          </a:p>
        </p:txBody>
      </p:sp>
    </p:spTree>
    <p:extLst>
      <p:ext uri="{BB962C8B-B14F-4D97-AF65-F5344CB8AC3E}">
        <p14:creationId xmlns:p14="http://schemas.microsoft.com/office/powerpoint/2010/main" val="276403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79BF4E-677F-478E-B3D9-93829FE9D504}"/>
              </a:ext>
            </a:extLst>
          </p:cNvPr>
          <p:cNvPicPr>
            <a:picLocks noChangeAspect="1"/>
          </p:cNvPicPr>
          <p:nvPr/>
        </p:nvPicPr>
        <p:blipFill>
          <a:blip r:embed="rId3"/>
          <a:stretch>
            <a:fillRect/>
          </a:stretch>
        </p:blipFill>
        <p:spPr>
          <a:xfrm>
            <a:off x="1493820" y="4286544"/>
            <a:ext cx="3155531" cy="2141706"/>
          </a:xfrm>
          <a:prstGeom prst="rect">
            <a:avLst/>
          </a:prstGeom>
        </p:spPr>
      </p:pic>
      <p:pic>
        <p:nvPicPr>
          <p:cNvPr id="4" name="Picture 3">
            <a:extLst>
              <a:ext uri="{FF2B5EF4-FFF2-40B4-BE49-F238E27FC236}">
                <a16:creationId xmlns:a16="http://schemas.microsoft.com/office/drawing/2014/main" id="{2282C348-6B73-4E18-B7D8-FC1647215E8A}"/>
              </a:ext>
            </a:extLst>
          </p:cNvPr>
          <p:cNvPicPr>
            <a:picLocks noChangeAspect="1"/>
          </p:cNvPicPr>
          <p:nvPr/>
        </p:nvPicPr>
        <p:blipFill>
          <a:blip r:embed="rId4"/>
          <a:stretch>
            <a:fillRect/>
          </a:stretch>
        </p:blipFill>
        <p:spPr>
          <a:xfrm>
            <a:off x="7663542" y="4355127"/>
            <a:ext cx="3577720" cy="2004538"/>
          </a:xfrm>
          <a:prstGeom prst="rect">
            <a:avLst/>
          </a:prstGeom>
        </p:spPr>
      </p:pic>
      <p:sp>
        <p:nvSpPr>
          <p:cNvPr id="7" name="TextBox 6">
            <a:extLst>
              <a:ext uri="{FF2B5EF4-FFF2-40B4-BE49-F238E27FC236}">
                <a16:creationId xmlns:a16="http://schemas.microsoft.com/office/drawing/2014/main" id="{BD8F38E0-5DB4-4DB9-8FDF-16B5B967A573}"/>
              </a:ext>
            </a:extLst>
          </p:cNvPr>
          <p:cNvSpPr txBox="1"/>
          <p:nvPr/>
        </p:nvSpPr>
        <p:spPr>
          <a:xfrm>
            <a:off x="987992" y="1500603"/>
            <a:ext cx="10286999" cy="523220"/>
          </a:xfrm>
          <a:prstGeom prst="rect">
            <a:avLst/>
          </a:prstGeom>
          <a:noFill/>
        </p:spPr>
        <p:txBody>
          <a:bodyPr wrap="square" rtlCol="0">
            <a:spAutoFit/>
          </a:bodyPr>
          <a:lstStyle/>
          <a:p>
            <a:r>
              <a:rPr lang="en-GB" sz="2800" i="1" dirty="0"/>
              <a:t>We think we know </a:t>
            </a:r>
            <a:r>
              <a:rPr lang="en-GB" sz="2800" dirty="0"/>
              <a:t>about Joint Attention (through 50 years of study)</a:t>
            </a:r>
          </a:p>
        </p:txBody>
      </p:sp>
      <p:pic>
        <p:nvPicPr>
          <p:cNvPr id="9" name="Picture 8">
            <a:extLst>
              <a:ext uri="{FF2B5EF4-FFF2-40B4-BE49-F238E27FC236}">
                <a16:creationId xmlns:a16="http://schemas.microsoft.com/office/drawing/2014/main" id="{C932EF41-A10D-44E4-837B-F7A53FD2EE5A}"/>
              </a:ext>
            </a:extLst>
          </p:cNvPr>
          <p:cNvPicPr>
            <a:picLocks noChangeAspect="1"/>
          </p:cNvPicPr>
          <p:nvPr/>
        </p:nvPicPr>
        <p:blipFill>
          <a:blip r:embed="rId5"/>
          <a:stretch>
            <a:fillRect/>
          </a:stretch>
        </p:blipFill>
        <p:spPr>
          <a:xfrm>
            <a:off x="4755819" y="2133600"/>
            <a:ext cx="2801918" cy="2459603"/>
          </a:xfrm>
          <a:prstGeom prst="rect">
            <a:avLst/>
          </a:prstGeom>
        </p:spPr>
      </p:pic>
    </p:spTree>
    <p:extLst>
      <p:ext uri="{BB962C8B-B14F-4D97-AF65-F5344CB8AC3E}">
        <p14:creationId xmlns:p14="http://schemas.microsoft.com/office/powerpoint/2010/main" val="116661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CBE7C2-365B-4D6F-93C7-172FF55FCB50}"/>
              </a:ext>
            </a:extLst>
          </p:cNvPr>
          <p:cNvPicPr>
            <a:picLocks noChangeAspect="1"/>
          </p:cNvPicPr>
          <p:nvPr/>
        </p:nvPicPr>
        <p:blipFill>
          <a:blip r:embed="rId3"/>
          <a:stretch>
            <a:fillRect/>
          </a:stretch>
        </p:blipFill>
        <p:spPr>
          <a:xfrm>
            <a:off x="3505200" y="2249302"/>
            <a:ext cx="5334000" cy="4089400"/>
          </a:xfrm>
          <a:prstGeom prst="rect">
            <a:avLst/>
          </a:prstGeom>
        </p:spPr>
      </p:pic>
      <p:sp>
        <p:nvSpPr>
          <p:cNvPr id="5" name="TextBox 4">
            <a:extLst>
              <a:ext uri="{FF2B5EF4-FFF2-40B4-BE49-F238E27FC236}">
                <a16:creationId xmlns:a16="http://schemas.microsoft.com/office/drawing/2014/main" id="{8CBB4AB0-F282-4208-AB21-892B0B9FF4CC}"/>
              </a:ext>
            </a:extLst>
          </p:cNvPr>
          <p:cNvSpPr txBox="1"/>
          <p:nvPr/>
        </p:nvSpPr>
        <p:spPr>
          <a:xfrm>
            <a:off x="2483125" y="6478175"/>
            <a:ext cx="2044149"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ea typeface="+mn-ea"/>
                <a:cs typeface="+mn-cs"/>
              </a:rPr>
              <a:t>Bard &amp; Leavens, 2014</a:t>
            </a:r>
          </a:p>
        </p:txBody>
      </p:sp>
      <p:sp>
        <p:nvSpPr>
          <p:cNvPr id="7" name="TextBox 6">
            <a:extLst>
              <a:ext uri="{FF2B5EF4-FFF2-40B4-BE49-F238E27FC236}">
                <a16:creationId xmlns:a16="http://schemas.microsoft.com/office/drawing/2014/main" id="{6C02CB64-2F22-E648-B0AF-EF0CB1D818CA}"/>
              </a:ext>
            </a:extLst>
          </p:cNvPr>
          <p:cNvSpPr txBox="1"/>
          <p:nvPr/>
        </p:nvSpPr>
        <p:spPr>
          <a:xfrm>
            <a:off x="987992" y="1500603"/>
            <a:ext cx="10286999" cy="523220"/>
          </a:xfrm>
          <a:prstGeom prst="rect">
            <a:avLst/>
          </a:prstGeom>
          <a:noFill/>
        </p:spPr>
        <p:txBody>
          <a:bodyPr wrap="square" rtlCol="0">
            <a:spAutoFit/>
          </a:bodyPr>
          <a:lstStyle/>
          <a:p>
            <a:pPr algn="ctr"/>
            <a:r>
              <a:rPr lang="en-GB" sz="2800" i="1" dirty="0"/>
              <a:t>We think we know </a:t>
            </a:r>
            <a:r>
              <a:rPr lang="en-GB" sz="2800" dirty="0"/>
              <a:t>about how joint attention develops</a:t>
            </a:r>
          </a:p>
        </p:txBody>
      </p:sp>
    </p:spTree>
    <p:extLst>
      <p:ext uri="{BB962C8B-B14F-4D97-AF65-F5344CB8AC3E}">
        <p14:creationId xmlns:p14="http://schemas.microsoft.com/office/powerpoint/2010/main" val="31199839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p:txBody>
          <a:bodyPr/>
          <a:lstStyle/>
          <a:p>
            <a:r>
              <a:rPr lang="en-US" dirty="0">
                <a:latin typeface="Futura Medium" panose="020B0602020204020303" pitchFamily="34" charset="-79"/>
                <a:cs typeface="Futura Medium" panose="020B0602020204020303" pitchFamily="34" charset="-79"/>
              </a:rPr>
              <a:t>BUT – what we think we know is biased!</a:t>
            </a:r>
          </a:p>
        </p:txBody>
      </p:sp>
      <p:sp>
        <p:nvSpPr>
          <p:cNvPr id="3" name="Content Placeholder 2">
            <a:extLst>
              <a:ext uri="{FF2B5EF4-FFF2-40B4-BE49-F238E27FC236}">
                <a16:creationId xmlns:a16="http://schemas.microsoft.com/office/drawing/2014/main" id="{1E60976A-EAEE-AC4F-ADDC-A8C4060E7FD7}"/>
              </a:ext>
            </a:extLst>
          </p:cNvPr>
          <p:cNvSpPr>
            <a:spLocks noGrp="1"/>
          </p:cNvSpPr>
          <p:nvPr>
            <p:ph idx="1"/>
          </p:nvPr>
        </p:nvSpPr>
        <p:spPr>
          <a:xfrm>
            <a:off x="609600" y="2373086"/>
            <a:ext cx="11201400" cy="3801314"/>
          </a:xfrm>
        </p:spPr>
        <p:txBody>
          <a:bodyPr>
            <a:normAutofit/>
          </a:bodyPr>
          <a:lstStyle/>
          <a:p>
            <a:r>
              <a:rPr lang="en-US" b="0" dirty="0"/>
              <a:t>Because 90% of developmental research has been conducted with WEIRD samples</a:t>
            </a:r>
          </a:p>
          <a:p>
            <a:endParaRPr lang="en-US" b="0" dirty="0"/>
          </a:p>
          <a:p>
            <a:r>
              <a:rPr lang="en-US" b="0" dirty="0"/>
              <a:t>WEIRD samples prioritize:</a:t>
            </a:r>
          </a:p>
          <a:p>
            <a:r>
              <a:rPr lang="en-US" b="0" dirty="0"/>
              <a:t>     distal caregiving, infant signaling, toys, high positive emotion</a:t>
            </a:r>
          </a:p>
          <a:p>
            <a:endParaRPr lang="en-US" b="0" dirty="0"/>
          </a:p>
          <a:p>
            <a:r>
              <a:rPr lang="en-US" b="0" dirty="0"/>
              <a:t>WEIRD samples are neither ‘the norm’ nor ‘the optimal’ context</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76842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FAE5-FE32-4FA8-BB49-7C118202A552}"/>
              </a:ext>
            </a:extLst>
          </p:cNvPr>
          <p:cNvSpPr txBox="1"/>
          <p:nvPr/>
        </p:nvSpPr>
        <p:spPr>
          <a:xfrm>
            <a:off x="412595" y="3644049"/>
            <a:ext cx="11779405" cy="800219"/>
          </a:xfrm>
          <a:prstGeom prst="rect">
            <a:avLst/>
          </a:prstGeom>
          <a:noFill/>
        </p:spPr>
        <p:txBody>
          <a:bodyPr wrap="square" rtlCol="0">
            <a:spAutoFit/>
          </a:bodyPr>
          <a:lstStyle/>
          <a:p>
            <a:endParaRPr lang="en-GB" sz="2800" dirty="0"/>
          </a:p>
          <a:p>
            <a:endParaRPr lang="en-GB" dirty="0"/>
          </a:p>
        </p:txBody>
      </p:sp>
      <p:pic>
        <p:nvPicPr>
          <p:cNvPr id="2" name="Picture 1">
            <a:extLst>
              <a:ext uri="{FF2B5EF4-FFF2-40B4-BE49-F238E27FC236}">
                <a16:creationId xmlns:a16="http://schemas.microsoft.com/office/drawing/2014/main" id="{390D0949-93C5-48A0-9971-232C0109A9D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600" y="2386868"/>
            <a:ext cx="7962900" cy="4114800"/>
          </a:xfrm>
          <a:prstGeom prst="rect">
            <a:avLst/>
          </a:prstGeom>
        </p:spPr>
      </p:pic>
      <p:sp>
        <p:nvSpPr>
          <p:cNvPr id="4" name="Rectangle 3">
            <a:extLst>
              <a:ext uri="{FF2B5EF4-FFF2-40B4-BE49-F238E27FC236}">
                <a16:creationId xmlns:a16="http://schemas.microsoft.com/office/drawing/2014/main" id="{6C24140B-4D65-4944-964C-2BC077B234BB}"/>
              </a:ext>
            </a:extLst>
          </p:cNvPr>
          <p:cNvSpPr/>
          <p:nvPr/>
        </p:nvSpPr>
        <p:spPr>
          <a:xfrm>
            <a:off x="3309441" y="4267200"/>
            <a:ext cx="4691559" cy="206130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5" name="TextBox 4">
            <a:extLst>
              <a:ext uri="{FF2B5EF4-FFF2-40B4-BE49-F238E27FC236}">
                <a16:creationId xmlns:a16="http://schemas.microsoft.com/office/drawing/2014/main" id="{03EE8D7A-C15A-47DB-93CF-E9EC330E25E1}"/>
              </a:ext>
            </a:extLst>
          </p:cNvPr>
          <p:cNvSpPr txBox="1"/>
          <p:nvPr/>
        </p:nvSpPr>
        <p:spPr>
          <a:xfrm>
            <a:off x="412595" y="1507099"/>
            <a:ext cx="11627006" cy="646331"/>
          </a:xfrm>
          <a:prstGeom prst="rect">
            <a:avLst/>
          </a:prstGeom>
          <a:noFill/>
        </p:spPr>
        <p:txBody>
          <a:bodyPr wrap="square" rtlCol="0">
            <a:spAutoFit/>
          </a:bodyPr>
          <a:lstStyle/>
          <a:p>
            <a:r>
              <a:rPr lang="en-GB" sz="3600" dirty="0"/>
              <a:t>Joint Attention can be described by specifying characteristics</a:t>
            </a:r>
          </a:p>
        </p:txBody>
      </p:sp>
      <p:pic>
        <p:nvPicPr>
          <p:cNvPr id="8" name="Picture 7">
            <a:extLst>
              <a:ext uri="{FF2B5EF4-FFF2-40B4-BE49-F238E27FC236}">
                <a16:creationId xmlns:a16="http://schemas.microsoft.com/office/drawing/2014/main" id="{D925460E-43E7-4388-9DDB-FED61BA658A5}"/>
              </a:ext>
            </a:extLst>
          </p:cNvPr>
          <p:cNvPicPr>
            <a:picLocks noChangeAspect="1"/>
          </p:cNvPicPr>
          <p:nvPr/>
        </p:nvPicPr>
        <p:blipFill>
          <a:blip r:embed="rId4"/>
          <a:stretch>
            <a:fillRect/>
          </a:stretch>
        </p:blipFill>
        <p:spPr>
          <a:xfrm>
            <a:off x="8375495" y="2559891"/>
            <a:ext cx="3158002" cy="2143382"/>
          </a:xfrm>
          <a:prstGeom prst="rect">
            <a:avLst/>
          </a:prstGeom>
        </p:spPr>
      </p:pic>
    </p:spTree>
    <p:extLst>
      <p:ext uri="{BB962C8B-B14F-4D97-AF65-F5344CB8AC3E}">
        <p14:creationId xmlns:p14="http://schemas.microsoft.com/office/powerpoint/2010/main" val="3550236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8200" y="1683590"/>
            <a:ext cx="10515600" cy="762000"/>
          </a:xfrm>
        </p:spPr>
        <p:txBody>
          <a:bodyPr>
            <a:normAutofit fontScale="90000"/>
          </a:bodyPr>
          <a:lstStyle/>
          <a:p>
            <a:r>
              <a:rPr lang="en-GB" dirty="0">
                <a:latin typeface="Futura Medium" panose="020B0602020204020303" pitchFamily="34" charset="-79"/>
                <a:cs typeface="Futura Medium" panose="020B0602020204020303" pitchFamily="34" charset="-79"/>
              </a:rPr>
              <a:t>Joint Attention Phenotype Frequency</a:t>
            </a:r>
            <a:br>
              <a:rPr lang="en-GB" dirty="0">
                <a:latin typeface="Futura Medium" panose="020B0602020204020303" pitchFamily="34" charset="-79"/>
                <a:cs typeface="Futura Medium" panose="020B0602020204020303" pitchFamily="34" charset="-79"/>
              </a:rPr>
            </a:br>
            <a:endParaRPr lang="en-US" dirty="0">
              <a:latin typeface="Futura Medium" panose="020B0602020204020303" pitchFamily="34" charset="-79"/>
              <a:cs typeface="Futura Medium" panose="020B0602020204020303" pitchFamily="34" charset="-79"/>
            </a:endParaRPr>
          </a:p>
        </p:txBody>
      </p:sp>
      <p:sp>
        <p:nvSpPr>
          <p:cNvPr id="3" name="Content Placeholder 2">
            <a:extLst>
              <a:ext uri="{FF2B5EF4-FFF2-40B4-BE49-F238E27FC236}">
                <a16:creationId xmlns:a16="http://schemas.microsoft.com/office/drawing/2014/main" id="{1E60976A-EAEE-AC4F-ADDC-A8C4060E7FD7}"/>
              </a:ext>
            </a:extLst>
          </p:cNvPr>
          <p:cNvSpPr>
            <a:spLocks noGrp="1"/>
          </p:cNvSpPr>
          <p:nvPr>
            <p:ph idx="1"/>
          </p:nvPr>
        </p:nvSpPr>
        <p:spPr>
          <a:xfrm>
            <a:off x="1023703" y="5691334"/>
            <a:ext cx="10134600" cy="923438"/>
          </a:xfrm>
        </p:spPr>
        <p:txBody>
          <a:bodyPr>
            <a:normAutofit/>
          </a:bodyPr>
          <a:lstStyle/>
          <a:p>
            <a:pPr algn="ctr"/>
            <a:r>
              <a:rPr lang="en-US" sz="2400" b="0" dirty="0"/>
              <a:t>Joint Attention phenotype  defined as Engagement with mother, about objects, with positive emotional tone, &amp; initiated by Infant</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7" name="Picture 6">
            <a:extLst>
              <a:ext uri="{FF2B5EF4-FFF2-40B4-BE49-F238E27FC236}">
                <a16:creationId xmlns:a16="http://schemas.microsoft.com/office/drawing/2014/main" id="{6442F59B-269D-47B9-867C-E8B814AC14FC}"/>
              </a:ext>
            </a:extLst>
          </p:cNvPr>
          <p:cNvPicPr>
            <a:picLocks noChangeAspect="1"/>
          </p:cNvPicPr>
          <p:nvPr/>
        </p:nvPicPr>
        <p:blipFill>
          <a:blip r:embed="rId3"/>
          <a:stretch>
            <a:fillRect/>
          </a:stretch>
        </p:blipFill>
        <p:spPr>
          <a:xfrm>
            <a:off x="3386060" y="2066283"/>
            <a:ext cx="5409885" cy="3543093"/>
          </a:xfrm>
          <a:prstGeom prst="rect">
            <a:avLst/>
          </a:prstGeom>
        </p:spPr>
      </p:pic>
    </p:spTree>
    <p:extLst>
      <p:ext uri="{BB962C8B-B14F-4D97-AF65-F5344CB8AC3E}">
        <p14:creationId xmlns:p14="http://schemas.microsoft.com/office/powerpoint/2010/main" val="1486408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Frequency</a:t>
            </a:r>
          </a:p>
        </p:txBody>
      </p:sp>
      <p:sp>
        <p:nvSpPr>
          <p:cNvPr id="3" name="Content Placeholder 2">
            <a:extLst>
              <a:ext uri="{FF2B5EF4-FFF2-40B4-BE49-F238E27FC236}">
                <a16:creationId xmlns:a16="http://schemas.microsoft.com/office/drawing/2014/main" id="{1E60976A-EAEE-AC4F-ADDC-A8C4060E7FD7}"/>
              </a:ext>
            </a:extLst>
          </p:cNvPr>
          <p:cNvSpPr>
            <a:spLocks noGrp="1"/>
          </p:cNvSpPr>
          <p:nvPr>
            <p:ph idx="1"/>
          </p:nvPr>
        </p:nvSpPr>
        <p:spPr>
          <a:xfrm>
            <a:off x="869430" y="5638800"/>
            <a:ext cx="10515600" cy="914400"/>
          </a:xfrm>
        </p:spPr>
        <p:txBody>
          <a:bodyPr>
            <a:normAutofit/>
          </a:bodyPr>
          <a:lstStyle/>
          <a:p>
            <a:pPr algn="ctr"/>
            <a:r>
              <a:rPr lang="en-US" sz="2400" b="0" dirty="0"/>
              <a:t>Joint engagement defined as “engagement with someone, about something” [triadic connectedness]</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C7072814-C22D-4A78-A5A0-E17DF6DDA7BA}"/>
              </a:ext>
            </a:extLst>
          </p:cNvPr>
          <p:cNvPicPr>
            <a:picLocks noChangeAspect="1"/>
          </p:cNvPicPr>
          <p:nvPr/>
        </p:nvPicPr>
        <p:blipFill>
          <a:blip r:embed="rId3"/>
          <a:stretch>
            <a:fillRect/>
          </a:stretch>
        </p:blipFill>
        <p:spPr>
          <a:xfrm>
            <a:off x="3580097" y="2297970"/>
            <a:ext cx="5182732" cy="3340830"/>
          </a:xfrm>
          <a:prstGeom prst="rect">
            <a:avLst/>
          </a:prstGeom>
        </p:spPr>
      </p:pic>
    </p:spTree>
    <p:extLst>
      <p:ext uri="{BB962C8B-B14F-4D97-AF65-F5344CB8AC3E}">
        <p14:creationId xmlns:p14="http://schemas.microsoft.com/office/powerpoint/2010/main" val="2906001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Phenotype</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4BB5F6CF-81DD-46D5-8A14-FF996A99B4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5426" y="2259353"/>
            <a:ext cx="8359574" cy="3879787"/>
          </a:xfrm>
          <a:prstGeom prst="rect">
            <a:avLst/>
          </a:prstGeom>
        </p:spPr>
      </p:pic>
      <p:sp>
        <p:nvSpPr>
          <p:cNvPr id="7" name="Rectangle 6">
            <a:extLst>
              <a:ext uri="{FF2B5EF4-FFF2-40B4-BE49-F238E27FC236}">
                <a16:creationId xmlns:a16="http://schemas.microsoft.com/office/drawing/2014/main" id="{F881EAA8-E7E8-4BAF-AF20-8B808F4CB994}"/>
              </a:ext>
            </a:extLst>
          </p:cNvPr>
          <p:cNvSpPr/>
          <p:nvPr/>
        </p:nvSpPr>
        <p:spPr>
          <a:xfrm>
            <a:off x="5029200" y="2971800"/>
            <a:ext cx="4691559" cy="2895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1497033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Phenotype</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4BB5F6CF-81DD-46D5-8A14-FF996A99B4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5426" y="2259353"/>
            <a:ext cx="8359574" cy="3879787"/>
          </a:xfrm>
          <a:prstGeom prst="rect">
            <a:avLst/>
          </a:prstGeom>
        </p:spPr>
      </p:pic>
      <p:sp>
        <p:nvSpPr>
          <p:cNvPr id="7" name="Rectangle 6">
            <a:extLst>
              <a:ext uri="{FF2B5EF4-FFF2-40B4-BE49-F238E27FC236}">
                <a16:creationId xmlns:a16="http://schemas.microsoft.com/office/drawing/2014/main" id="{F881EAA8-E7E8-4BAF-AF20-8B808F4CB994}"/>
              </a:ext>
            </a:extLst>
          </p:cNvPr>
          <p:cNvSpPr/>
          <p:nvPr/>
        </p:nvSpPr>
        <p:spPr>
          <a:xfrm>
            <a:off x="6096000" y="2971800"/>
            <a:ext cx="3624759" cy="2895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632367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Phenotype</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4BB5F6CF-81DD-46D5-8A14-FF996A99B4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5426" y="2259353"/>
            <a:ext cx="8359574" cy="3879787"/>
          </a:xfrm>
          <a:prstGeom prst="rect">
            <a:avLst/>
          </a:prstGeom>
        </p:spPr>
      </p:pic>
      <p:sp>
        <p:nvSpPr>
          <p:cNvPr id="7" name="Rectangle 6">
            <a:extLst>
              <a:ext uri="{FF2B5EF4-FFF2-40B4-BE49-F238E27FC236}">
                <a16:creationId xmlns:a16="http://schemas.microsoft.com/office/drawing/2014/main" id="{F881EAA8-E7E8-4BAF-AF20-8B808F4CB994}"/>
              </a:ext>
            </a:extLst>
          </p:cNvPr>
          <p:cNvSpPr/>
          <p:nvPr/>
        </p:nvSpPr>
        <p:spPr>
          <a:xfrm>
            <a:off x="7086600" y="2971800"/>
            <a:ext cx="2634159" cy="2895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4B2BAF95-377E-0148-9876-0D5C6EE4BF3E}"/>
              </a:ext>
            </a:extLst>
          </p:cNvPr>
          <p:cNvPicPr>
            <a:picLocks noChangeAspect="1"/>
          </p:cNvPicPr>
          <p:nvPr/>
        </p:nvPicPr>
        <p:blipFill>
          <a:blip r:embed="rId4"/>
          <a:stretch>
            <a:fillRect/>
          </a:stretch>
        </p:blipFill>
        <p:spPr>
          <a:xfrm>
            <a:off x="7696200" y="2971800"/>
            <a:ext cx="3387180" cy="3353533"/>
          </a:xfrm>
          <a:prstGeom prst="rect">
            <a:avLst/>
          </a:prstGeom>
        </p:spPr>
      </p:pic>
    </p:spTree>
    <p:extLst>
      <p:ext uri="{BB962C8B-B14F-4D97-AF65-F5344CB8AC3E}">
        <p14:creationId xmlns:p14="http://schemas.microsoft.com/office/powerpoint/2010/main" val="2034719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Phenotype</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4BB5F6CF-81DD-46D5-8A14-FF996A99B4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5426" y="2259353"/>
            <a:ext cx="8359574" cy="3879787"/>
          </a:xfrm>
          <a:prstGeom prst="rect">
            <a:avLst/>
          </a:prstGeom>
        </p:spPr>
      </p:pic>
      <p:sp>
        <p:nvSpPr>
          <p:cNvPr id="7" name="Rectangle 6">
            <a:extLst>
              <a:ext uri="{FF2B5EF4-FFF2-40B4-BE49-F238E27FC236}">
                <a16:creationId xmlns:a16="http://schemas.microsoft.com/office/drawing/2014/main" id="{F881EAA8-E7E8-4BAF-AF20-8B808F4CB994}"/>
              </a:ext>
            </a:extLst>
          </p:cNvPr>
          <p:cNvSpPr/>
          <p:nvPr/>
        </p:nvSpPr>
        <p:spPr>
          <a:xfrm>
            <a:off x="8077200" y="2971800"/>
            <a:ext cx="1643559" cy="2895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1891899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Phenotype</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4BB5F6CF-81DD-46D5-8A14-FF996A99B4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5426" y="2259353"/>
            <a:ext cx="8359574" cy="3879787"/>
          </a:xfrm>
          <a:prstGeom prst="rect">
            <a:avLst/>
          </a:prstGeom>
        </p:spPr>
      </p:pic>
      <p:sp>
        <p:nvSpPr>
          <p:cNvPr id="6" name="Rectangle 5">
            <a:extLst>
              <a:ext uri="{FF2B5EF4-FFF2-40B4-BE49-F238E27FC236}">
                <a16:creationId xmlns:a16="http://schemas.microsoft.com/office/drawing/2014/main" id="{F5530DB5-2754-4322-A952-4283BCE2405F}"/>
              </a:ext>
            </a:extLst>
          </p:cNvPr>
          <p:cNvSpPr/>
          <p:nvPr/>
        </p:nvSpPr>
        <p:spPr>
          <a:xfrm>
            <a:off x="8077200" y="3505200"/>
            <a:ext cx="1643559" cy="23622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3" name="Picture 2">
            <a:extLst>
              <a:ext uri="{FF2B5EF4-FFF2-40B4-BE49-F238E27FC236}">
                <a16:creationId xmlns:a16="http://schemas.microsoft.com/office/drawing/2014/main" id="{7464450A-F2D3-4CAA-9F3C-F349E0CC6ADF}"/>
              </a:ext>
            </a:extLst>
          </p:cNvPr>
          <p:cNvPicPr>
            <a:picLocks noChangeAspect="1"/>
          </p:cNvPicPr>
          <p:nvPr/>
        </p:nvPicPr>
        <p:blipFill>
          <a:blip r:embed="rId4"/>
          <a:stretch>
            <a:fillRect/>
          </a:stretch>
        </p:blipFill>
        <p:spPr>
          <a:xfrm>
            <a:off x="9192932" y="2933247"/>
            <a:ext cx="2464190" cy="1829090"/>
          </a:xfrm>
          <a:prstGeom prst="rect">
            <a:avLst/>
          </a:prstGeom>
        </p:spPr>
      </p:pic>
    </p:spTree>
    <p:extLst>
      <p:ext uri="{BB962C8B-B14F-4D97-AF65-F5344CB8AC3E}">
        <p14:creationId xmlns:p14="http://schemas.microsoft.com/office/powerpoint/2010/main" val="418454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8200" y="1683590"/>
            <a:ext cx="10515600" cy="762000"/>
          </a:xfrm>
        </p:spPr>
        <p:txBody>
          <a:bodyPr>
            <a:normAutofit fontScale="90000"/>
          </a:bodyPr>
          <a:lstStyle/>
          <a:p>
            <a:r>
              <a:rPr lang="en-GB" dirty="0">
                <a:latin typeface="Futura Medium" panose="020B0602020204020303" pitchFamily="34" charset="-79"/>
                <a:cs typeface="Futura Medium" panose="020B0602020204020303" pitchFamily="34" charset="-79"/>
              </a:rPr>
              <a:t>Initiator of Joint Engagement</a:t>
            </a:r>
            <a:br>
              <a:rPr lang="en-GB" dirty="0">
                <a:latin typeface="Futura Medium" panose="020B0602020204020303" pitchFamily="34" charset="-79"/>
                <a:cs typeface="Futura Medium" panose="020B0602020204020303" pitchFamily="34" charset="-79"/>
              </a:rPr>
            </a:br>
            <a:endParaRPr lang="en-US" dirty="0">
              <a:latin typeface="Futura Medium" panose="020B0602020204020303" pitchFamily="34" charset="-79"/>
              <a:cs typeface="Futura Medium" panose="020B0602020204020303" pitchFamily="34" charset="-79"/>
            </a:endParaRP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3" name="Picture 2">
            <a:extLst>
              <a:ext uri="{FF2B5EF4-FFF2-40B4-BE49-F238E27FC236}">
                <a16:creationId xmlns:a16="http://schemas.microsoft.com/office/drawing/2014/main" id="{BA5A5852-558F-4E15-8F1E-9F775D895A3E}"/>
              </a:ext>
            </a:extLst>
          </p:cNvPr>
          <p:cNvPicPr>
            <a:picLocks noChangeAspect="1"/>
          </p:cNvPicPr>
          <p:nvPr/>
        </p:nvPicPr>
        <p:blipFill>
          <a:blip r:embed="rId3"/>
          <a:stretch>
            <a:fillRect/>
          </a:stretch>
        </p:blipFill>
        <p:spPr>
          <a:xfrm>
            <a:off x="3508621" y="2286000"/>
            <a:ext cx="5174757" cy="3995217"/>
          </a:xfrm>
          <a:prstGeom prst="rect">
            <a:avLst/>
          </a:prstGeom>
        </p:spPr>
      </p:pic>
    </p:spTree>
    <p:extLst>
      <p:ext uri="{BB962C8B-B14F-4D97-AF65-F5344CB8AC3E}">
        <p14:creationId xmlns:p14="http://schemas.microsoft.com/office/powerpoint/2010/main" val="1553019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833204" y="1497354"/>
            <a:ext cx="10515600" cy="762000"/>
          </a:xfrm>
        </p:spPr>
        <p:txBody>
          <a:bodyPr/>
          <a:lstStyle/>
          <a:p>
            <a:r>
              <a:rPr lang="en-US" dirty="0">
                <a:latin typeface="Futura Medium" panose="020B0602020204020303" pitchFamily="34" charset="-79"/>
                <a:cs typeface="Futura Medium" panose="020B0602020204020303" pitchFamily="34" charset="-79"/>
              </a:rPr>
              <a:t>Joint Engagement is Contextualized</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4">
            <a:extLst>
              <a:ext uri="{FF2B5EF4-FFF2-40B4-BE49-F238E27FC236}">
                <a16:creationId xmlns:a16="http://schemas.microsoft.com/office/drawing/2014/main" id="{4BB5F6CF-81DD-46D5-8A14-FF996A99B4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5426" y="2259353"/>
            <a:ext cx="8359574" cy="3879787"/>
          </a:xfrm>
          <a:prstGeom prst="rect">
            <a:avLst/>
          </a:prstGeom>
        </p:spPr>
      </p:pic>
    </p:spTree>
    <p:extLst>
      <p:ext uri="{BB962C8B-B14F-4D97-AF65-F5344CB8AC3E}">
        <p14:creationId xmlns:p14="http://schemas.microsoft.com/office/powerpoint/2010/main" val="1672046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E45C723-F3B7-4987-8262-44EB028BB536}"/>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graphicFrame>
        <p:nvGraphicFramePr>
          <p:cNvPr id="5" name="Table 4">
            <a:extLst>
              <a:ext uri="{FF2B5EF4-FFF2-40B4-BE49-F238E27FC236}">
                <a16:creationId xmlns:a16="http://schemas.microsoft.com/office/drawing/2014/main" id="{01164110-0F50-4252-AED5-DC6BE4957CD7}"/>
              </a:ext>
            </a:extLst>
          </p:cNvPr>
          <p:cNvGraphicFramePr>
            <a:graphicFrameLocks noGrp="1"/>
          </p:cNvGraphicFramePr>
          <p:nvPr>
            <p:extLst>
              <p:ext uri="{D42A27DB-BD31-4B8C-83A1-F6EECF244321}">
                <p14:modId xmlns:p14="http://schemas.microsoft.com/office/powerpoint/2010/main" val="3741263"/>
              </p:ext>
            </p:extLst>
          </p:nvPr>
        </p:nvGraphicFramePr>
        <p:xfrm>
          <a:off x="685800" y="1752600"/>
          <a:ext cx="11125200" cy="4275733"/>
        </p:xfrm>
        <a:graphic>
          <a:graphicData uri="http://schemas.openxmlformats.org/drawingml/2006/table">
            <a:tbl>
              <a:tblPr/>
              <a:tblGrid>
                <a:gridCol w="2860176">
                  <a:extLst>
                    <a:ext uri="{9D8B030D-6E8A-4147-A177-3AD203B41FA5}">
                      <a16:colId xmlns:a16="http://schemas.microsoft.com/office/drawing/2014/main" val="1693977791"/>
                    </a:ext>
                  </a:extLst>
                </a:gridCol>
                <a:gridCol w="2754222">
                  <a:extLst>
                    <a:ext uri="{9D8B030D-6E8A-4147-A177-3AD203B41FA5}">
                      <a16:colId xmlns:a16="http://schemas.microsoft.com/office/drawing/2014/main" val="2142438257"/>
                    </a:ext>
                  </a:extLst>
                </a:gridCol>
                <a:gridCol w="2755401">
                  <a:extLst>
                    <a:ext uri="{9D8B030D-6E8A-4147-A177-3AD203B41FA5}">
                      <a16:colId xmlns:a16="http://schemas.microsoft.com/office/drawing/2014/main" val="2329651669"/>
                    </a:ext>
                  </a:extLst>
                </a:gridCol>
                <a:gridCol w="2755401">
                  <a:extLst>
                    <a:ext uri="{9D8B030D-6E8A-4147-A177-3AD203B41FA5}">
                      <a16:colId xmlns:a16="http://schemas.microsoft.com/office/drawing/2014/main" val="3776722156"/>
                    </a:ext>
                  </a:extLst>
                </a:gridCol>
              </a:tblGrid>
              <a:tr h="430498">
                <a:tc>
                  <a:txBody>
                    <a:bodyPr/>
                    <a:lstStyle/>
                    <a:p>
                      <a:r>
                        <a:rPr lang="en-GB" sz="1600" dirty="0">
                          <a:effectLst/>
                          <a:latin typeface="+mn-lt"/>
                        </a:rPr>
                        <a:t> </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2000" b="1" dirty="0">
                          <a:effectLst/>
                          <a:latin typeface="+mn-lt"/>
                        </a:rPr>
                        <a:t>Hunter-Gatherers</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2000" b="1" dirty="0">
                          <a:effectLst/>
                          <a:latin typeface="+mn-lt"/>
                        </a:rPr>
                        <a:t>Small-Scale Farmers</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2000" b="1" dirty="0">
                          <a:effectLst/>
                          <a:latin typeface="+mn-lt"/>
                        </a:rPr>
                        <a:t>Middle-class Western</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84912250"/>
                  </a:ext>
                </a:extLst>
              </a:tr>
              <a:tr h="645748">
                <a:tc>
                  <a:txBody>
                    <a:bodyPr/>
                    <a:lstStyle/>
                    <a:p>
                      <a:r>
                        <a:rPr lang="en-GB" sz="2000" b="1" dirty="0">
                          <a:effectLst/>
                          <a:latin typeface="+mn-lt"/>
                        </a:rPr>
                        <a:t>General caregiving style</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b="0" dirty="0">
                          <a:effectLst/>
                          <a:latin typeface="+mn-lt"/>
                        </a:rPr>
                        <a:t>Proximal</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b="0" dirty="0">
                          <a:effectLst/>
                          <a:latin typeface="+mn-lt"/>
                        </a:rPr>
                        <a:t>Proximal</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b="0" dirty="0">
                          <a:effectLst/>
                          <a:latin typeface="+mn-lt"/>
                        </a:rPr>
                        <a:t>Distal</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1141400"/>
                  </a:ext>
                </a:extLst>
              </a:tr>
              <a:tr h="860997">
                <a:tc>
                  <a:txBody>
                    <a:bodyPr/>
                    <a:lstStyle/>
                    <a:p>
                      <a:r>
                        <a:rPr lang="en-GB" sz="2000" b="1" dirty="0">
                          <a:effectLst/>
                          <a:latin typeface="+mn-lt"/>
                        </a:rPr>
                        <a:t>How to engage and stimulate infants</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Touch,</a:t>
                      </a:r>
                    </a:p>
                    <a:p>
                      <a:pPr algn="ctr"/>
                      <a:r>
                        <a:rPr lang="en-GB" sz="1600" dirty="0">
                          <a:effectLst/>
                          <a:latin typeface="+mn-lt"/>
                        </a:rPr>
                        <a:t>Body movement,</a:t>
                      </a:r>
                    </a:p>
                    <a:p>
                      <a:pPr algn="ctr"/>
                      <a:r>
                        <a:rPr lang="en-GB" sz="1600" dirty="0">
                          <a:effectLst/>
                          <a:latin typeface="+mn-lt"/>
                        </a:rPr>
                        <a:t>Gaze</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Touch,</a:t>
                      </a:r>
                    </a:p>
                    <a:p>
                      <a:pPr algn="ctr"/>
                      <a:r>
                        <a:rPr lang="en-GB" sz="1600" dirty="0">
                          <a:effectLst/>
                          <a:latin typeface="+mn-lt"/>
                        </a:rPr>
                        <a:t>Body movement</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Verbalization,</a:t>
                      </a:r>
                    </a:p>
                    <a:p>
                      <a:pPr algn="ctr"/>
                      <a:r>
                        <a:rPr lang="en-GB" sz="1600" dirty="0">
                          <a:effectLst/>
                          <a:latin typeface="+mn-lt"/>
                        </a:rPr>
                        <a:t>Gaze,</a:t>
                      </a:r>
                    </a:p>
                    <a:p>
                      <a:pPr algn="ctr"/>
                      <a:r>
                        <a:rPr lang="en-GB" sz="1600" dirty="0">
                          <a:effectLst/>
                          <a:latin typeface="+mn-lt"/>
                        </a:rPr>
                        <a:t>Use of objects</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4191344"/>
                  </a:ext>
                </a:extLst>
              </a:tr>
              <a:tr h="833461">
                <a:tc>
                  <a:txBody>
                    <a:bodyPr/>
                    <a:lstStyle/>
                    <a:p>
                      <a:r>
                        <a:rPr lang="en-GB" sz="2000" b="1" dirty="0">
                          <a:effectLst/>
                          <a:latin typeface="+mn-lt"/>
                        </a:rPr>
                        <a:t>Socialization goals; </a:t>
                      </a:r>
                    </a:p>
                    <a:p>
                      <a:r>
                        <a:rPr lang="en-GB" sz="2000" b="1" dirty="0">
                          <a:effectLst/>
                          <a:latin typeface="+mn-lt"/>
                        </a:rPr>
                        <a:t>core values</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Sharing, </a:t>
                      </a:r>
                    </a:p>
                    <a:p>
                      <a:pPr algn="ctr"/>
                      <a:r>
                        <a:rPr lang="en-GB" sz="1600" dirty="0">
                          <a:effectLst/>
                          <a:latin typeface="+mn-lt"/>
                        </a:rPr>
                        <a:t>Cooperative autonomy</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Deference and respect,</a:t>
                      </a:r>
                    </a:p>
                    <a:p>
                      <a:pPr algn="ctr"/>
                      <a:r>
                        <a:rPr lang="en-GB" sz="1600" dirty="0">
                          <a:effectLst/>
                          <a:latin typeface="+mn-lt"/>
                        </a:rPr>
                        <a:t>Belonging,</a:t>
                      </a:r>
                    </a:p>
                    <a:p>
                      <a:pPr algn="ctr"/>
                      <a:r>
                        <a:rPr lang="en-GB" sz="1600" dirty="0">
                          <a:effectLst/>
                          <a:latin typeface="+mn-lt"/>
                        </a:rPr>
                        <a:t>Obedience</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Rapid cognitive development,</a:t>
                      </a:r>
                    </a:p>
                    <a:p>
                      <a:pPr algn="ctr"/>
                      <a:r>
                        <a:rPr lang="en-GB" sz="1600" dirty="0">
                          <a:effectLst/>
                          <a:latin typeface="+mn-lt"/>
                        </a:rPr>
                        <a:t>Independence</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99184575"/>
                  </a:ext>
                </a:extLst>
              </a:tr>
              <a:tr h="430498">
                <a:tc>
                  <a:txBody>
                    <a:bodyPr/>
                    <a:lstStyle/>
                    <a:p>
                      <a:r>
                        <a:rPr lang="en-GB" sz="2000" b="1">
                          <a:effectLst/>
                          <a:latin typeface="+mn-lt"/>
                        </a:rPr>
                        <a:t>Daily living</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a:effectLst/>
                          <a:latin typeface="+mn-lt"/>
                        </a:rPr>
                        <a:t>Adult focused</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Adult focused</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a:effectLst/>
                          <a:latin typeface="+mn-lt"/>
                        </a:rPr>
                        <a:t>Infant focused</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76915671"/>
                  </a:ext>
                </a:extLst>
              </a:tr>
              <a:tr h="644033">
                <a:tc>
                  <a:txBody>
                    <a:bodyPr/>
                    <a:lstStyle/>
                    <a:p>
                      <a:r>
                        <a:rPr lang="en-GB" sz="2000" b="1">
                          <a:effectLst/>
                          <a:latin typeface="+mn-lt"/>
                        </a:rPr>
                        <a:t>Adult interventions in infant learning</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a:effectLst/>
                          <a:latin typeface="+mn-lt"/>
                        </a:rPr>
                        <a:t>Limited and subtle</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Limited but explicit</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Common and explicit</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8567030"/>
                  </a:ext>
                </a:extLst>
              </a:tr>
              <a:tr h="430498">
                <a:tc>
                  <a:txBody>
                    <a:bodyPr/>
                    <a:lstStyle/>
                    <a:p>
                      <a:r>
                        <a:rPr lang="en-GB" sz="2000" b="1" dirty="0">
                          <a:effectLst/>
                          <a:latin typeface="+mn-lt"/>
                        </a:rPr>
                        <a:t>Infant mortality</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High</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High</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r>
                        <a:rPr lang="en-GB" sz="1600" dirty="0">
                          <a:effectLst/>
                          <a:latin typeface="+mn-lt"/>
                        </a:rPr>
                        <a:t>Low</a:t>
                      </a:r>
                    </a:p>
                  </a:txBody>
                  <a:tcPr marL="41327" marR="413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91299669"/>
                  </a:ext>
                </a:extLst>
              </a:tr>
            </a:tbl>
          </a:graphicData>
        </a:graphic>
      </p:graphicFrame>
      <p:sp>
        <p:nvSpPr>
          <p:cNvPr id="6" name="Rectangle 1">
            <a:extLst>
              <a:ext uri="{FF2B5EF4-FFF2-40B4-BE49-F238E27FC236}">
                <a16:creationId xmlns:a16="http://schemas.microsoft.com/office/drawing/2014/main" id="{893747C7-2C03-4ADD-A0C3-A4CA061AD1C5}"/>
              </a:ext>
            </a:extLst>
          </p:cNvPr>
          <p:cNvSpPr>
            <a:spLocks noChangeArrowheads="1"/>
          </p:cNvSpPr>
          <p:nvPr/>
        </p:nvSpPr>
        <p:spPr bwMode="auto">
          <a:xfrm>
            <a:off x="838199" y="1545385"/>
            <a:ext cx="10274039"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222222"/>
                </a:solidFill>
                <a:effectLst/>
                <a:latin typeface="Arial" panose="020B060402020202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222222"/>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41201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p:txBody>
          <a:bodyPr>
            <a:normAutofit/>
          </a:bodyPr>
          <a:lstStyle/>
          <a:p>
            <a:r>
              <a:rPr lang="en-US" dirty="0">
                <a:latin typeface="Futura Medium" panose="020B0602020204020303" pitchFamily="34" charset="-79"/>
                <a:cs typeface="Futura Medium" panose="020B0602020204020303" pitchFamily="34" charset="-79"/>
              </a:rPr>
              <a:t>Triadic Connectedness is the Core Ability</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7" name="Picture 6">
            <a:extLst>
              <a:ext uri="{FF2B5EF4-FFF2-40B4-BE49-F238E27FC236}">
                <a16:creationId xmlns:a16="http://schemas.microsoft.com/office/drawing/2014/main" id="{C0BFD8C3-F6EA-4757-8B5F-62CA1E5B3B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646" y="2652999"/>
            <a:ext cx="5810596" cy="3128356"/>
          </a:xfrm>
          <a:prstGeom prst="rect">
            <a:avLst/>
          </a:prstGeom>
        </p:spPr>
      </p:pic>
      <p:pic>
        <p:nvPicPr>
          <p:cNvPr id="9" name="Picture 8" descr="A picture containing text, outdoor, person, group&#10;&#10;Description automatically generated">
            <a:extLst>
              <a:ext uri="{FF2B5EF4-FFF2-40B4-BE49-F238E27FC236}">
                <a16:creationId xmlns:a16="http://schemas.microsoft.com/office/drawing/2014/main" id="{FC1ACDF4-9DD9-4183-9EF1-5221AEDE9D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71002" y="2535155"/>
            <a:ext cx="4594167" cy="3549535"/>
          </a:xfrm>
          <a:prstGeom prst="rect">
            <a:avLst/>
          </a:prstGeom>
        </p:spPr>
      </p:pic>
    </p:spTree>
    <p:extLst>
      <p:ext uri="{BB962C8B-B14F-4D97-AF65-F5344CB8AC3E}">
        <p14:creationId xmlns:p14="http://schemas.microsoft.com/office/powerpoint/2010/main" val="3256240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7F31C7EA-79CD-F443-896D-56CE775DC53C}"/>
              </a:ext>
            </a:extLst>
          </p:cNvPr>
          <p:cNvPicPr>
            <a:picLocks noGrp="1" noChangeAspect="1"/>
          </p:cNvPicPr>
          <p:nvPr>
            <p:ph type="pic" idx="1"/>
          </p:nvPr>
        </p:nvPicPr>
        <p:blipFill>
          <a:blip r:embed="rId2" cstate="screen">
            <a:extLst>
              <a:ext uri="{28A0092B-C50C-407E-A947-70E740481C1C}">
                <a14:useLocalDpi xmlns:a14="http://schemas.microsoft.com/office/drawing/2010/main"/>
              </a:ext>
            </a:extLst>
          </a:blip>
          <a:srcRect/>
          <a:stretch/>
        </p:blipFill>
        <p:spPr>
          <a:xfrm>
            <a:off x="933689" y="1787333"/>
            <a:ext cx="3257311" cy="4343400"/>
          </a:xfrm>
          <a:ln>
            <a:solidFill>
              <a:schemeClr val="tx1"/>
            </a:solidFill>
          </a:ln>
        </p:spPr>
      </p:pic>
      <p:sp>
        <p:nvSpPr>
          <p:cNvPr id="3" name="Text Placeholder 2">
            <a:extLst>
              <a:ext uri="{FF2B5EF4-FFF2-40B4-BE49-F238E27FC236}">
                <a16:creationId xmlns:a16="http://schemas.microsoft.com/office/drawing/2014/main" id="{F6909A65-A2EF-4EED-BC6A-30B201ACF763}"/>
              </a:ext>
            </a:extLst>
          </p:cNvPr>
          <p:cNvSpPr>
            <a:spLocks noGrp="1"/>
          </p:cNvSpPr>
          <p:nvPr>
            <p:ph type="body" sz="half" idx="2"/>
          </p:nvPr>
        </p:nvSpPr>
        <p:spPr/>
        <p:txBody>
          <a:bodyPr/>
          <a:lstStyle/>
          <a:p>
            <a:pPr algn="ctr">
              <a:spcBef>
                <a:spcPts val="0"/>
              </a:spcBef>
            </a:pPr>
            <a:r>
              <a:rPr lang="en-US" dirty="0">
                <a:cs typeface="Futura Medium" panose="020B0602020204020303" pitchFamily="34" charset="-79"/>
              </a:rPr>
              <a:t>For this issue, visit</a:t>
            </a:r>
          </a:p>
          <a:p>
            <a:pPr algn="ctr">
              <a:spcBef>
                <a:spcPts val="0"/>
              </a:spcBef>
            </a:pPr>
            <a:r>
              <a:rPr lang="en-US" dirty="0">
                <a:cs typeface="Futura Medium" panose="020B0602020204020303" pitchFamily="34" charset="-79"/>
                <a:hlinkClick r:id="rId3"/>
              </a:rPr>
              <a:t>doi.org/10.1111/mono.12435</a:t>
            </a:r>
            <a:endParaRPr lang="en-US" dirty="0">
              <a:cs typeface="Futura Medium" panose="020B0602020204020303" pitchFamily="34" charset="-79"/>
            </a:endParaRPr>
          </a:p>
          <a:p>
            <a:pPr algn="ctr"/>
            <a:endParaRPr lang="en-US" dirty="0">
              <a:cs typeface="Futura Medium" panose="020B0602020204020303" pitchFamily="34" charset="-79"/>
            </a:endParaRPr>
          </a:p>
          <a:p>
            <a:pPr algn="ctr"/>
            <a:r>
              <a:rPr lang="en-US" dirty="0">
                <a:cs typeface="Futura Medium" panose="020B0602020204020303" pitchFamily="34" charset="-79"/>
              </a:rPr>
              <a:t>For videos, commentaries, and teaching materials,</a:t>
            </a:r>
            <a:br>
              <a:rPr lang="en-US" dirty="0">
                <a:cs typeface="Futura Medium" panose="020B0602020204020303" pitchFamily="34" charset="-79"/>
              </a:rPr>
            </a:br>
            <a:r>
              <a:rPr lang="en-US" dirty="0">
                <a:cs typeface="Futura Medium" panose="020B0602020204020303" pitchFamily="34" charset="-79"/>
              </a:rPr>
              <a:t>visit </a:t>
            </a:r>
            <a:r>
              <a:rPr lang="en-US" dirty="0">
                <a:cs typeface="Futura Medium" panose="020B0602020204020303" pitchFamily="34" charset="-79"/>
                <a:hlinkClick r:id="rId4"/>
              </a:rPr>
              <a:t>monographmatters.srcd.org</a:t>
            </a:r>
            <a:endParaRPr lang="en-US" dirty="0">
              <a:cs typeface="Futura Medium" panose="020B0602020204020303" pitchFamily="34" charset="-79"/>
            </a:endParaRPr>
          </a:p>
        </p:txBody>
      </p:sp>
      <p:sp>
        <p:nvSpPr>
          <p:cNvPr id="4" name="Footer Placeholder 3">
            <a:extLst>
              <a:ext uri="{FF2B5EF4-FFF2-40B4-BE49-F238E27FC236}">
                <a16:creationId xmlns:a16="http://schemas.microsoft.com/office/drawing/2014/main" id="{7AD52CE2-92B2-4E1A-A4BA-055676459891}"/>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2121878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8704144-3BBD-4FE5-8C6D-9E7A8838480C}"/>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3" name="Content Placeholder 2">
            <a:extLst>
              <a:ext uri="{FF2B5EF4-FFF2-40B4-BE49-F238E27FC236}">
                <a16:creationId xmlns:a16="http://schemas.microsoft.com/office/drawing/2014/main" id="{0E2449C0-485A-4967-BF44-D19EBDB40648}"/>
              </a:ext>
            </a:extLst>
          </p:cNvPr>
          <p:cNvSpPr txBox="1">
            <a:spLocks/>
          </p:cNvSpPr>
          <p:nvPr/>
        </p:nvSpPr>
        <p:spPr>
          <a:xfrm>
            <a:off x="838200" y="1828800"/>
            <a:ext cx="4495800" cy="17526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Corresponding author</a:t>
            </a:r>
          </a:p>
          <a:p>
            <a:r>
              <a:rPr lang="en-US" b="0" dirty="0"/>
              <a:t>Kim A. Bard</a:t>
            </a:r>
          </a:p>
          <a:p>
            <a:r>
              <a:rPr lang="en-US" b="0" dirty="0"/>
              <a:t>Kim.Bard@port.ac.uk</a:t>
            </a:r>
          </a:p>
        </p:txBody>
      </p:sp>
      <p:sp>
        <p:nvSpPr>
          <p:cNvPr id="4" name="Content Placeholder 2">
            <a:extLst>
              <a:ext uri="{FF2B5EF4-FFF2-40B4-BE49-F238E27FC236}">
                <a16:creationId xmlns:a16="http://schemas.microsoft.com/office/drawing/2014/main" id="{D0CBA7D2-22DE-4439-B582-5DD75A56CCAE}"/>
              </a:ext>
            </a:extLst>
          </p:cNvPr>
          <p:cNvSpPr txBox="1">
            <a:spLocks/>
          </p:cNvSpPr>
          <p:nvPr/>
        </p:nvSpPr>
        <p:spPr>
          <a:xfrm>
            <a:off x="6858002" y="1816768"/>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Lynn S. Liben</a:t>
            </a:r>
          </a:p>
          <a:p>
            <a:r>
              <a:rPr lang="en-US" b="0" dirty="0"/>
              <a:t>liben@psu.edu</a:t>
            </a:r>
          </a:p>
        </p:txBody>
      </p:sp>
      <p:sp>
        <p:nvSpPr>
          <p:cNvPr id="5" name="Content Placeholder 2">
            <a:extLst>
              <a:ext uri="{FF2B5EF4-FFF2-40B4-BE49-F238E27FC236}">
                <a16:creationId xmlns:a16="http://schemas.microsoft.com/office/drawing/2014/main" id="{0B76BDB8-1D27-4989-B9AD-C828EA093D34}"/>
              </a:ext>
            </a:extLst>
          </p:cNvPr>
          <p:cNvSpPr txBox="1">
            <a:spLocks/>
          </p:cNvSpPr>
          <p:nvPr/>
        </p:nvSpPr>
        <p:spPr>
          <a:xfrm>
            <a:off x="838200" y="4053680"/>
            <a:ext cx="10515602" cy="2194719"/>
          </a:xfrm>
          <a:prstGeom prst="rect">
            <a:avLst/>
          </a:prstGeom>
        </p:spPr>
        <p:txBody>
          <a:bodyPr vert="horz" lIns="91440" tIns="45720" rIns="91440" bIns="45720" rtlCol="0">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Citation</a:t>
            </a:r>
          </a:p>
          <a:p>
            <a:pPr marL="914400" indent="-914400"/>
            <a:r>
              <a:rPr lang="en-US" b="0" dirty="0"/>
              <a:t>Bard, K.A., Keller, H., Ross, K., Hewlett, B., Butler, L., Boysen, S.T. &amp; Matsuzawa, T. (2021). </a:t>
            </a:r>
            <a:r>
              <a:rPr lang="en-GB" b="0" dirty="0"/>
              <a:t>Joint Attention in Human and Chimpanzee Infants in Varied Socio-ecological Contexts.  </a:t>
            </a:r>
            <a:r>
              <a:rPr lang="en-US" b="0" i="1" dirty="0"/>
              <a:t>Monographs of the Society for Research in Child Development, 86</a:t>
            </a:r>
            <a:r>
              <a:rPr lang="en-US" b="0" dirty="0"/>
              <a:t>(4). https://doi.org/10.1111/mono.12435</a:t>
            </a:r>
          </a:p>
        </p:txBody>
      </p:sp>
    </p:spTree>
    <p:extLst>
      <p:ext uri="{BB962C8B-B14F-4D97-AF65-F5344CB8AC3E}">
        <p14:creationId xmlns:p14="http://schemas.microsoft.com/office/powerpoint/2010/main" val="4247775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7AFB678E31795418DC691316A52166E" ma:contentTypeVersion="13" ma:contentTypeDescription="Create a new document." ma:contentTypeScope="" ma:versionID="5ab11f430aea23fdf3ff29be563351ff">
  <xsd:schema xmlns:xsd="http://www.w3.org/2001/XMLSchema" xmlns:xs="http://www.w3.org/2001/XMLSchema" xmlns:p="http://schemas.microsoft.com/office/2006/metadata/properties" xmlns:ns2="651f83f4-4efb-415a-9dc8-3ee132446cc3" xmlns:ns3="cc64b82e-d962-4ea7-9a2f-c57cd1164633" targetNamespace="http://schemas.microsoft.com/office/2006/metadata/properties" ma:root="true" ma:fieldsID="504c9a73903c5e08727e8f1da60f2ee5" ns2:_="" ns3:_="">
    <xsd:import namespace="651f83f4-4efb-415a-9dc8-3ee132446cc3"/>
    <xsd:import namespace="cc64b82e-d962-4ea7-9a2f-c57cd1164633"/>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1f83f4-4efb-415a-9dc8-3ee132446c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c64b82e-d962-4ea7-9a2f-c57cd116463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D6800D-9217-47CC-B858-DFD4A66FBF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51f83f4-4efb-415a-9dc8-3ee132446cc3"/>
    <ds:schemaRef ds:uri="cc64b82e-d962-4ea7-9a2f-c57cd11646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D17EF2-FE39-4FD6-9DF5-819387067349}">
  <ds:schemaRefs>
    <ds:schemaRef ds:uri="http://purl.org/dc/terms/"/>
    <ds:schemaRef ds:uri="http://purl.org/dc/dcmitype/"/>
    <ds:schemaRef ds:uri="http://schemas.microsoft.com/office/2006/documentManagement/types"/>
    <ds:schemaRef ds:uri="http://schemas.openxmlformats.org/package/2006/metadata/core-properties"/>
    <ds:schemaRef ds:uri="cc64b82e-d962-4ea7-9a2f-c57cd1164633"/>
    <ds:schemaRef ds:uri="http://schemas.microsoft.com/office/infopath/2007/PartnerControls"/>
    <ds:schemaRef ds:uri="http://schemas.microsoft.com/office/2006/metadata/properties"/>
    <ds:schemaRef ds:uri="651f83f4-4efb-415a-9dc8-3ee132446cc3"/>
    <ds:schemaRef ds:uri="http://www.w3.org/XML/1998/namespace"/>
    <ds:schemaRef ds:uri="http://purl.org/dc/elements/1.1/"/>
  </ds:schemaRefs>
</ds:datastoreItem>
</file>

<file path=customXml/itemProps3.xml><?xml version="1.0" encoding="utf-8"?>
<ds:datastoreItem xmlns:ds="http://schemas.openxmlformats.org/officeDocument/2006/customXml" ds:itemID="{22BD153E-A806-44BB-A70C-742766B4E8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9705</TotalTime>
  <Words>2530</Words>
  <Application>Microsoft Office PowerPoint</Application>
  <PresentationFormat>Widescreen</PresentationFormat>
  <Paragraphs>174</Paragraphs>
  <Slides>18</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Futura Medium</vt:lpstr>
      <vt:lpstr>Futura PT Medium</vt:lpstr>
      <vt:lpstr>Futura Std Book</vt:lpstr>
      <vt:lpstr>Futura Std Medium</vt:lpstr>
      <vt:lpstr>Times New Roman</vt:lpstr>
      <vt:lpstr>Office Theme</vt:lpstr>
      <vt:lpstr>Viewing Joint Attention Inclusively</vt:lpstr>
      <vt:lpstr>PowerPoint Presentation</vt:lpstr>
      <vt:lpstr>PowerPoint Presentation</vt:lpstr>
      <vt:lpstr>BUT – what we think we know is biased!</vt:lpstr>
      <vt:lpstr>PowerPoint Presentation</vt:lpstr>
      <vt:lpstr>Joint Attention Phenotype Frequency </vt:lpstr>
      <vt:lpstr>Joint Engagement Frequency</vt:lpstr>
      <vt:lpstr>Joint Engagement Phenotype</vt:lpstr>
      <vt:lpstr>Joint Engagement Phenotype</vt:lpstr>
      <vt:lpstr>Joint Engagement Phenotype</vt:lpstr>
      <vt:lpstr>Joint Engagement Phenotype</vt:lpstr>
      <vt:lpstr>Joint Engagement Phenotype</vt:lpstr>
      <vt:lpstr>Initiator of Joint Engagement </vt:lpstr>
      <vt:lpstr>Joint Engagement is Contextualized</vt:lpstr>
      <vt:lpstr>PowerPoint Presentation</vt:lpstr>
      <vt:lpstr>Triadic Connectedness is the Core Ability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229</cp:revision>
  <dcterms:created xsi:type="dcterms:W3CDTF">2020-01-10T20:12:13Z</dcterms:created>
  <dcterms:modified xsi:type="dcterms:W3CDTF">2022-01-26T14:11:48Z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0x01010077AFB678E31795418DC691316A52166E</vt:lpwstr>
  </property>
  <property fmtid="{D5CDD505-2E9C-101B-9397-08002B2CF9AE}" pid="3" name="_MarkAsFinal">
    <vt:bool>true</vt:bool>
  </property>
</Properties>
</file>