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3"/>
  </p:notesMasterIdLst>
  <p:handoutMasterIdLst>
    <p:handoutMasterId r:id="rId24"/>
  </p:handoutMasterIdLst>
  <p:sldIdLst>
    <p:sldId id="291" r:id="rId5"/>
    <p:sldId id="294" r:id="rId6"/>
    <p:sldId id="297" r:id="rId7"/>
    <p:sldId id="296" r:id="rId8"/>
    <p:sldId id="768" r:id="rId9"/>
    <p:sldId id="726" r:id="rId10"/>
    <p:sldId id="769" r:id="rId11"/>
    <p:sldId id="770" r:id="rId12"/>
    <p:sldId id="765" r:id="rId13"/>
    <p:sldId id="771" r:id="rId14"/>
    <p:sldId id="772" r:id="rId15"/>
    <p:sldId id="766" r:id="rId16"/>
    <p:sldId id="773" r:id="rId17"/>
    <p:sldId id="774" r:id="rId18"/>
    <p:sldId id="767" r:id="rId19"/>
    <p:sldId id="779" r:id="rId20"/>
    <p:sldId id="775" r:id="rId21"/>
    <p:sldId id="29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222D"/>
    <a:srgbClr val="0068AE"/>
    <a:srgbClr val="1B386A"/>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882"/>
    <p:restoredTop sz="94309" autoAdjust="0"/>
  </p:normalViewPr>
  <p:slideViewPr>
    <p:cSldViewPr snapToObjects="1">
      <p:cViewPr varScale="1">
        <p:scale>
          <a:sx n="73" d="100"/>
          <a:sy n="73" d="100"/>
        </p:scale>
        <p:origin x="1152" y="75"/>
      </p:cViewPr>
      <p:guideLst>
        <p:guide orient="horz" pos="2160"/>
        <p:guide pos="3840"/>
      </p:guideLst>
    </p:cSldViewPr>
  </p:slideViewPr>
  <p:notesTextViewPr>
    <p:cViewPr>
      <p:scale>
        <a:sx n="1" d="1"/>
        <a:sy n="1" d="1"/>
      </p:scale>
      <p:origin x="0" y="0"/>
    </p:cViewPr>
  </p:notesTextViewPr>
  <p:sorterViewPr>
    <p:cViewPr>
      <p:scale>
        <a:sx n="176" d="100"/>
        <a:sy n="176" d="100"/>
      </p:scale>
      <p:origin x="0" y="-6660"/>
    </p:cViewPr>
  </p:sorterViewPr>
  <p:notesViewPr>
    <p:cSldViewPr snapToObjects="1">
      <p:cViewPr varScale="1">
        <p:scale>
          <a:sx n="49" d="100"/>
          <a:sy n="49" d="100"/>
        </p:scale>
        <p:origin x="2667"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775BAF-7835-4914-9D02-A5CD6E5FA5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914AEE-649F-4D0E-87EF-88DFADECAF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0D7FB68-2C61-4821-B9F6-1DA2046B6BC1}" type="datetimeFigureOut">
              <a:rPr lang="en-US" smtClean="0"/>
              <a:t>3/12/2025</a:t>
            </a:fld>
            <a:endParaRPr lang="en-US"/>
          </a:p>
        </p:txBody>
      </p:sp>
      <p:sp>
        <p:nvSpPr>
          <p:cNvPr id="4" name="Footer Placeholder 3">
            <a:extLst>
              <a:ext uri="{FF2B5EF4-FFF2-40B4-BE49-F238E27FC236}">
                <a16:creationId xmlns:a16="http://schemas.microsoft.com/office/drawing/2014/main" id="{2A8CD20A-B66A-4CC3-AF0D-815EA5C4C30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606BCDD-20DB-4C52-B3AC-B83BC08DA3B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50F0487-FC83-45DE-8E44-8A9587868A08}" type="slidenum">
              <a:rPr lang="en-US" smtClean="0"/>
              <a:t>‹#›</a:t>
            </a:fld>
            <a:endParaRPr lang="en-US"/>
          </a:p>
        </p:txBody>
      </p:sp>
    </p:spTree>
    <p:extLst>
      <p:ext uri="{BB962C8B-B14F-4D97-AF65-F5344CB8AC3E}">
        <p14:creationId xmlns:p14="http://schemas.microsoft.com/office/powerpoint/2010/main" val="3757166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3/12/2025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this is Alexis McCraw, one of the authors of this monograph. In this presentation, I am going to give a brief overview of our participants, the tasks we used, and our findings. In addition to this, our anchor author and the PI of the lab Aaron Buss will give a tutorial on dynamic field theory. If you are interested more in the theoretical backings for our work or would like to start neurocomputational modeling yourself, I would highly recommend checking that out as well. </a:t>
            </a:r>
          </a:p>
        </p:txBody>
      </p:sp>
      <p:sp>
        <p:nvSpPr>
          <p:cNvPr id="4" name="Slide Number Placeholder 3"/>
          <p:cNvSpPr>
            <a:spLocks noGrp="1"/>
          </p:cNvSpPr>
          <p:nvPr>
            <p:ph type="sldNum" sz="quarter" idx="5"/>
          </p:nvPr>
        </p:nvSpPr>
        <p:spPr/>
        <p:txBody>
          <a:bodyPr/>
          <a:lstStyle/>
          <a:p>
            <a:fld id="{93D432A1-B43F-474F-8713-D001A571467A}" type="slidenum">
              <a:rPr lang="en-US" smtClean="0"/>
              <a:t>1</a:t>
            </a:fld>
            <a:endParaRPr lang="en-US" dirty="0"/>
          </a:p>
        </p:txBody>
      </p:sp>
    </p:spTree>
    <p:extLst>
      <p:ext uri="{BB962C8B-B14F-4D97-AF65-F5344CB8AC3E}">
        <p14:creationId xmlns:p14="http://schemas.microsoft.com/office/powerpoint/2010/main" val="20950696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I’m first going to talk a little bit about Phineas Gage, a man who I’m sure you all have heard of. Phineas was struck in the head with a railroad spike at work. The spike went through his skull and pierced his frontal lobe, but miraculously, he survived. After the accident, though, Phineas’ loved ones noted that he no longer seemed like the same person. He was irritable, confused, and no longer joyful. This case led to the study of what we now refer to as executive function. Early theorists describe executive function using different terms like homunculus or central executive, but all terms like the boil down to one concept: a man in the control booth that is responsible for everything you do. In this sense, executive functioning is something that happens almost outside of oneself and not within our own control. Newer ideas on executive functioning describe it not as one overarching ability but a series of separable abilities that may be combined to complete certain goals. These typically include things like working memory, inhibitory control, task switching, and other skills. The issue with thinking of executive function as components in this way is that this view lends itself to description over explanation. Instead of focusing on how executive comes to be in the first place, researchers are assessing different skills which may or may not be associated with one another. This is very interesting and important research, but does not address the level we are interested in. We want to find out how executive function comes to be at all. In recent years, a new perspective has emerged that views EF as a singular sense of self control rather than a set of separable components. We agree with this shift to looking at EF through a more unified lens, but this shift in perspective still does not address how EF arises from a mechanistic perspective. This is where dynamic field theory comes in. Because we have a whole separate lecture on this topic, I’m not going to get too deep in the weeds here. In short, dynamic field theory posits that all behavior is a result of the interactions between neural fields which fire either with each other or in competition with one another.</a:t>
            </a:r>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dirty="0"/>
          </a:p>
        </p:txBody>
      </p:sp>
    </p:spTree>
    <p:extLst>
      <p:ext uri="{BB962C8B-B14F-4D97-AF65-F5344CB8AC3E}">
        <p14:creationId xmlns:p14="http://schemas.microsoft.com/office/powerpoint/2010/main" val="3552962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I need to talk about how we are going to be assessing executive function in the current study. The dimensional change card sort task is considered a benchmark executive function task for young children that assesses working memory, rule following, and inhibition skills. The task was originally created by Philip </a:t>
            </a:r>
            <a:r>
              <a:rPr lang="en-US" dirty="0" err="1"/>
              <a:t>Zelazo</a:t>
            </a:r>
            <a:r>
              <a:rPr lang="en-US" dirty="0"/>
              <a:t> and is now included in the NIH assessment toolbox. The standard DCCS task requires children to sort cards based on one of two dimensions: color or shape. Children are instructed to sort cards by one dimension in a pre-switch phase and then sort by the other dimension in the post-switch phase. It is important to note that, before the pre-switch phase begins, the experimenter completes two trials in front of the child. Experimenters may use the verbiage, “we are going to play a card game. This is the color game. In the color game blue ones go here (point to left) and red ones go here (point to right). I am going to do two for you and then it’s your turn. I see a blue one so I put it here (tap on the blue circle card). Now I see a red one so I’m going to put it here (tap on the red star card). Now it’s your turn.” After children complete five trials of this, the experimenter prompts them to switch sorting dimensions. The experimenter will say something like “now we’re going to play the shape game. In the shape game, circles go here (point to left) and stars go here (point to right).” Note that the experimenter does not provide example trials for the post-switch dimension. The most important aspect to pay attention to here is the conflicting spatial locations between the pre and post switch dimensions. Children are first sorting the red circles to the right and the blue stars to the left, but will have to place these objects in the opposite locations during the post-switch phase. Young children are unable to successfully switch to the new set of rules and perseverate. </a:t>
            </a:r>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dirty="0"/>
          </a:p>
        </p:txBody>
      </p:sp>
    </p:spTree>
    <p:extLst>
      <p:ext uri="{BB962C8B-B14F-4D97-AF65-F5344CB8AC3E}">
        <p14:creationId xmlns:p14="http://schemas.microsoft.com/office/powerpoint/2010/main" val="19004620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current study assessed 20 children at 30 and 54 months. Children completed a larger battery of tasks, a subset of which are discussed in the current monograph. The tasks we assess here are the dimensional label learning task, the dimensional understanding task, the </a:t>
            </a:r>
            <a:r>
              <a:rPr lang="en-US" dirty="0" err="1"/>
              <a:t>simon</a:t>
            </a:r>
            <a:r>
              <a:rPr lang="en-US" dirty="0"/>
              <a:t> task, and the dimensional change card sort task. If you are interested in the other tasks the children did, they also completed a resting state task at both ages, a snack delay task at 30 months, and the MAAP task at 54 months. Feel free to contact me if you would like to hear more about these tasks, my email is listed at the end of this PowerPoint. While children were completing these tasks, children wore a full system </a:t>
            </a:r>
            <a:r>
              <a:rPr lang="en-US" dirty="0" err="1"/>
              <a:t>Techen</a:t>
            </a:r>
            <a:r>
              <a:rPr lang="en-US" dirty="0"/>
              <a:t> cw7 fNIRS cap with sources and detectors located bilaterally across frontal, temporal, and parietal regions. </a:t>
            </a:r>
          </a:p>
        </p:txBody>
      </p:sp>
      <p:sp>
        <p:nvSpPr>
          <p:cNvPr id="4" name="Slide Number Placeholder 3"/>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26744545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collection for this study began in 2019 and was halted by the COVID-19 pandemic such that children came in for their first year visits, skipped the second year of the study, and were recruited to come in again for their third. Unfortunately, only 20 of the 65 children were successfully brought back for the 54-month-old sessions. This slide provides the demographics breakdown of the children that were originally recruited versus our final sample. There is not a significant difference between the </a:t>
            </a:r>
            <a:r>
              <a:rPr lang="en-US" dirty="0" err="1"/>
              <a:t>famility</a:t>
            </a:r>
            <a:r>
              <a:rPr lang="en-US" dirty="0"/>
              <a:t> incomes or the public assistance statuses of those that did or did not finish the study. There are differences in the race and ethnicity of the two groups, though. The original sample included 1 Asian child, 1 black child, one indigenous child, and two mixed race children, whereas the final sample included only white participants. Additionally, 3 Hispanic children completed the first year of sessions but did not return for year 3. </a:t>
            </a:r>
          </a:p>
        </p:txBody>
      </p:sp>
      <p:sp>
        <p:nvSpPr>
          <p:cNvPr id="4" name="Slide Number Placeholder 3"/>
          <p:cNvSpPr>
            <a:spLocks noGrp="1"/>
          </p:cNvSpPr>
          <p:nvPr>
            <p:ph type="sldNum" sz="quarter" idx="5"/>
          </p:nvPr>
        </p:nvSpPr>
        <p:spPr/>
        <p:txBody>
          <a:bodyPr/>
          <a:lstStyle/>
          <a:p>
            <a:fld id="{93D432A1-B43F-474F-8713-D001A571467A}" type="slidenum">
              <a:rPr lang="en-US" smtClean="0"/>
              <a:t>5</a:t>
            </a:fld>
            <a:endParaRPr lang="en-US" dirty="0"/>
          </a:p>
        </p:txBody>
      </p:sp>
    </p:spTree>
    <p:extLst>
      <p:ext uri="{BB962C8B-B14F-4D97-AF65-F5344CB8AC3E}">
        <p14:creationId xmlns:p14="http://schemas.microsoft.com/office/powerpoint/2010/main" val="21589397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a:t>The dimensional label learning task has two components. The first is a production task where children see an object in the center of the screen and are told to say out loud either the color or the shape of the object. In the comprehension task, children were presented an array of objects and told to tap on a specified shape or color. These tasks were broken up into four sections: color production, color comprehension, shape production, and shape comprehension. Each color and shape was identified twice for a total of 12 trials in each of these sections. Sections were administered to the children in random order. </a:t>
            </a:r>
          </a:p>
        </p:txBody>
      </p:sp>
      <p:sp>
        <p:nvSpPr>
          <p:cNvPr id="4" name="Slide Number Placeholder 3"/>
          <p:cNvSpPr>
            <a:spLocks noGrp="1"/>
          </p:cNvSpPr>
          <p:nvPr>
            <p:ph type="sldNum" sz="quarter" idx="10"/>
          </p:nvPr>
        </p:nvSpPr>
        <p:spPr/>
        <p:txBody>
          <a:bodyPr/>
          <a:lstStyle/>
          <a:p>
            <a:pPr>
              <a:defRPr/>
            </a:pPr>
            <a:fld id="{A19B0DA0-73FD-49C1-A6CE-F9F380D28E31}" type="slidenum">
              <a:rPr lang="en-US" smtClean="0"/>
              <a:pPr>
                <a:defRPr/>
              </a:pPr>
              <a:t>6</a:t>
            </a:fld>
            <a:endParaRPr lang="en-US"/>
          </a:p>
        </p:txBody>
      </p:sp>
    </p:spTree>
    <p:extLst>
      <p:ext uri="{BB962C8B-B14F-4D97-AF65-F5344CB8AC3E}">
        <p14:creationId xmlns:p14="http://schemas.microsoft.com/office/powerpoint/2010/main" val="13083001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 going to present the behavioral result now. If you look at this graph here, you’ll see that there is a lot of variability in children’s labeling skills at 30 months, but all children are pretty consistently accurate with color and shape labels at 54 months. 30-month-olds were pretty bad at both production tasks, but were particularly bad at shape production. </a:t>
            </a:r>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13858613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a whole bunch of clusters of neural activation that we found during the dimensional label learning task, so I’m going to give you a breakdown of some of the trends that we found instead of going through all 22 clusters one by one. In general, we found that color trials showed activation of regions that were associated with higher level processing whereas shape trials showed activation of regions associated with more basic visual processing. This is likely because children are more familiar with their color terms than shape and thus understand the task enough to recruit these higher level regions. The most interesting finding from this whole section of the analyses was the shift in activation between ages for the color and shape tasks. We found that, at 30 months, children activated right superior parietal lobule and left superior temporal gyrus during shape tasks and right inferior frontal gyrus for color tasks. We found the exact opposite pattern for 54 months </a:t>
            </a:r>
            <a:r>
              <a:rPr lang="en-US" dirty="0" err="1"/>
              <a:t>olds</a:t>
            </a:r>
            <a:r>
              <a:rPr lang="en-US" dirty="0"/>
              <a:t> where children at this age were activating right superior parietal lobule and left superior temporal gyrus for color tasks and right inferior frontal gyrus for shape tasks. This indicates that right superior parietal lobule and left superior temporal gyrus are involved in basic visual and auditory processing, whereas right inferior frontal gyrus is involved in the higher order thinking needed to do a more challenging task. 30 month </a:t>
            </a:r>
            <a:r>
              <a:rPr lang="en-US" dirty="0" err="1"/>
              <a:t>olds</a:t>
            </a:r>
            <a:r>
              <a:rPr lang="en-US" dirty="0"/>
              <a:t> are sufficiently challenged by their color terms, which they have an overall okay but not excellent knowledge of. This 30-month-olds do not know their shapes well at all, though, and this task may simply be too difficult for them to even engage these frontal regions at all. On the flip side, 54-month-olds know their color terms well and no longer need to engage frontal regions to complete the task, but they now have enough knowledge of shape terms to engage the frontal region for completing the shape trials.</a:t>
            </a:r>
          </a:p>
        </p:txBody>
      </p:sp>
      <p:sp>
        <p:nvSpPr>
          <p:cNvPr id="4" name="Slide Number Placeholder 3"/>
          <p:cNvSpPr>
            <a:spLocks noGrp="1"/>
          </p:cNvSpPr>
          <p:nvPr>
            <p:ph type="sldNum" sz="quarter" idx="5"/>
          </p:nvPr>
        </p:nvSpPr>
        <p:spPr/>
        <p:txBody>
          <a:bodyPr/>
          <a:lstStyle/>
          <a:p>
            <a:fld id="{93D432A1-B43F-474F-8713-D001A571467A}" type="slidenum">
              <a:rPr lang="en-US" smtClean="0"/>
              <a:t>8</a:t>
            </a:fld>
            <a:endParaRPr lang="en-US" dirty="0"/>
          </a:p>
        </p:txBody>
      </p:sp>
    </p:spTree>
    <p:extLst>
      <p:ext uri="{BB962C8B-B14F-4D97-AF65-F5344CB8AC3E}">
        <p14:creationId xmlns:p14="http://schemas.microsoft.com/office/powerpoint/2010/main" val="28354145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onto our next task. The dimensional understanding task was very similar to the dimensional labeling task, and was in fact given within the same randomized sequence. This task contained a shape and a color matching section. Children were first shown the panel on the left-hand side of either image. This image contained either two different shapes of the same color or two of the same shapes with two different colors, depending on which section they were completing. Children were not instructed which dimension they should focus on. Instead, they were prompted with the verbiage “do you see these two? (point to the objects in the box) Which of these (point to item array above the box) is like these two (point back to items in the box)?”</a:t>
            </a:r>
          </a:p>
        </p:txBody>
      </p:sp>
      <p:sp>
        <p:nvSpPr>
          <p:cNvPr id="4" name="Slide Number Placeholder 3"/>
          <p:cNvSpPr>
            <a:spLocks noGrp="1"/>
          </p:cNvSpPr>
          <p:nvPr>
            <p:ph type="sldNum" sz="quarter" idx="5"/>
          </p:nvPr>
        </p:nvSpPr>
        <p:spPr/>
        <p:txBody>
          <a:bodyPr/>
          <a:lstStyle/>
          <a:p>
            <a:fld id="{93D432A1-B43F-474F-8713-D001A571467A}" type="slidenum">
              <a:rPr lang="en-US" smtClean="0"/>
              <a:t>9</a:t>
            </a:fld>
            <a:endParaRPr lang="en-US" dirty="0"/>
          </a:p>
        </p:txBody>
      </p:sp>
    </p:spTree>
    <p:extLst>
      <p:ext uri="{BB962C8B-B14F-4D97-AF65-F5344CB8AC3E}">
        <p14:creationId xmlns:p14="http://schemas.microsoft.com/office/powerpoint/2010/main" val="21162480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see a really interesting pattern of behavioral results here. 30 month </a:t>
            </a:r>
            <a:r>
              <a:rPr lang="en-US" dirty="0" err="1"/>
              <a:t>olds</a:t>
            </a:r>
            <a:r>
              <a:rPr lang="en-US" dirty="0"/>
              <a:t> show pretty consistent accuracy regardless of whether they were completing the shape or color matching trials, though they were just slightly more accurate during color trials. This is not a significant difference, just a small visible trend. 54-month-olds, however, were very accurate on shape matching trials and showed immense variability during color matching trials. This is a really interesting finding and points to the shape bias phenomenon where, as children reach around age 3, they show a strong bias to attend to an object’s shape for categorization over other object dimensions like size, color, or texture. </a:t>
            </a:r>
          </a:p>
        </p:txBody>
      </p:sp>
      <p:sp>
        <p:nvSpPr>
          <p:cNvPr id="4" name="Slide Number Placeholder 3"/>
          <p:cNvSpPr>
            <a:spLocks noGrp="1"/>
          </p:cNvSpPr>
          <p:nvPr>
            <p:ph type="sldNum" sz="quarter" idx="5"/>
          </p:nvPr>
        </p:nvSpPr>
        <p:spPr/>
        <p:txBody>
          <a:bodyPr/>
          <a:lstStyle/>
          <a:p>
            <a:fld id="{93D432A1-B43F-474F-8713-D001A571467A}" type="slidenum">
              <a:rPr lang="en-US" smtClean="0"/>
              <a:t>10</a:t>
            </a:fld>
            <a:endParaRPr lang="en-US" dirty="0"/>
          </a:p>
        </p:txBody>
      </p:sp>
    </p:spTree>
    <p:extLst>
      <p:ext uri="{BB962C8B-B14F-4D97-AF65-F5344CB8AC3E}">
        <p14:creationId xmlns:p14="http://schemas.microsoft.com/office/powerpoint/2010/main" val="21206345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most important neural findings from the dimensional understanding task reveal a network of frontal and parietal regions being engaged during color matching and a network of temporal regions being engaged during shape matching. Engagement of a frontal-temporal network could indicate that children are using a strategy based off of attention and inhibition, which is not conducive to the current task goals of matching objects by a dimension. The temporal network, on the other hand, may indicate that children have a stronger matching between the shape dimension and general language processes. This would provide further evidence for why children around this age exhibit a strong shape bias, which is typically thought of as a product of language acquisition. </a:t>
            </a:r>
          </a:p>
        </p:txBody>
      </p:sp>
      <p:sp>
        <p:nvSpPr>
          <p:cNvPr id="4" name="Slide Number Placeholder 3"/>
          <p:cNvSpPr>
            <a:spLocks noGrp="1"/>
          </p:cNvSpPr>
          <p:nvPr>
            <p:ph type="sldNum" sz="quarter" idx="5"/>
          </p:nvPr>
        </p:nvSpPr>
        <p:spPr/>
        <p:txBody>
          <a:bodyPr/>
          <a:lstStyle/>
          <a:p>
            <a:fld id="{93D432A1-B43F-474F-8713-D001A571467A}" type="slidenum">
              <a:rPr lang="en-US" smtClean="0"/>
              <a:t>11</a:t>
            </a:fld>
            <a:endParaRPr lang="en-US" dirty="0"/>
          </a:p>
        </p:txBody>
      </p:sp>
    </p:spTree>
    <p:extLst>
      <p:ext uri="{BB962C8B-B14F-4D97-AF65-F5344CB8AC3E}">
        <p14:creationId xmlns:p14="http://schemas.microsoft.com/office/powerpoint/2010/main" val="17141792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Simon task is a response selection task in which children need to select a response based on the identity of the stimulus and to ignore the spatial location of the stimulus which is irrelevant for the task. This version of the Simon was designed to be engaging for young children. In this task, the children were told, “In this game, you’re going to be feeding some puppies and kitties. These puppies and kitties are very hungry, but you have to remember: puppies don’t like kitty food and kitties don’t like puppy food, so you have to make sure you are feeding the animals the right food.” Children were shown two example trials by the experimenter and told that when they saw a kitty, they would push the red button on the left side, but when they saw a puppy, they would push the yellow button on the right side. The Simon consists of three trial types: congruent, neutral, and incongruent. In congruent trials, the animal appears on the same side of the screen that the corresponding button is on. In neutral trials, animals appear in the center of the screen, and in incongruent trials, animals appeared on the opposite side of the screen from their corresponding button. Children received the same amount of each trial type in a random order for a total of 66 trials.</a:t>
            </a:r>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12</a:t>
            </a:fld>
            <a:endParaRPr lang="en-US" dirty="0"/>
          </a:p>
        </p:txBody>
      </p:sp>
    </p:spTree>
    <p:extLst>
      <p:ext uri="{BB962C8B-B14F-4D97-AF65-F5344CB8AC3E}">
        <p14:creationId xmlns:p14="http://schemas.microsoft.com/office/powerpoint/2010/main" val="15123562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have two graphs of the behavioral data here. On the left, you’ll see percentage correct for each trial type and age. Notice that 54-month-olds were pretty much at ceiling. 30-month-olds, however, showed a lot more variability, and this is especially true for the incongruent trial type. This is likely an issue of inhibition where children want to make a button press that is lateralized with the animal’s presentation. The graph on the right shows the reaction time data for each trial type and age. There are several effects here. First of all, 30-month-olds are significantly slower during incongruent trials compared to neutral or congruent trials. This is likely because the incongruent trials provide a competition between the rules presented and the spatial location of the animal relative to the correct button. We also see that, in general, 54-month-olds are faster than 30-month-olds. Lastly, we see that over both ages children are faster during congruent trials compared to neutral or incongruent. </a:t>
            </a:r>
          </a:p>
        </p:txBody>
      </p:sp>
      <p:sp>
        <p:nvSpPr>
          <p:cNvPr id="4" name="Slide Number Placeholder 3"/>
          <p:cNvSpPr>
            <a:spLocks noGrp="1"/>
          </p:cNvSpPr>
          <p:nvPr>
            <p:ph type="sldNum" sz="quarter" idx="5"/>
          </p:nvPr>
        </p:nvSpPr>
        <p:spPr/>
        <p:txBody>
          <a:bodyPr/>
          <a:lstStyle/>
          <a:p>
            <a:fld id="{93D432A1-B43F-474F-8713-D001A571467A}" type="slidenum">
              <a:rPr lang="en-US" smtClean="0"/>
              <a:t>13</a:t>
            </a:fld>
            <a:endParaRPr lang="en-US" dirty="0"/>
          </a:p>
        </p:txBody>
      </p:sp>
    </p:spTree>
    <p:extLst>
      <p:ext uri="{BB962C8B-B14F-4D97-AF65-F5344CB8AC3E}">
        <p14:creationId xmlns:p14="http://schemas.microsoft.com/office/powerpoint/2010/main" val="42069399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have a really simple slide for you here. All of the significant neural activity we found during the Simon task was related to participant age such that as children got older, neural activity was reduced. This is because the task is easier to complete for a 54-month-old and does not require the same neural resources that it did at 30 months. </a:t>
            </a:r>
          </a:p>
        </p:txBody>
      </p:sp>
      <p:sp>
        <p:nvSpPr>
          <p:cNvPr id="4" name="Slide Number Placeholder 3"/>
          <p:cNvSpPr>
            <a:spLocks noGrp="1"/>
          </p:cNvSpPr>
          <p:nvPr>
            <p:ph type="sldNum" sz="quarter" idx="5"/>
          </p:nvPr>
        </p:nvSpPr>
        <p:spPr/>
        <p:txBody>
          <a:bodyPr/>
          <a:lstStyle/>
          <a:p>
            <a:fld id="{93D432A1-B43F-474F-8713-D001A571467A}" type="slidenum">
              <a:rPr lang="en-US" smtClean="0"/>
              <a:t>14</a:t>
            </a:fld>
            <a:endParaRPr lang="en-US" dirty="0"/>
          </a:p>
        </p:txBody>
      </p:sp>
    </p:spTree>
    <p:extLst>
      <p:ext uri="{BB962C8B-B14F-4D97-AF65-F5344CB8AC3E}">
        <p14:creationId xmlns:p14="http://schemas.microsoft.com/office/powerpoint/2010/main" val="10131103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I’ve already told you the basics of the DCCS task, so I won’t go over the general task structure again. I will point out that the version of the DCCS we used in the current study is modeled after the NIH toolbox version. Children first sort houses and fish for the pre- and post-switch phases. After this, children completed 30 trials of a mixed-block phase where they were sometimes sorting by color and sometimes sorting by shape. This phase was configured such that 20 of the trials assessed the post-switch dimension and the other 10 assessed the pre-switch. These mixed-block trials were presented randomly. </a:t>
            </a:r>
          </a:p>
        </p:txBody>
      </p:sp>
      <p:sp>
        <p:nvSpPr>
          <p:cNvPr id="4" name="Slide Number Placeholder 3"/>
          <p:cNvSpPr>
            <a:spLocks noGrp="1"/>
          </p:cNvSpPr>
          <p:nvPr>
            <p:ph type="sldNum" sz="quarter" idx="5"/>
          </p:nvPr>
        </p:nvSpPr>
        <p:spPr/>
        <p:txBody>
          <a:bodyPr/>
          <a:lstStyle/>
          <a:p>
            <a:fld id="{93D432A1-B43F-474F-8713-D001A571467A}" type="slidenum">
              <a:rPr lang="en-US" smtClean="0"/>
              <a:t>15</a:t>
            </a:fld>
            <a:endParaRPr lang="en-US" dirty="0"/>
          </a:p>
        </p:txBody>
      </p:sp>
    </p:spTree>
    <p:extLst>
      <p:ext uri="{BB962C8B-B14F-4D97-AF65-F5344CB8AC3E}">
        <p14:creationId xmlns:p14="http://schemas.microsoft.com/office/powerpoint/2010/main" val="12016720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I’m going to go over the neural activation that predicts performance on the Simon task at 54 months. Neural activation here is taken from all of the neural activation from the dimensional label learning, dimensional understanding, and Simon tasks and used as a predictor of Simon task performance at 54 months. For the sake of time, I am only going to discuss two regions we found as predictors. We found two regions within the right Rolandic Operculum during incongruent Simon task trials at 30 and 54 months. At 30 months, right Rolandic operculum activation predicted faster reaction times for 54 month performance but activation of this same region at 54 months predicted slower reaction time. This suggests that right Rolandic Operculum may be associated with the age of participants and perceived difficulty of the task. At 30 months, children activate this region due to some need related to how hard they perceive the task to be, but by 54 months, high performers no longer need this neural resource. </a:t>
            </a:r>
          </a:p>
        </p:txBody>
      </p:sp>
      <p:sp>
        <p:nvSpPr>
          <p:cNvPr id="4" name="Slide Number Placeholder 3"/>
          <p:cNvSpPr>
            <a:spLocks noGrp="1"/>
          </p:cNvSpPr>
          <p:nvPr>
            <p:ph type="sldNum" sz="quarter" idx="5"/>
          </p:nvPr>
        </p:nvSpPr>
        <p:spPr/>
        <p:txBody>
          <a:bodyPr/>
          <a:lstStyle/>
          <a:p>
            <a:fld id="{93D432A1-B43F-474F-8713-D001A571467A}" type="slidenum">
              <a:rPr lang="en-US" smtClean="0"/>
              <a:t>16</a:t>
            </a:fld>
            <a:endParaRPr lang="en-US" dirty="0"/>
          </a:p>
        </p:txBody>
      </p:sp>
    </p:spTree>
    <p:extLst>
      <p:ext uri="{BB962C8B-B14F-4D97-AF65-F5344CB8AC3E}">
        <p14:creationId xmlns:p14="http://schemas.microsoft.com/office/powerpoint/2010/main" val="20221168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Just like the last slide, the neural regions we are assessing here come from the significant clusters of activation we found from all of the previously mentioned tasks. To be clear, we did not assess the neural data acquired while children completed the DCCS in this monograph. The neural results from the other tasks are being compared to each child’s DCCS behavioral performance. What we are trying to do in this analysis is determine activation of which neural regions predict DCCS performance. We found that activation of both left inferior frontal gyrus and left  middle occipital gyrus during the dimensional labeling task were predictive of later DCCS performance such that greater left inferior frontal gyrus activation predicted better DCCS performance whereas greater left middle occipital gyrus activation predicted worse DCCS performance. This finding makes sense as, at 30 months, the dimensional labeling task is pretty challenging. Children who employ use of frontal regions show a better ability to engage this area  to complete difficult tasks. On the other hand, children that activated left middle occipital gyrus are relying more on lower level basic feature processing to finish the task, showing evidence that they are not fully engaging with the task. Lastly, we found activation of right Rolandic Operculum during during neutral Simon trials at 30 months such that greater activation of this region was negatively correlated with DCCS performance later on. This finding is likely because Simon neutral trials are a better example of a simple object categorization task than a Simon task because there is no spatial location information being provided during these trials. The most important takeaway from this finding is that the best predictors of later DCCS did not come from our rudimentary executive function task, the Simon, but instead came from the dimensional labeling task, emphasizing the importance of looking beyond executive function to assess later executive function ability. Typically a simpler executive function task at 30 months would be compared to a more complex one at 54 months, but our data here shows that one of the non-executive function tasks we administered was the best predictor of later executive function ability. </a:t>
            </a:r>
          </a:p>
        </p:txBody>
      </p:sp>
      <p:sp>
        <p:nvSpPr>
          <p:cNvPr id="4" name="Slide Number Placeholder 3"/>
          <p:cNvSpPr>
            <a:spLocks noGrp="1"/>
          </p:cNvSpPr>
          <p:nvPr>
            <p:ph type="sldNum" sz="quarter" idx="5"/>
          </p:nvPr>
        </p:nvSpPr>
        <p:spPr/>
        <p:txBody>
          <a:bodyPr/>
          <a:lstStyle/>
          <a:p>
            <a:fld id="{93D432A1-B43F-474F-8713-D001A571467A}" type="slidenum">
              <a:rPr lang="en-US" smtClean="0"/>
              <a:t>17</a:t>
            </a:fld>
            <a:endParaRPr lang="en-US" dirty="0"/>
          </a:p>
        </p:txBody>
      </p:sp>
    </p:spTree>
    <p:extLst>
      <p:ext uri="{BB962C8B-B14F-4D97-AF65-F5344CB8AC3E}">
        <p14:creationId xmlns:p14="http://schemas.microsoft.com/office/powerpoint/2010/main" val="16122308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that’s all I have for you. Thank you so much for taking an interest in this monograph and for letting me give you this quick rundown. I hope you enjoy what you read and if you have any questions, please reach out to me via email and I would love to talk with you. While you’re on the monograph matters site, check out Aaron Buss’s dynamic field theory tutorial and the interviews with me, Aaron, and author Hollis Heim.</a:t>
            </a:r>
          </a:p>
        </p:txBody>
      </p:sp>
      <p:sp>
        <p:nvSpPr>
          <p:cNvPr id="4" name="Slide Number Placeholder 3"/>
          <p:cNvSpPr>
            <a:spLocks noGrp="1"/>
          </p:cNvSpPr>
          <p:nvPr>
            <p:ph type="sldNum" sz="quarter" idx="5"/>
          </p:nvPr>
        </p:nvSpPr>
        <p:spPr/>
        <p:txBody>
          <a:bodyPr/>
          <a:lstStyle/>
          <a:p>
            <a:fld id="{93D432A1-B43F-474F-8713-D001A571467A}" type="slidenum">
              <a:rPr lang="en-US" smtClean="0"/>
              <a:t>18</a:t>
            </a:fld>
            <a:endParaRPr lang="en-US" dirty="0"/>
          </a:p>
        </p:txBody>
      </p:sp>
    </p:spTree>
    <p:extLst>
      <p:ext uri="{BB962C8B-B14F-4D97-AF65-F5344CB8AC3E}">
        <p14:creationId xmlns:p14="http://schemas.microsoft.com/office/powerpoint/2010/main" val="9364475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4ECCE-A384-4AFB-8F54-97B5C8507E2A}"/>
              </a:ext>
            </a:extLst>
          </p:cNvPr>
          <p:cNvSpPr>
            <a:spLocks noGrp="1"/>
          </p:cNvSpPr>
          <p:nvPr>
            <p:ph type="ctrTitle"/>
          </p:nvPr>
        </p:nvSpPr>
        <p:spPr>
          <a:xfrm>
            <a:off x="1524000" y="1463038"/>
            <a:ext cx="9144000" cy="2194561"/>
          </a:xfrm>
        </p:spPr>
        <p:txBody>
          <a:bodyPr anchor="b">
            <a:normAutofit/>
          </a:bodyPr>
          <a:lstStyle>
            <a:lvl1pPr algn="ctr">
              <a:defRPr sz="4800" b="1" i="0">
                <a:solidFill>
                  <a:schemeClr val="bg1"/>
                </a:solidFill>
                <a:latin typeface="Futura" panose="020B0602020204020303" pitchFamily="34" charset="-79"/>
                <a:cs typeface="Futura" panose="020B0602020204020303" pitchFamily="34" charset="-79"/>
              </a:defRPr>
            </a:lvl1pPr>
          </a:lstStyle>
          <a:p>
            <a:r>
              <a:rPr lang="en-US" dirty="0"/>
              <a:t>Click to edit Master title style</a:t>
            </a:r>
          </a:p>
        </p:txBody>
      </p:sp>
      <p:sp>
        <p:nvSpPr>
          <p:cNvPr id="3" name="Subtitle 2">
            <a:extLst>
              <a:ext uri="{FF2B5EF4-FFF2-40B4-BE49-F238E27FC236}">
                <a16:creationId xmlns:a16="http://schemas.microsoft.com/office/drawing/2014/main" id="{180C81F1-7073-4AD6-A592-84C57C987CCC}"/>
              </a:ext>
            </a:extLst>
          </p:cNvPr>
          <p:cNvSpPr>
            <a:spLocks noGrp="1"/>
          </p:cNvSpPr>
          <p:nvPr>
            <p:ph type="subTitle" idx="1"/>
          </p:nvPr>
        </p:nvSpPr>
        <p:spPr>
          <a:xfrm>
            <a:off x="1524000" y="3886200"/>
            <a:ext cx="9144000" cy="1371600"/>
          </a:xfrm>
        </p:spPr>
        <p:txBody>
          <a:bodyPr/>
          <a:lstStyle>
            <a:lvl1pPr marL="0" indent="0" algn="ctr">
              <a:buNone/>
              <a:defRPr sz="28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extBox 6">
            <a:extLst>
              <a:ext uri="{FF2B5EF4-FFF2-40B4-BE49-F238E27FC236}">
                <a16:creationId xmlns:a16="http://schemas.microsoft.com/office/drawing/2014/main" id="{1F2B37A0-33EC-4E68-AD48-836C72C4A9E8}"/>
              </a:ext>
            </a:extLst>
          </p:cNvPr>
          <p:cNvSpPr txBox="1"/>
          <p:nvPr userDrawn="1"/>
        </p:nvSpPr>
        <p:spPr>
          <a:xfrm>
            <a:off x="188494" y="5943600"/>
            <a:ext cx="12003505" cy="646331"/>
          </a:xfrm>
          <a:prstGeom prst="rect">
            <a:avLst/>
          </a:prstGeom>
          <a:noFill/>
        </p:spPr>
        <p:txBody>
          <a:bodyPr wrap="square" rtlCol="0">
            <a:spAutoFit/>
          </a:bodyPr>
          <a:lstStyle/>
          <a:p>
            <a:pPr algn="ctr"/>
            <a:r>
              <a:rPr lang="en-US" sz="1800" b="0" dirty="0">
                <a:solidFill>
                  <a:schemeClr val="bg1"/>
                </a:solidFill>
                <a:latin typeface="+mn-lt"/>
              </a:rPr>
              <a:t>Monograph Matters is a companion website for the Monographs of the Society for Research in Child Development</a:t>
            </a:r>
          </a:p>
          <a:p>
            <a:pPr algn="ctr"/>
            <a:r>
              <a:rPr lang="en-US" sz="1800" b="0" dirty="0">
                <a:solidFill>
                  <a:schemeClr val="bg1"/>
                </a:solidFill>
                <a:latin typeface="+mn-lt"/>
              </a:rPr>
              <a:t>Ginger A. Moore, Interim Editor (</a:t>
            </a:r>
            <a:r>
              <a:rPr lang="en-US" sz="1800" b="0" dirty="0" err="1">
                <a:solidFill>
                  <a:schemeClr val="bg1"/>
                </a:solidFill>
                <a:latin typeface="+mn-lt"/>
              </a:rPr>
              <a:t>ginger.moore@psu.edu</a:t>
            </a:r>
            <a:r>
              <a:rPr lang="en-US" sz="1800" b="0" dirty="0">
                <a:solidFill>
                  <a:schemeClr val="bg1"/>
                </a:solidFill>
                <a:latin typeface="+mn-lt"/>
              </a:rPr>
              <a:t>)</a:t>
            </a:r>
          </a:p>
        </p:txBody>
      </p:sp>
      <p:sp>
        <p:nvSpPr>
          <p:cNvPr id="8" name="Rectangle 7">
            <a:extLst>
              <a:ext uri="{FF2B5EF4-FFF2-40B4-BE49-F238E27FC236}">
                <a16:creationId xmlns:a16="http://schemas.microsoft.com/office/drawing/2014/main" id="{7E03202A-F80A-4480-A295-A3D58FC86934}"/>
              </a:ext>
            </a:extLst>
          </p:cNvPr>
          <p:cNvSpPr/>
          <p:nvPr userDrawn="1"/>
        </p:nvSpPr>
        <p:spPr>
          <a:xfrm>
            <a:off x="-7620" y="1066800"/>
            <a:ext cx="1220724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picture containing drawing&#10;&#10;Description automatically generated">
            <a:extLst>
              <a:ext uri="{FF2B5EF4-FFF2-40B4-BE49-F238E27FC236}">
                <a16:creationId xmlns:a16="http://schemas.microsoft.com/office/drawing/2014/main" id="{7EAF5F16-1870-4AF8-9468-4BF5FEFCC48A}"/>
              </a:ext>
            </a:extLst>
          </p:cNvPr>
          <p:cNvPicPr>
            <a:picLocks noChangeAspect="1"/>
          </p:cNvPicPr>
          <p:nvPr userDrawn="1"/>
        </p:nvPicPr>
        <p:blipFill>
          <a:blip r:embed="rId2"/>
          <a:stretch>
            <a:fillRect/>
          </a:stretch>
        </p:blipFill>
        <p:spPr>
          <a:xfrm>
            <a:off x="9901242" y="313994"/>
            <a:ext cx="1985958" cy="600406"/>
          </a:xfrm>
          <a:prstGeom prst="rect">
            <a:avLst/>
          </a:prstGeom>
        </p:spPr>
      </p:pic>
      <p:pic>
        <p:nvPicPr>
          <p:cNvPr id="10" name="Picture 9" descr="Logo&#10;&#10;Description automatically generated with medium confidence">
            <a:extLst>
              <a:ext uri="{FF2B5EF4-FFF2-40B4-BE49-F238E27FC236}">
                <a16:creationId xmlns:a16="http://schemas.microsoft.com/office/drawing/2014/main" id="{CBBBF1D9-5124-48FD-ABD9-07EE6C1853A9}"/>
              </a:ext>
            </a:extLst>
          </p:cNvPr>
          <p:cNvPicPr>
            <a:picLocks noChangeAspect="1"/>
          </p:cNvPicPr>
          <p:nvPr userDrawn="1"/>
        </p:nvPicPr>
        <p:blipFill>
          <a:blip r:embed="rId3"/>
          <a:stretch>
            <a:fillRect/>
          </a:stretch>
        </p:blipFill>
        <p:spPr>
          <a:xfrm>
            <a:off x="371292" y="313995"/>
            <a:ext cx="4764506" cy="600405"/>
          </a:xfrm>
          <a:prstGeom prst="rect">
            <a:avLst/>
          </a:prstGeom>
        </p:spPr>
      </p:pic>
    </p:spTree>
    <p:extLst>
      <p:ext uri="{BB962C8B-B14F-4D97-AF65-F5344CB8AC3E}">
        <p14:creationId xmlns:p14="http://schemas.microsoft.com/office/powerpoint/2010/main" val="57688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C28F58C-3B38-684C-9269-F0402FD6B8C8}"/>
              </a:ext>
            </a:extLst>
          </p:cNvPr>
          <p:cNvSpPr>
            <a:spLocks noGrp="1"/>
          </p:cNvSpPr>
          <p:nvPr>
            <p:ph type="ftr" sz="quarter" idx="11"/>
          </p:nvPr>
        </p:nvSpPr>
        <p:spPr/>
        <p:txBody>
          <a:bodyPr/>
          <a:lstStyle>
            <a:lvl1pPr algn="l">
              <a:defRPr/>
            </a:lvl1pPr>
          </a:lstStyle>
          <a:p>
            <a:r>
              <a:rPr lang="en-US" i="1" dirty="0"/>
              <a:t>Monograph Matters </a:t>
            </a:r>
            <a:r>
              <a:rPr lang="en-US" dirty="0"/>
              <a:t>is the companion website for the </a:t>
            </a:r>
            <a:r>
              <a:rPr lang="en-US" i="1" dirty="0"/>
              <a:t>Monographs of the Society for Research in Child Development</a:t>
            </a:r>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836612" y="1760957"/>
            <a:ext cx="3354388"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4648199" y="1760957"/>
            <a:ext cx="7086601" cy="4318883"/>
          </a:xfrm>
        </p:spPr>
        <p:txBody>
          <a:bodyPr>
            <a:normAutofit/>
          </a:bodyPr>
          <a:lstStyle>
            <a:lvl1pPr marL="0" indent="0" algn="ctr">
              <a:buNone/>
              <a:defRPr sz="24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342574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lgn="l">
              <a:defRPr sz="4000" b="1" i="0">
                <a:solidFill>
                  <a:schemeClr val="bg1"/>
                </a:solidFill>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433512"/>
          </a:xfrm>
        </p:spPr>
        <p:txBody>
          <a:bodyPr/>
          <a:lstStyle>
            <a:lvl1pPr marL="0" indent="0">
              <a:buNone/>
              <a:defRPr sz="2400" b="0">
                <a:solidFill>
                  <a:schemeClr val="bg1"/>
                </a:solidFill>
                <a:latin typeface="Futura PT Medium" panose="020B06020202040203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9" name="Rectangle 8">
            <a:extLst>
              <a:ext uri="{FF2B5EF4-FFF2-40B4-BE49-F238E27FC236}">
                <a16:creationId xmlns:a16="http://schemas.microsoft.com/office/drawing/2014/main" id="{67C07A1F-1CF5-46E3-9335-2F2DA8D1535B}"/>
              </a:ext>
            </a:extLst>
          </p:cNvPr>
          <p:cNvSpPr/>
          <p:nvPr userDrawn="1"/>
        </p:nvSpPr>
        <p:spPr>
          <a:xfrm>
            <a:off x="0" y="4495800"/>
            <a:ext cx="12192000" cy="66675"/>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36F2325-2232-413C-B0C4-8BEE6F6BC5BC}"/>
              </a:ext>
            </a:extLst>
          </p:cNvPr>
          <p:cNvSpPr/>
          <p:nvPr userDrawn="1"/>
        </p:nvSpPr>
        <p:spPr>
          <a:xfrm>
            <a:off x="-30480" y="1066800"/>
            <a:ext cx="1225296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drawing&#10;&#10;Description automatically generated">
            <a:extLst>
              <a:ext uri="{FF2B5EF4-FFF2-40B4-BE49-F238E27FC236}">
                <a16:creationId xmlns:a16="http://schemas.microsoft.com/office/drawing/2014/main" id="{635046D5-DDAB-4439-8B5A-D30684871770}"/>
              </a:ext>
            </a:extLst>
          </p:cNvPr>
          <p:cNvPicPr>
            <a:picLocks noChangeAspect="1"/>
          </p:cNvPicPr>
          <p:nvPr userDrawn="1"/>
        </p:nvPicPr>
        <p:blipFill>
          <a:blip r:embed="rId2"/>
          <a:stretch>
            <a:fillRect/>
          </a:stretch>
        </p:blipFill>
        <p:spPr>
          <a:xfrm>
            <a:off x="9901242" y="313994"/>
            <a:ext cx="1985958" cy="600406"/>
          </a:xfrm>
          <a:prstGeom prst="rect">
            <a:avLst/>
          </a:prstGeom>
        </p:spPr>
      </p:pic>
      <p:pic>
        <p:nvPicPr>
          <p:cNvPr id="12" name="Picture 11" descr="Logo&#10;&#10;Description automatically generated with medium confidence">
            <a:extLst>
              <a:ext uri="{FF2B5EF4-FFF2-40B4-BE49-F238E27FC236}">
                <a16:creationId xmlns:a16="http://schemas.microsoft.com/office/drawing/2014/main" id="{DE8F7E76-7756-47D4-9772-B4E5CF441BA5}"/>
              </a:ext>
            </a:extLst>
          </p:cNvPr>
          <p:cNvPicPr>
            <a:picLocks noChangeAspect="1"/>
          </p:cNvPicPr>
          <p:nvPr userDrawn="1"/>
        </p:nvPicPr>
        <p:blipFill>
          <a:blip r:embed="rId3"/>
          <a:stretch>
            <a:fillRect/>
          </a:stretch>
        </p:blipFill>
        <p:spPr>
          <a:xfrm>
            <a:off x="371292" y="313995"/>
            <a:ext cx="4764506" cy="600405"/>
          </a:xfrm>
          <a:prstGeom prst="rect">
            <a:avLst/>
          </a:prstGeom>
        </p:spPr>
      </p:pic>
    </p:spTree>
    <p:extLst>
      <p:ext uri="{BB962C8B-B14F-4D97-AF65-F5344CB8AC3E}">
        <p14:creationId xmlns:p14="http://schemas.microsoft.com/office/powerpoint/2010/main" val="1205546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92C16652-4E9E-FD46-AB52-BAE322E8391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75792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D531D069-9D82-0D44-AF08-5CD3620AAA9C}"/>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177127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4" name="Footer Placeholder 3">
            <a:extLst>
              <a:ext uri="{FF2B5EF4-FFF2-40B4-BE49-F238E27FC236}">
                <a16:creationId xmlns:a16="http://schemas.microsoft.com/office/drawing/2014/main" id="{E4C24B8D-3340-BC44-8D1B-95D81616E723}"/>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54716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426AF8D4-A736-1245-93CA-C8A93D95A3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866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lgn="l">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5F4E1A46-04AE-4F49-B80B-96D880D8331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789207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82281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8DE89199-8E06-3443-8461-EAEC5FE5F4E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50790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A4FDE0F-3FA1-AC42-9078-9BD795DB77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E36DAF4-3E40-324B-BDF0-46375F7B9F57}"/>
              </a:ext>
            </a:extLst>
          </p:cNvPr>
          <p:cNvSpPr>
            <a:spLocks noGrp="1"/>
          </p:cNvSpPr>
          <p:nvPr>
            <p:ph type="ftr" sz="quarter" idx="3"/>
          </p:nvPr>
        </p:nvSpPr>
        <p:spPr>
          <a:xfrm>
            <a:off x="152400" y="6430962"/>
            <a:ext cx="8686800" cy="350838"/>
          </a:xfrm>
          <a:prstGeom prst="rect">
            <a:avLst/>
          </a:prstGeom>
        </p:spPr>
        <p:txBody>
          <a:bodyPr vert="horz" lIns="91440" tIns="45720" rIns="91440" bIns="45720" rtlCol="0" anchor="ctr"/>
          <a:lstStyle>
            <a:lvl1pPr algn="l">
              <a:defRPr sz="1200">
                <a:solidFill>
                  <a:schemeClr val="tx1">
                    <a:lumMod val="75000"/>
                    <a:lumOff val="25000"/>
                  </a:schemeClr>
                </a:solidFill>
                <a:latin typeface="+mn-lt"/>
              </a:defRPr>
            </a:lvl1pPr>
          </a:lstStyle>
          <a:p>
            <a:r>
              <a:rPr lang="en-US" i="1" dirty="0"/>
              <a:t>Monograph Matters </a:t>
            </a:r>
            <a:r>
              <a:rPr lang="en-US" dirty="0"/>
              <a:t>is the companion website for </a:t>
            </a:r>
            <a:r>
              <a:rPr lang="en-US" i="1" dirty="0"/>
              <a:t>the Monographs of the Society for Research in Child Development</a:t>
            </a:r>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61" r:id="rId1"/>
    <p:sldLayoutId id="2147483650" r:id="rId2"/>
    <p:sldLayoutId id="2147483662"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5.tiff"/><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6.tiff"/><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7.tiff"/><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8.tiff"/><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4.png"/><Relationship Id="rId5" Type="http://schemas.openxmlformats.org/officeDocument/2006/relationships/image" Target="../media/image10.tiff"/><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4.png"/><Relationship Id="rId5" Type="http://schemas.openxmlformats.org/officeDocument/2006/relationships/image" Target="../media/image14.tiff"/><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4.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4.png"/><Relationship Id="rId5" Type="http://schemas.openxmlformats.org/officeDocument/2006/relationships/image" Target="../media/image16.tiff"/><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4.png"/><Relationship Id="rId4" Type="http://schemas.openxmlformats.org/officeDocument/2006/relationships/notesSlide" Target="../notesSlides/notesSlide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4218C-8DF3-4E96-952B-A4633F97801E}"/>
              </a:ext>
            </a:extLst>
          </p:cNvPr>
          <p:cNvSpPr>
            <a:spLocks noGrp="1"/>
          </p:cNvSpPr>
          <p:nvPr>
            <p:ph type="ctrTitle"/>
          </p:nvPr>
        </p:nvSpPr>
        <p:spPr>
          <a:xfrm>
            <a:off x="1524000" y="2331719"/>
            <a:ext cx="9144000" cy="2194561"/>
          </a:xfrm>
        </p:spPr>
        <p:txBody>
          <a:bodyPr>
            <a:normAutofit fontScale="90000"/>
          </a:bodyPr>
          <a:lstStyle/>
          <a:p>
            <a:r>
              <a:rPr lang="en-US" sz="4000" dirty="0"/>
              <a:t> Dynamic Field Theory of Executive Function: Early Neurocognitive Markers</a:t>
            </a:r>
            <a:br>
              <a:rPr lang="en-US" dirty="0"/>
            </a:br>
            <a:br>
              <a:rPr lang="en-US" sz="4400" dirty="0"/>
            </a:br>
            <a:endParaRPr lang="en-US" dirty="0"/>
          </a:p>
        </p:txBody>
      </p:sp>
      <p:sp>
        <p:nvSpPr>
          <p:cNvPr id="3" name="Subtitle 2">
            <a:extLst>
              <a:ext uri="{FF2B5EF4-FFF2-40B4-BE49-F238E27FC236}">
                <a16:creationId xmlns:a16="http://schemas.microsoft.com/office/drawing/2014/main" id="{DF30349D-2C34-426E-8247-ECF1BE44D5BB}"/>
              </a:ext>
            </a:extLst>
          </p:cNvPr>
          <p:cNvSpPr>
            <a:spLocks noGrp="1"/>
          </p:cNvSpPr>
          <p:nvPr>
            <p:ph type="subTitle" idx="1"/>
          </p:nvPr>
        </p:nvSpPr>
        <p:spPr>
          <a:xfrm>
            <a:off x="838200" y="3352800"/>
            <a:ext cx="10515600" cy="2362200"/>
          </a:xfrm>
        </p:spPr>
        <p:txBody>
          <a:bodyPr>
            <a:normAutofit fontScale="92500" lnSpcReduction="10000"/>
          </a:bodyPr>
          <a:lstStyle/>
          <a:p>
            <a:r>
              <a:rPr lang="en-US" sz="1800" dirty="0">
                <a:latin typeface="Futura Medium" panose="020B0602020204020303" pitchFamily="34" charset="-79"/>
                <a:cs typeface="Futura Medium" panose="020B0602020204020303" pitchFamily="34" charset="-79"/>
              </a:rPr>
              <a:t>Alexis McCraw, M.A.</a:t>
            </a:r>
          </a:p>
          <a:p>
            <a:r>
              <a:rPr lang="en-US" sz="1800" dirty="0">
                <a:latin typeface="Futura Medium" panose="020B0602020204020303" pitchFamily="34" charset="-79"/>
                <a:cs typeface="Futura Medium" panose="020B0602020204020303" pitchFamily="34" charset="-79"/>
              </a:rPr>
              <a:t>Jacqueline Sullivan, M.A.</a:t>
            </a:r>
          </a:p>
          <a:p>
            <a:r>
              <a:rPr lang="en-US" sz="1800" dirty="0">
                <a:latin typeface="Futura Medium" panose="020B0602020204020303" pitchFamily="34" charset="-79"/>
                <a:cs typeface="Futura Medium" panose="020B0602020204020303" pitchFamily="34" charset="-79"/>
              </a:rPr>
              <a:t>Kara Lowery, Ph.D.</a:t>
            </a:r>
          </a:p>
          <a:p>
            <a:r>
              <a:rPr lang="en-US" sz="1800" dirty="0">
                <a:latin typeface="Futura Medium" panose="020B0602020204020303" pitchFamily="34" charset="-79"/>
                <a:cs typeface="Futura Medium" panose="020B0602020204020303" pitchFamily="34" charset="-79"/>
              </a:rPr>
              <a:t>Rachel Eddings, M.A.</a:t>
            </a:r>
          </a:p>
          <a:p>
            <a:r>
              <a:rPr lang="en-US" sz="1800" dirty="0">
                <a:latin typeface="Futura Medium" panose="020B0602020204020303" pitchFamily="34" charset="-79"/>
                <a:cs typeface="Futura Medium" panose="020B0602020204020303" pitchFamily="34" charset="-79"/>
              </a:rPr>
              <a:t>Hollis R. Heim</a:t>
            </a:r>
          </a:p>
          <a:p>
            <a:r>
              <a:rPr lang="en-US" sz="1800" dirty="0">
                <a:latin typeface="Futura Medium" panose="020B0602020204020303" pitchFamily="34" charset="-79"/>
                <a:cs typeface="Futura Medium" panose="020B0602020204020303" pitchFamily="34" charset="-79"/>
              </a:rPr>
              <a:t>Aaron T. Buss, Ph.D.</a:t>
            </a:r>
          </a:p>
          <a:p>
            <a:r>
              <a:rPr lang="en-US" sz="1800" dirty="0">
                <a:latin typeface="Futura Medium" panose="020B0602020204020303" pitchFamily="34" charset="-79"/>
                <a:cs typeface="Futura Medium" panose="020B0602020204020303" pitchFamily="34" charset="-79"/>
              </a:rPr>
              <a:t>Scholars from the University of Tennessee, Knoxville</a:t>
            </a:r>
          </a:p>
          <a:p>
            <a:endParaRPr lang="en-US" sz="1800" dirty="0"/>
          </a:p>
        </p:txBody>
      </p:sp>
      <p:pic>
        <p:nvPicPr>
          <p:cNvPr id="5" name="Slide_1">
            <a:hlinkClick r:id="" action="ppaction://media"/>
            <a:extLst>
              <a:ext uri="{FF2B5EF4-FFF2-40B4-BE49-F238E27FC236}">
                <a16:creationId xmlns:a16="http://schemas.microsoft.com/office/drawing/2014/main" id="{F137CF14-F83F-D04E-B225-FDA630FF25F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86800" y="0"/>
            <a:ext cx="812800" cy="812800"/>
          </a:xfrm>
          <a:prstGeom prst="rect">
            <a:avLst/>
          </a:prstGeom>
        </p:spPr>
      </p:pic>
    </p:spTree>
    <p:extLst>
      <p:ext uri="{BB962C8B-B14F-4D97-AF65-F5344CB8AC3E}">
        <p14:creationId xmlns:p14="http://schemas.microsoft.com/office/powerpoint/2010/main" val="2764036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70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828800"/>
            <a:ext cx="10515600" cy="762000"/>
          </a:xfrm>
        </p:spPr>
        <p:txBody>
          <a:bodyPr>
            <a:normAutofit/>
          </a:bodyPr>
          <a:lstStyle/>
          <a:p>
            <a:pPr algn="l"/>
            <a:r>
              <a:rPr lang="en-US" dirty="0"/>
              <a:t>Theoretical Views of EF</a:t>
            </a:r>
          </a:p>
        </p:txBody>
      </p:sp>
      <p:sp>
        <p:nvSpPr>
          <p:cNvPr id="3" name="Content Placeholder 2">
            <a:extLst>
              <a:ext uri="{FF2B5EF4-FFF2-40B4-BE49-F238E27FC236}">
                <a16:creationId xmlns:a16="http://schemas.microsoft.com/office/drawing/2014/main" id="{06E7917F-65C5-2FB7-6512-194DA5F6E3A9}"/>
              </a:ext>
            </a:extLst>
          </p:cNvPr>
          <p:cNvSpPr>
            <a:spLocks noGrp="1"/>
          </p:cNvSpPr>
          <p:nvPr>
            <p:ph idx="1"/>
          </p:nvPr>
        </p:nvSpPr>
        <p:spPr>
          <a:xfrm>
            <a:off x="609600" y="2583991"/>
            <a:ext cx="10515600" cy="3801314"/>
          </a:xfrm>
        </p:spPr>
        <p:txBody>
          <a:bodyPr>
            <a:normAutofit fontScale="85000" lnSpcReduction="20000"/>
          </a:bodyPr>
          <a:lstStyle/>
          <a:p>
            <a:pPr marL="285750" indent="-285750">
              <a:spcAft>
                <a:spcPts val="1800"/>
              </a:spcAft>
              <a:buFont typeface="Arial" panose="020B0604020202020204" pitchFamily="34" charset="0"/>
              <a:buChar char="•"/>
            </a:pPr>
            <a:r>
              <a:rPr lang="en-US" sz="2800" dirty="0"/>
              <a:t>Traditional views of executive function show lack of autonomy</a:t>
            </a:r>
          </a:p>
          <a:p>
            <a:pPr marL="971550" lvl="1" indent="-285750">
              <a:spcAft>
                <a:spcPts val="1800"/>
              </a:spcAft>
            </a:pPr>
            <a:r>
              <a:rPr lang="en-US" dirty="0"/>
              <a:t>Homunculus or central executive as man in the control booth</a:t>
            </a:r>
          </a:p>
          <a:p>
            <a:pPr marL="971550" lvl="1" indent="-285750">
              <a:spcAft>
                <a:spcPts val="1800"/>
              </a:spcAft>
            </a:pPr>
            <a:r>
              <a:rPr lang="en-US" dirty="0"/>
              <a:t>Newer attempts to describe EF as a set of separable components</a:t>
            </a:r>
          </a:p>
          <a:p>
            <a:pPr marL="971550" lvl="1" indent="-285750">
              <a:spcAft>
                <a:spcPts val="1800"/>
              </a:spcAft>
            </a:pPr>
            <a:r>
              <a:rPr lang="en-US" dirty="0"/>
              <a:t>View of EF as an emergent sense of ”self control”</a:t>
            </a:r>
          </a:p>
          <a:p>
            <a:pPr marL="285750" indent="-285750">
              <a:spcAft>
                <a:spcPts val="1800"/>
              </a:spcAft>
              <a:buFont typeface="Arial" panose="020B0604020202020204" pitchFamily="34" charset="0"/>
              <a:buChar char="•"/>
            </a:pPr>
            <a:r>
              <a:rPr lang="en-US" sz="2800" dirty="0"/>
              <a:t>No previous explanation describes how EF arises</a:t>
            </a:r>
          </a:p>
          <a:p>
            <a:pPr marL="285750" indent="-285750">
              <a:spcAft>
                <a:spcPts val="1800"/>
              </a:spcAft>
              <a:buFont typeface="Arial" panose="020B0604020202020204" pitchFamily="34" charset="0"/>
              <a:buChar char="•"/>
            </a:pPr>
            <a:r>
              <a:rPr lang="en-US" sz="2800" dirty="0"/>
              <a:t>Dynamic field theory provides the mechanism by which EF develops</a:t>
            </a:r>
          </a:p>
          <a:p>
            <a:pPr marL="971550" lvl="1" indent="-285750">
              <a:spcAft>
                <a:spcPts val="1800"/>
              </a:spcAft>
            </a:pPr>
            <a:r>
              <a:rPr lang="en-US" dirty="0"/>
              <a:t>Interaction of neuronal fields which enhance or inhibit each other</a:t>
            </a:r>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7" name="Slide_2">
            <a:hlinkClick r:id="" action="ppaction://media"/>
            <a:extLst>
              <a:ext uri="{FF2B5EF4-FFF2-40B4-BE49-F238E27FC236}">
                <a16:creationId xmlns:a16="http://schemas.microsoft.com/office/drawing/2014/main" id="{A141C7EC-7286-094D-B01C-5813611D4A3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39200" y="586772"/>
            <a:ext cx="812800" cy="812800"/>
          </a:xfrm>
          <a:prstGeom prst="rect">
            <a:avLst/>
          </a:prstGeom>
        </p:spPr>
      </p:pic>
    </p:spTree>
    <p:extLst>
      <p:ext uri="{BB962C8B-B14F-4D97-AF65-F5344CB8AC3E}">
        <p14:creationId xmlns:p14="http://schemas.microsoft.com/office/powerpoint/2010/main" val="75687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355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828800"/>
            <a:ext cx="10515600" cy="762000"/>
          </a:xfrm>
        </p:spPr>
        <p:txBody>
          <a:bodyPr>
            <a:normAutofit/>
          </a:bodyPr>
          <a:lstStyle/>
          <a:p>
            <a:pPr algn="l"/>
            <a:r>
              <a:rPr lang="en-US" dirty="0"/>
              <a:t>Introduction: the DCCS</a:t>
            </a:r>
          </a:p>
        </p:txBody>
      </p:sp>
      <p:sp>
        <p:nvSpPr>
          <p:cNvPr id="3" name="Content Placeholder 2">
            <a:extLst>
              <a:ext uri="{FF2B5EF4-FFF2-40B4-BE49-F238E27FC236}">
                <a16:creationId xmlns:a16="http://schemas.microsoft.com/office/drawing/2014/main" id="{06E7917F-65C5-2FB7-6512-194DA5F6E3A9}"/>
              </a:ext>
            </a:extLst>
          </p:cNvPr>
          <p:cNvSpPr>
            <a:spLocks noGrp="1"/>
          </p:cNvSpPr>
          <p:nvPr>
            <p:ph idx="1"/>
          </p:nvPr>
        </p:nvSpPr>
        <p:spPr>
          <a:xfrm>
            <a:off x="457200" y="2629648"/>
            <a:ext cx="8382000" cy="3801314"/>
          </a:xfrm>
        </p:spPr>
        <p:txBody>
          <a:bodyPr>
            <a:normAutofit/>
          </a:bodyPr>
          <a:lstStyle/>
          <a:p>
            <a:pPr marL="457200" indent="-457200">
              <a:buFont typeface="Arial" panose="020B0604020202020204" pitchFamily="34" charset="0"/>
              <a:buChar char="•"/>
            </a:pPr>
            <a:r>
              <a:rPr lang="en-US" dirty="0"/>
              <a:t>A benchmark task of EF involving working memory, rule following, and inhibition</a:t>
            </a:r>
          </a:p>
          <a:p>
            <a:pPr marL="457200" indent="-457200">
              <a:buFont typeface="Arial" panose="020B0604020202020204" pitchFamily="34" charset="0"/>
              <a:buChar char="•"/>
            </a:pPr>
            <a:r>
              <a:rPr lang="en-US" dirty="0"/>
              <a:t>Children sort by a pre-switch rule and then switch to a post-switch rule</a:t>
            </a:r>
          </a:p>
          <a:p>
            <a:pPr marL="1143000" lvl="1" indent="-457200"/>
            <a:r>
              <a:rPr lang="en-US" dirty="0"/>
              <a:t>Key feature is the presence of conflicting spatial locations which cause perseveration in young (2.5 year old) children</a:t>
            </a:r>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Picture 4">
            <a:extLst>
              <a:ext uri="{FF2B5EF4-FFF2-40B4-BE49-F238E27FC236}">
                <a16:creationId xmlns:a16="http://schemas.microsoft.com/office/drawing/2014/main" id="{1F6B04BE-2B1D-3148-B21B-AF481CA2AABB}"/>
              </a:ext>
            </a:extLst>
          </p:cNvPr>
          <p:cNvPicPr>
            <a:picLocks noChangeAspect="1"/>
          </p:cNvPicPr>
          <p:nvPr/>
        </p:nvPicPr>
        <p:blipFill rotWithShape="1">
          <a:blip r:embed="rId5"/>
          <a:srcRect r="50360" b="22957"/>
          <a:stretch/>
        </p:blipFill>
        <p:spPr>
          <a:xfrm>
            <a:off x="8806070" y="2057400"/>
            <a:ext cx="3106882" cy="2971800"/>
          </a:xfrm>
          <a:prstGeom prst="rect">
            <a:avLst/>
          </a:prstGeom>
        </p:spPr>
      </p:pic>
      <p:pic>
        <p:nvPicPr>
          <p:cNvPr id="7" name="Slide_3">
            <a:hlinkClick r:id="" action="ppaction://media"/>
            <a:extLst>
              <a:ext uri="{FF2B5EF4-FFF2-40B4-BE49-F238E27FC236}">
                <a16:creationId xmlns:a16="http://schemas.microsoft.com/office/drawing/2014/main" id="{089622E9-3CE0-7B43-9A3F-74658EBE23C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75590" y="510540"/>
            <a:ext cx="812800" cy="812800"/>
          </a:xfrm>
          <a:prstGeom prst="rect">
            <a:avLst/>
          </a:prstGeom>
        </p:spPr>
      </p:pic>
    </p:spTree>
    <p:extLst>
      <p:ext uri="{BB962C8B-B14F-4D97-AF65-F5344CB8AC3E}">
        <p14:creationId xmlns:p14="http://schemas.microsoft.com/office/powerpoint/2010/main" val="2301718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50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361FE9A-03C5-7F43-9BD0-D390955D0949}"/>
              </a:ext>
            </a:extLst>
          </p:cNvPr>
          <p:cNvPicPr>
            <a:picLocks noChangeAspect="1"/>
          </p:cNvPicPr>
          <p:nvPr/>
        </p:nvPicPr>
        <p:blipFill>
          <a:blip r:embed="rId5"/>
          <a:stretch>
            <a:fillRect/>
          </a:stretch>
        </p:blipFill>
        <p:spPr>
          <a:xfrm>
            <a:off x="5379925" y="4800600"/>
            <a:ext cx="6126275" cy="1898098"/>
          </a:xfrm>
          <a:prstGeom prst="rect">
            <a:avLst/>
          </a:prstGeom>
        </p:spPr>
      </p:pic>
      <p:sp>
        <p:nvSpPr>
          <p:cNvPr id="3" name="Title 2">
            <a:extLst>
              <a:ext uri="{FF2B5EF4-FFF2-40B4-BE49-F238E27FC236}">
                <a16:creationId xmlns:a16="http://schemas.microsoft.com/office/drawing/2014/main" id="{E8CCC119-8734-454A-9C6C-B704B9A366B8}"/>
              </a:ext>
            </a:extLst>
          </p:cNvPr>
          <p:cNvSpPr>
            <a:spLocks noGrp="1"/>
          </p:cNvSpPr>
          <p:nvPr>
            <p:ph type="title"/>
          </p:nvPr>
        </p:nvSpPr>
        <p:spPr/>
        <p:txBody>
          <a:bodyPr/>
          <a:lstStyle/>
          <a:p>
            <a:pPr algn="l"/>
            <a:r>
              <a:rPr lang="en-US" dirty="0"/>
              <a:t>General Methods</a:t>
            </a:r>
          </a:p>
        </p:txBody>
      </p:sp>
      <p:sp>
        <p:nvSpPr>
          <p:cNvPr id="5" name="Content Placeholder 4">
            <a:extLst>
              <a:ext uri="{FF2B5EF4-FFF2-40B4-BE49-F238E27FC236}">
                <a16:creationId xmlns:a16="http://schemas.microsoft.com/office/drawing/2014/main" id="{763B39AC-B211-4E41-A750-8D9F4FC5F6BD}"/>
              </a:ext>
            </a:extLst>
          </p:cNvPr>
          <p:cNvSpPr>
            <a:spLocks noGrp="1"/>
          </p:cNvSpPr>
          <p:nvPr>
            <p:ph idx="1"/>
          </p:nvPr>
        </p:nvSpPr>
        <p:spPr>
          <a:xfrm>
            <a:off x="858078" y="2279374"/>
            <a:ext cx="10515600" cy="2743200"/>
          </a:xfrm>
        </p:spPr>
        <p:txBody>
          <a:bodyPr>
            <a:normAutofit fontScale="92500" lnSpcReduction="10000"/>
          </a:bodyPr>
          <a:lstStyle/>
          <a:p>
            <a:pPr marL="457200" indent="-457200">
              <a:buFont typeface="Arial" panose="020B0604020202020204" pitchFamily="34" charset="0"/>
              <a:buChar char="•"/>
            </a:pPr>
            <a:r>
              <a:rPr lang="en-US" dirty="0"/>
              <a:t>20 children assessed longitudinally at 30 and 54 months</a:t>
            </a:r>
          </a:p>
          <a:p>
            <a:pPr marL="457200" indent="-457200">
              <a:buFont typeface="Arial" panose="020B0604020202020204" pitchFamily="34" charset="0"/>
              <a:buChar char="•"/>
            </a:pPr>
            <a:r>
              <a:rPr lang="en-US" dirty="0"/>
              <a:t>Tasks given in the study</a:t>
            </a:r>
          </a:p>
          <a:p>
            <a:pPr marL="1143000" lvl="1" indent="-457200"/>
            <a:r>
              <a:rPr lang="en-US" dirty="0"/>
              <a:t>30 months: dimensional label learning, dimensional understanding, Simon task</a:t>
            </a:r>
          </a:p>
          <a:p>
            <a:pPr marL="1143000" lvl="1" indent="-457200"/>
            <a:r>
              <a:rPr lang="en-US" dirty="0"/>
              <a:t>54 months: dimensional label learning, dimensional understanding, Simon task, DCCS</a:t>
            </a:r>
          </a:p>
          <a:p>
            <a:pPr marL="457200" indent="-457200">
              <a:buFont typeface="Arial" panose="020B0604020202020204" pitchFamily="34" charset="0"/>
              <a:buChar char="•"/>
            </a:pPr>
            <a:r>
              <a:rPr lang="en-US" dirty="0"/>
              <a:t>Children completed tasks while wearing fNIRS cap measuring bilateral frontal, temporal, and parietal regions</a:t>
            </a:r>
          </a:p>
          <a:p>
            <a:pPr marL="1143000" lvl="1" indent="-457200"/>
            <a:endParaRPr lang="en-US" dirty="0"/>
          </a:p>
          <a:p>
            <a:pPr lvl="1" indent="0">
              <a:buNone/>
            </a:pPr>
            <a:endParaRPr lang="en-US" dirty="0"/>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7" name="Slide_4">
            <a:hlinkClick r:id="" action="ppaction://media"/>
            <a:extLst>
              <a:ext uri="{FF2B5EF4-FFF2-40B4-BE49-F238E27FC236}">
                <a16:creationId xmlns:a16="http://schemas.microsoft.com/office/drawing/2014/main" id="{20C69318-AC81-B345-BCE9-BEC43EF4510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39200" y="612858"/>
            <a:ext cx="812800" cy="812800"/>
          </a:xfrm>
          <a:prstGeom prst="rect">
            <a:avLst/>
          </a:prstGeom>
        </p:spPr>
      </p:pic>
    </p:spTree>
    <p:extLst>
      <p:ext uri="{BB962C8B-B14F-4D97-AF65-F5344CB8AC3E}">
        <p14:creationId xmlns:p14="http://schemas.microsoft.com/office/powerpoint/2010/main" val="971818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98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7A10B-F861-EA4D-B33C-250BD1BFEDB8}"/>
              </a:ext>
            </a:extLst>
          </p:cNvPr>
          <p:cNvSpPr>
            <a:spLocks noGrp="1"/>
          </p:cNvSpPr>
          <p:nvPr>
            <p:ph type="title"/>
          </p:nvPr>
        </p:nvSpPr>
        <p:spPr>
          <a:xfrm>
            <a:off x="838200" y="1401772"/>
            <a:ext cx="10515600" cy="762000"/>
          </a:xfrm>
        </p:spPr>
        <p:txBody>
          <a:bodyPr/>
          <a:lstStyle/>
          <a:p>
            <a:pPr algn="l"/>
            <a:r>
              <a:rPr lang="en-US" dirty="0"/>
              <a:t>Demographics</a:t>
            </a:r>
          </a:p>
        </p:txBody>
      </p:sp>
      <p:graphicFrame>
        <p:nvGraphicFramePr>
          <p:cNvPr id="5" name="Content Placeholder 4">
            <a:extLst>
              <a:ext uri="{FF2B5EF4-FFF2-40B4-BE49-F238E27FC236}">
                <a16:creationId xmlns:a16="http://schemas.microsoft.com/office/drawing/2014/main" id="{42F11990-B1BA-7748-95CC-F0E2B6105794}"/>
              </a:ext>
            </a:extLst>
          </p:cNvPr>
          <p:cNvGraphicFramePr>
            <a:graphicFrameLocks noGrp="1"/>
          </p:cNvGraphicFramePr>
          <p:nvPr>
            <p:ph idx="1"/>
            <p:extLst>
              <p:ext uri="{D42A27DB-BD31-4B8C-83A1-F6EECF244321}">
                <p14:modId xmlns:p14="http://schemas.microsoft.com/office/powerpoint/2010/main" val="3920978413"/>
              </p:ext>
            </p:extLst>
          </p:nvPr>
        </p:nvGraphicFramePr>
        <p:xfrm>
          <a:off x="381000" y="2133600"/>
          <a:ext cx="5791199" cy="4297372"/>
        </p:xfrm>
        <a:graphic>
          <a:graphicData uri="http://schemas.openxmlformats.org/drawingml/2006/table">
            <a:tbl>
              <a:tblPr firstRow="1" firstCol="1" bandRow="1">
                <a:tableStyleId>{6E25E649-3F16-4E02-A733-19D2CDBF48F0}</a:tableStyleId>
              </a:tblPr>
              <a:tblGrid>
                <a:gridCol w="1681917">
                  <a:extLst>
                    <a:ext uri="{9D8B030D-6E8A-4147-A177-3AD203B41FA5}">
                      <a16:colId xmlns:a16="http://schemas.microsoft.com/office/drawing/2014/main" val="3196849465"/>
                    </a:ext>
                  </a:extLst>
                </a:gridCol>
                <a:gridCol w="1593395">
                  <a:extLst>
                    <a:ext uri="{9D8B030D-6E8A-4147-A177-3AD203B41FA5}">
                      <a16:colId xmlns:a16="http://schemas.microsoft.com/office/drawing/2014/main" val="348563191"/>
                    </a:ext>
                  </a:extLst>
                </a:gridCol>
                <a:gridCol w="1090218">
                  <a:extLst>
                    <a:ext uri="{9D8B030D-6E8A-4147-A177-3AD203B41FA5}">
                      <a16:colId xmlns:a16="http://schemas.microsoft.com/office/drawing/2014/main" val="1249941566"/>
                    </a:ext>
                  </a:extLst>
                </a:gridCol>
                <a:gridCol w="1425669">
                  <a:extLst>
                    <a:ext uri="{9D8B030D-6E8A-4147-A177-3AD203B41FA5}">
                      <a16:colId xmlns:a16="http://schemas.microsoft.com/office/drawing/2014/main" val="1576410581"/>
                    </a:ext>
                  </a:extLst>
                </a:gridCol>
              </a:tblGrid>
              <a:tr h="420619">
                <a:tc gridSpan="4">
                  <a:txBody>
                    <a:bodyPr/>
                    <a:lstStyle/>
                    <a:p>
                      <a:pPr marL="0" marR="0">
                        <a:lnSpc>
                          <a:spcPct val="115000"/>
                        </a:lnSpc>
                        <a:spcBef>
                          <a:spcPts val="0"/>
                        </a:spcBef>
                        <a:spcAft>
                          <a:spcPts val="0"/>
                        </a:spcAft>
                      </a:pPr>
                      <a:r>
                        <a:rPr lang="en-US" sz="1000">
                          <a:effectLst/>
                        </a:rPr>
                        <a:t>Demographic Breakdown of Families Recruited for the Study</a:t>
                      </a:r>
                      <a:endParaRPr lang="en-US" sz="1100">
                        <a:effectLst/>
                      </a:endParaRPr>
                    </a:p>
                    <a:p>
                      <a:pPr marL="0" marR="0">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81463679"/>
                  </a:ext>
                </a:extLst>
              </a:tr>
              <a:tr h="203302">
                <a:tc gridSpan="2">
                  <a:txBody>
                    <a:bodyPr/>
                    <a:lstStyle/>
                    <a:p>
                      <a:pPr marL="0" marR="0">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hMerge="1">
                  <a:txBody>
                    <a:bodyPr/>
                    <a:lstStyle/>
                    <a:p>
                      <a:endParaRPr lang="en-US"/>
                    </a:p>
                  </a:txBody>
                  <a:tcPr/>
                </a:tc>
                <a:tc>
                  <a:txBody>
                    <a:bodyPr/>
                    <a:lstStyle/>
                    <a:p>
                      <a:pPr marL="0" marR="0">
                        <a:lnSpc>
                          <a:spcPct val="115000"/>
                        </a:lnSpc>
                        <a:spcBef>
                          <a:spcPts val="0"/>
                        </a:spcBef>
                        <a:spcAft>
                          <a:spcPts val="0"/>
                        </a:spcAft>
                      </a:pPr>
                      <a:r>
                        <a:rPr lang="en-US" sz="1000">
                          <a:effectLst/>
                        </a:rPr>
                        <a:t>Included</a:t>
                      </a:r>
                      <a:endParaRPr lang="en-US" sz="1100">
                        <a:effectLst/>
                        <a:latin typeface="Arial" panose="020B0604020202020204" pitchFamily="34" charset="0"/>
                        <a:ea typeface="Arial" panose="020B0604020202020204" pitchFamily="34" charset="0"/>
                      </a:endParaRPr>
                    </a:p>
                  </a:txBody>
                  <a:tcPr marL="68580" marR="68580" marT="0" marB="0" anchor="b"/>
                </a:tc>
                <a:tc>
                  <a:txBody>
                    <a:bodyPr/>
                    <a:lstStyle/>
                    <a:p>
                      <a:pPr marL="0" marR="0" algn="ctr">
                        <a:lnSpc>
                          <a:spcPct val="115000"/>
                        </a:lnSpc>
                        <a:spcBef>
                          <a:spcPts val="0"/>
                        </a:spcBef>
                        <a:spcAft>
                          <a:spcPts val="0"/>
                        </a:spcAft>
                      </a:pPr>
                      <a:r>
                        <a:rPr lang="en-US" sz="1000">
                          <a:effectLst/>
                        </a:rPr>
                        <a:t>Not Included</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1965054724"/>
                  </a:ext>
                </a:extLst>
              </a:tr>
              <a:tr h="203302">
                <a:tc>
                  <a:txBody>
                    <a:bodyPr/>
                    <a:lstStyle/>
                    <a:p>
                      <a:pPr marL="0" marR="0" algn="ctr">
                        <a:lnSpc>
                          <a:spcPct val="115000"/>
                        </a:lnSpc>
                        <a:spcBef>
                          <a:spcPts val="0"/>
                        </a:spcBef>
                        <a:spcAft>
                          <a:spcPts val="0"/>
                        </a:spcAft>
                      </a:pPr>
                      <a:r>
                        <a:rPr lang="en-US" sz="1000">
                          <a:effectLst/>
                        </a:rPr>
                        <a:t>Family Income</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20,000-39,999</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2</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3</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2348298906"/>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40,000-59,999</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6</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14</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2230766973"/>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60,000-79,999</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3</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8</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3622124063"/>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80,000-99,999</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3</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3</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2522232308"/>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100,000+</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3</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6</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2997912524"/>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Not disclosed</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dirty="0">
                          <a:effectLst/>
                        </a:rPr>
                        <a:t>3</a:t>
                      </a:r>
                      <a:endParaRPr lang="en-US" sz="1100" dirty="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14</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3259773232"/>
                  </a:ext>
                </a:extLst>
              </a:tr>
              <a:tr h="203302">
                <a:tc>
                  <a:txBody>
                    <a:bodyPr/>
                    <a:lstStyle/>
                    <a:p>
                      <a:pPr marL="0" marR="0" algn="ctr">
                        <a:lnSpc>
                          <a:spcPct val="115000"/>
                        </a:lnSpc>
                        <a:spcBef>
                          <a:spcPts val="0"/>
                        </a:spcBef>
                        <a:spcAft>
                          <a:spcPts val="0"/>
                        </a:spcAft>
                      </a:pPr>
                      <a:r>
                        <a:rPr lang="en-US" sz="1000">
                          <a:effectLst/>
                        </a:rPr>
                        <a:t>Race</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Indigenous</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0</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1</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565149328"/>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Asian</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0</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1</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347990544"/>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Multiple</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0</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2</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3705411827"/>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Black</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0</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1</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4242997521"/>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White</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20</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42</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3400495417"/>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Not disclosed</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0</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0</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4043900979"/>
                  </a:ext>
                </a:extLst>
              </a:tr>
              <a:tr h="203302">
                <a:tc>
                  <a:txBody>
                    <a:bodyPr/>
                    <a:lstStyle/>
                    <a:p>
                      <a:pPr marL="0" marR="0" algn="ctr">
                        <a:lnSpc>
                          <a:spcPct val="115000"/>
                        </a:lnSpc>
                        <a:spcBef>
                          <a:spcPts val="0"/>
                        </a:spcBef>
                        <a:spcAft>
                          <a:spcPts val="0"/>
                        </a:spcAft>
                      </a:pPr>
                      <a:r>
                        <a:rPr lang="en-US" sz="1000">
                          <a:effectLst/>
                        </a:rPr>
                        <a:t>Ethnicity</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Hispanic</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0</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3</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2624152018"/>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Not Hispanic</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20</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43</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1764224035"/>
                  </a:ext>
                </a:extLst>
              </a:tr>
              <a:tr h="203302">
                <a:tc>
                  <a:txBody>
                    <a:bodyPr/>
                    <a:lstStyle/>
                    <a:p>
                      <a:pPr marL="0" marR="0" algn="ctr">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Not disclosed</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0</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1</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4007589677"/>
                  </a:ext>
                </a:extLst>
              </a:tr>
              <a:tr h="420619">
                <a:tc>
                  <a:txBody>
                    <a:bodyPr/>
                    <a:lstStyle/>
                    <a:p>
                      <a:pPr marL="0" marR="0" algn="ctr">
                        <a:lnSpc>
                          <a:spcPct val="115000"/>
                        </a:lnSpc>
                        <a:spcBef>
                          <a:spcPts val="0"/>
                        </a:spcBef>
                        <a:spcAft>
                          <a:spcPts val="0"/>
                        </a:spcAft>
                      </a:pPr>
                      <a:r>
                        <a:rPr lang="en-US" sz="1000">
                          <a:effectLst/>
                        </a:rPr>
                        <a:t>Receiving Public Assistance</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Yes</a:t>
                      </a:r>
                      <a:endParaRPr lang="en-US" sz="1100">
                        <a:effectLst/>
                      </a:endParaRPr>
                    </a:p>
                    <a:p>
                      <a:pPr marL="0" marR="0" algn="r">
                        <a:lnSpc>
                          <a:spcPct val="115000"/>
                        </a:lnSpc>
                        <a:spcBef>
                          <a:spcPts val="0"/>
                        </a:spcBef>
                        <a:spcAft>
                          <a:spcPts val="0"/>
                        </a:spcAft>
                      </a:pPr>
                      <a:r>
                        <a:rPr lang="en-US" sz="1000">
                          <a:effectLst/>
                        </a:rPr>
                        <a:t>No</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1</a:t>
                      </a:r>
                      <a:endParaRPr lang="en-US" sz="1100">
                        <a:effectLst/>
                      </a:endParaRPr>
                    </a:p>
                    <a:p>
                      <a:pPr marL="0" marR="0" algn="ctr">
                        <a:lnSpc>
                          <a:spcPct val="115000"/>
                        </a:lnSpc>
                        <a:spcBef>
                          <a:spcPts val="0"/>
                        </a:spcBef>
                        <a:spcAft>
                          <a:spcPts val="0"/>
                        </a:spcAft>
                      </a:pPr>
                      <a:r>
                        <a:rPr lang="en-US" sz="1000">
                          <a:effectLst/>
                        </a:rPr>
                        <a:t>19</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3</a:t>
                      </a:r>
                      <a:endParaRPr lang="en-US" sz="1100">
                        <a:effectLst/>
                      </a:endParaRPr>
                    </a:p>
                    <a:p>
                      <a:pPr marL="0" marR="0" algn="ctr">
                        <a:lnSpc>
                          <a:spcPct val="115000"/>
                        </a:lnSpc>
                        <a:spcBef>
                          <a:spcPts val="0"/>
                        </a:spcBef>
                        <a:spcAft>
                          <a:spcPts val="0"/>
                        </a:spcAft>
                      </a:pPr>
                      <a:r>
                        <a:rPr lang="en-US" sz="1000">
                          <a:effectLst/>
                        </a:rPr>
                        <a:t>42</a:t>
                      </a:r>
                      <a:endParaRPr lang="en-US" sz="110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1694840928"/>
                  </a:ext>
                </a:extLst>
              </a:tr>
              <a:tr h="203302">
                <a:tc>
                  <a:txBody>
                    <a:bodyPr/>
                    <a:lstStyle/>
                    <a:p>
                      <a:pPr marL="0" marR="0">
                        <a:lnSpc>
                          <a:spcPct val="115000"/>
                        </a:lnSpc>
                        <a:spcBef>
                          <a:spcPts val="0"/>
                        </a:spcBef>
                        <a:spcAft>
                          <a:spcPts val="0"/>
                        </a:spcAft>
                      </a:pPr>
                      <a:r>
                        <a:rPr lang="en-US" sz="1000">
                          <a:effectLst/>
                        </a:rPr>
                        <a:t> </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r">
                        <a:lnSpc>
                          <a:spcPct val="115000"/>
                        </a:lnSpc>
                        <a:spcBef>
                          <a:spcPts val="0"/>
                        </a:spcBef>
                        <a:spcAft>
                          <a:spcPts val="0"/>
                        </a:spcAft>
                      </a:pPr>
                      <a:r>
                        <a:rPr lang="en-US" sz="1000">
                          <a:effectLst/>
                        </a:rPr>
                        <a:t>Not disclosed</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a:effectLst/>
                        </a:rPr>
                        <a:t>0</a:t>
                      </a:r>
                      <a:endParaRPr lang="en-US" sz="1100">
                        <a:effectLst/>
                        <a:latin typeface="Arial" panose="020B0604020202020204" pitchFamily="34" charset="0"/>
                        <a:ea typeface="Arial" panose="020B0604020202020204" pitchFamily="34" charset="0"/>
                      </a:endParaRPr>
                    </a:p>
                  </a:txBody>
                  <a:tcPr marL="68580" marR="68580" marT="0" marB="0"/>
                </a:tc>
                <a:tc>
                  <a:txBody>
                    <a:bodyPr/>
                    <a:lstStyle/>
                    <a:p>
                      <a:pPr marL="0" marR="0" algn="ctr">
                        <a:lnSpc>
                          <a:spcPct val="115000"/>
                        </a:lnSpc>
                        <a:spcBef>
                          <a:spcPts val="0"/>
                        </a:spcBef>
                        <a:spcAft>
                          <a:spcPts val="0"/>
                        </a:spcAft>
                      </a:pPr>
                      <a:r>
                        <a:rPr lang="en-US" sz="1000" dirty="0">
                          <a:effectLst/>
                        </a:rPr>
                        <a:t>2</a:t>
                      </a:r>
                      <a:endParaRPr lang="en-US" sz="1100" dirty="0">
                        <a:effectLst/>
                        <a:latin typeface="Arial" panose="020B0604020202020204" pitchFamily="34" charset="0"/>
                        <a:ea typeface="Arial" panose="020B0604020202020204" pitchFamily="34" charset="0"/>
                      </a:endParaRPr>
                    </a:p>
                  </a:txBody>
                  <a:tcPr marL="68580" marR="68580" marT="0" marB="0"/>
                </a:tc>
                <a:extLst>
                  <a:ext uri="{0D108BD9-81ED-4DB2-BD59-A6C34878D82A}">
                    <a16:rowId xmlns:a16="http://schemas.microsoft.com/office/drawing/2014/main" val="469121177"/>
                  </a:ext>
                </a:extLst>
              </a:tr>
            </a:tbl>
          </a:graphicData>
        </a:graphic>
      </p:graphicFrame>
      <p:sp>
        <p:nvSpPr>
          <p:cNvPr id="4" name="Footer Placeholder 3">
            <a:extLst>
              <a:ext uri="{FF2B5EF4-FFF2-40B4-BE49-F238E27FC236}">
                <a16:creationId xmlns:a16="http://schemas.microsoft.com/office/drawing/2014/main" id="{B68D0272-42F0-204E-8C88-EB816C631FB8}"/>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6" name="Slide_5">
            <a:hlinkClick r:id="" action="ppaction://media"/>
            <a:extLst>
              <a:ext uri="{FF2B5EF4-FFF2-40B4-BE49-F238E27FC236}">
                <a16:creationId xmlns:a16="http://schemas.microsoft.com/office/drawing/2014/main" id="{1FB61EFA-B448-1044-A2F4-2D830B93C02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69680" y="573732"/>
            <a:ext cx="812800" cy="812800"/>
          </a:xfrm>
          <a:prstGeom prst="rect">
            <a:avLst/>
          </a:prstGeom>
        </p:spPr>
      </p:pic>
    </p:spTree>
    <p:extLst>
      <p:ext uri="{BB962C8B-B14F-4D97-AF65-F5344CB8AC3E}">
        <p14:creationId xmlns:p14="http://schemas.microsoft.com/office/powerpoint/2010/main" val="116164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42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69892CB7-9904-1244-8209-F83627C3810E}"/>
              </a:ext>
            </a:extLst>
          </p:cNvPr>
          <p:cNvSpPr>
            <a:spLocks noGrp="1"/>
          </p:cNvSpPr>
          <p:nvPr>
            <p:ph type="title"/>
          </p:nvPr>
        </p:nvSpPr>
        <p:spPr/>
        <p:txBody>
          <a:bodyPr/>
          <a:lstStyle/>
          <a:p>
            <a:pPr algn="l"/>
            <a:r>
              <a:rPr lang="en-US" dirty="0"/>
              <a:t>Dimensional label learning (DLL)</a:t>
            </a:r>
          </a:p>
        </p:txBody>
      </p:sp>
      <p:sp>
        <p:nvSpPr>
          <p:cNvPr id="12" name="Content Placeholder 11">
            <a:extLst>
              <a:ext uri="{FF2B5EF4-FFF2-40B4-BE49-F238E27FC236}">
                <a16:creationId xmlns:a16="http://schemas.microsoft.com/office/drawing/2014/main" id="{7563415D-F151-984B-AE34-CB96CDE1C465}"/>
              </a:ext>
            </a:extLst>
          </p:cNvPr>
          <p:cNvSpPr>
            <a:spLocks noGrp="1"/>
          </p:cNvSpPr>
          <p:nvPr>
            <p:ph idx="1"/>
          </p:nvPr>
        </p:nvSpPr>
        <p:spPr/>
        <p:txBody>
          <a:bodyPr/>
          <a:lstStyle/>
          <a:p>
            <a:pPr marL="457200" indent="-457200">
              <a:buFont typeface="Arial" panose="020B0604020202020204" pitchFamily="34" charset="0"/>
              <a:buChar char="•"/>
            </a:pPr>
            <a:r>
              <a:rPr lang="en-US" dirty="0"/>
              <a:t>Completed at both ages</a:t>
            </a:r>
          </a:p>
          <a:p>
            <a:pPr marL="457200" indent="-457200">
              <a:buFont typeface="Arial" panose="020B0604020202020204" pitchFamily="34" charset="0"/>
              <a:buChar char="•"/>
            </a:pPr>
            <a:r>
              <a:rPr lang="en-US" dirty="0"/>
              <a:t>Children identify canonical shapes and colors</a:t>
            </a:r>
          </a:p>
          <a:p>
            <a:pPr marL="1143000" lvl="1" indent="-457200"/>
            <a:r>
              <a:rPr lang="en-US" dirty="0"/>
              <a:t>Production</a:t>
            </a:r>
          </a:p>
          <a:p>
            <a:pPr marL="1143000" lvl="1" indent="-457200"/>
            <a:r>
              <a:rPr lang="en-US" dirty="0"/>
              <a:t>Comprehension</a:t>
            </a:r>
          </a:p>
        </p:txBody>
      </p:sp>
      <p:pic>
        <p:nvPicPr>
          <p:cNvPr id="13" name="Picture 12">
            <a:extLst>
              <a:ext uri="{FF2B5EF4-FFF2-40B4-BE49-F238E27FC236}">
                <a16:creationId xmlns:a16="http://schemas.microsoft.com/office/drawing/2014/main" id="{4263E94C-CB3F-2A45-A56B-07BBFFA36315}"/>
              </a:ext>
            </a:extLst>
          </p:cNvPr>
          <p:cNvPicPr>
            <a:picLocks noChangeAspect="1"/>
          </p:cNvPicPr>
          <p:nvPr/>
        </p:nvPicPr>
        <p:blipFill>
          <a:blip r:embed="rId5"/>
          <a:stretch>
            <a:fillRect/>
          </a:stretch>
        </p:blipFill>
        <p:spPr>
          <a:xfrm>
            <a:off x="4572000" y="3416538"/>
            <a:ext cx="6983524" cy="2730737"/>
          </a:xfrm>
          <a:prstGeom prst="rect">
            <a:avLst/>
          </a:prstGeom>
        </p:spPr>
      </p:pic>
      <p:pic>
        <p:nvPicPr>
          <p:cNvPr id="3" name="Slide_6">
            <a:hlinkClick r:id="" action="ppaction://media"/>
            <a:extLst>
              <a:ext uri="{FF2B5EF4-FFF2-40B4-BE49-F238E27FC236}">
                <a16:creationId xmlns:a16="http://schemas.microsoft.com/office/drawing/2014/main" id="{340C0AED-118E-1043-970E-3A1D728CB2B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39200" y="552331"/>
            <a:ext cx="812800" cy="812800"/>
          </a:xfrm>
          <a:prstGeom prst="rect">
            <a:avLst/>
          </a:prstGeom>
        </p:spPr>
      </p:pic>
    </p:spTree>
    <p:extLst>
      <p:ext uri="{BB962C8B-B14F-4D97-AF65-F5344CB8AC3E}">
        <p14:creationId xmlns:p14="http://schemas.microsoft.com/office/powerpoint/2010/main" val="13751595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31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474F3-48AA-204D-BADC-9CBD04C44980}"/>
              </a:ext>
            </a:extLst>
          </p:cNvPr>
          <p:cNvSpPr>
            <a:spLocks noGrp="1"/>
          </p:cNvSpPr>
          <p:nvPr>
            <p:ph type="title"/>
          </p:nvPr>
        </p:nvSpPr>
        <p:spPr/>
        <p:txBody>
          <a:bodyPr/>
          <a:lstStyle/>
          <a:p>
            <a:pPr algn="l"/>
            <a:r>
              <a:rPr lang="en-US" dirty="0"/>
              <a:t>DLL behavioral results</a:t>
            </a:r>
          </a:p>
        </p:txBody>
      </p:sp>
      <p:sp>
        <p:nvSpPr>
          <p:cNvPr id="4" name="Footer Placeholder 3">
            <a:extLst>
              <a:ext uri="{FF2B5EF4-FFF2-40B4-BE49-F238E27FC236}">
                <a16:creationId xmlns:a16="http://schemas.microsoft.com/office/drawing/2014/main" id="{A130DFC2-9F39-E148-AA10-4F3780D65C8F}"/>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6" name="Picture 5">
            <a:extLst>
              <a:ext uri="{FF2B5EF4-FFF2-40B4-BE49-F238E27FC236}">
                <a16:creationId xmlns:a16="http://schemas.microsoft.com/office/drawing/2014/main" id="{209E343D-19E1-D347-80CE-E3CEBA75026E}"/>
              </a:ext>
            </a:extLst>
          </p:cNvPr>
          <p:cNvPicPr>
            <a:picLocks noChangeAspect="1"/>
          </p:cNvPicPr>
          <p:nvPr/>
        </p:nvPicPr>
        <p:blipFill>
          <a:blip r:embed="rId5"/>
          <a:stretch>
            <a:fillRect/>
          </a:stretch>
        </p:blipFill>
        <p:spPr>
          <a:xfrm>
            <a:off x="1371600" y="2438400"/>
            <a:ext cx="8325587" cy="3557943"/>
          </a:xfrm>
          <a:prstGeom prst="rect">
            <a:avLst/>
          </a:prstGeom>
        </p:spPr>
      </p:pic>
      <p:pic>
        <p:nvPicPr>
          <p:cNvPr id="3" name="Slide_7">
            <a:hlinkClick r:id="" action="ppaction://media"/>
            <a:extLst>
              <a:ext uri="{FF2B5EF4-FFF2-40B4-BE49-F238E27FC236}">
                <a16:creationId xmlns:a16="http://schemas.microsoft.com/office/drawing/2014/main" id="{E5631E3B-6AD9-E744-9AA1-398A0A038E9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54440" y="493891"/>
            <a:ext cx="812800" cy="812800"/>
          </a:xfrm>
          <a:prstGeom prst="rect">
            <a:avLst/>
          </a:prstGeom>
        </p:spPr>
      </p:pic>
    </p:spTree>
    <p:extLst>
      <p:ext uri="{BB962C8B-B14F-4D97-AF65-F5344CB8AC3E}">
        <p14:creationId xmlns:p14="http://schemas.microsoft.com/office/powerpoint/2010/main" val="1955649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5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5999A-210A-4840-9611-05DF65760207}"/>
              </a:ext>
            </a:extLst>
          </p:cNvPr>
          <p:cNvSpPr>
            <a:spLocks noGrp="1"/>
          </p:cNvSpPr>
          <p:nvPr>
            <p:ph type="title"/>
          </p:nvPr>
        </p:nvSpPr>
        <p:spPr/>
        <p:txBody>
          <a:bodyPr/>
          <a:lstStyle/>
          <a:p>
            <a:pPr algn="l"/>
            <a:r>
              <a:rPr lang="en-US" dirty="0"/>
              <a:t>DLL neural results</a:t>
            </a:r>
          </a:p>
        </p:txBody>
      </p:sp>
      <p:sp>
        <p:nvSpPr>
          <p:cNvPr id="4" name="Footer Placeholder 3">
            <a:extLst>
              <a:ext uri="{FF2B5EF4-FFF2-40B4-BE49-F238E27FC236}">
                <a16:creationId xmlns:a16="http://schemas.microsoft.com/office/drawing/2014/main" id="{65C94BCC-925F-F745-900F-23177D57A2C9}"/>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6" name="TextBox 5">
            <a:extLst>
              <a:ext uri="{FF2B5EF4-FFF2-40B4-BE49-F238E27FC236}">
                <a16:creationId xmlns:a16="http://schemas.microsoft.com/office/drawing/2014/main" id="{EA5B527D-0F14-194E-BB53-7F0A0142A54F}"/>
              </a:ext>
            </a:extLst>
          </p:cNvPr>
          <p:cNvSpPr txBox="1"/>
          <p:nvPr/>
        </p:nvSpPr>
        <p:spPr>
          <a:xfrm>
            <a:off x="479514" y="2286000"/>
            <a:ext cx="5334000" cy="1631216"/>
          </a:xfrm>
          <a:prstGeom prst="rect">
            <a:avLst/>
          </a:prstGeom>
          <a:noFill/>
        </p:spPr>
        <p:txBody>
          <a:bodyPr wrap="square" rtlCol="0">
            <a:spAutoFit/>
          </a:bodyPr>
          <a:lstStyle/>
          <a:p>
            <a:pPr marL="285750" indent="-285750">
              <a:buFont typeface="Arial" panose="020B0604020202020204" pitchFamily="34" charset="0"/>
              <a:buChar char="•"/>
            </a:pPr>
            <a:r>
              <a:rPr lang="en-US" sz="2000" b="1" dirty="0"/>
              <a:t>Shifts in activation between ages:</a:t>
            </a:r>
          </a:p>
          <a:p>
            <a:pPr marL="742950" lvl="1" indent="-285750">
              <a:buFont typeface="Arial" panose="020B0604020202020204" pitchFamily="34" charset="0"/>
              <a:buChar char="•"/>
            </a:pPr>
            <a:r>
              <a:rPr lang="en-US" sz="2000" b="1" dirty="0"/>
              <a:t>30 months: shape tasks= right </a:t>
            </a:r>
            <a:r>
              <a:rPr lang="en-US" sz="2000" b="1" dirty="0" err="1"/>
              <a:t>sPL</a:t>
            </a:r>
            <a:r>
              <a:rPr lang="en-US" sz="2000" b="1" dirty="0"/>
              <a:t> and left </a:t>
            </a:r>
            <a:r>
              <a:rPr lang="en-US" sz="2000" b="1" dirty="0" err="1"/>
              <a:t>sTG</a:t>
            </a:r>
            <a:r>
              <a:rPr lang="en-US" sz="2000" b="1" dirty="0"/>
              <a:t>, color tasks= right </a:t>
            </a:r>
            <a:r>
              <a:rPr lang="en-US" sz="2000" b="1" dirty="0" err="1"/>
              <a:t>iFG</a:t>
            </a:r>
            <a:endParaRPr lang="en-US" sz="2000" b="1" dirty="0"/>
          </a:p>
          <a:p>
            <a:pPr marL="742950" lvl="1" indent="-285750">
              <a:buFont typeface="Arial" panose="020B0604020202020204" pitchFamily="34" charset="0"/>
              <a:buChar char="•"/>
            </a:pPr>
            <a:r>
              <a:rPr lang="en-US" sz="2000" b="1" dirty="0"/>
              <a:t>54 months: shape tasks= right </a:t>
            </a:r>
            <a:r>
              <a:rPr lang="en-US" sz="2000" b="1" dirty="0" err="1"/>
              <a:t>iFG</a:t>
            </a:r>
            <a:r>
              <a:rPr lang="en-US" sz="2000" b="1" dirty="0"/>
              <a:t>, color tasks= right </a:t>
            </a:r>
            <a:r>
              <a:rPr lang="en-US" sz="2000" b="1" dirty="0" err="1"/>
              <a:t>sPL</a:t>
            </a:r>
            <a:r>
              <a:rPr lang="en-US" sz="2000" b="1" dirty="0"/>
              <a:t> and left </a:t>
            </a:r>
            <a:r>
              <a:rPr lang="en-US" sz="2000" b="1" dirty="0" err="1"/>
              <a:t>sTG</a:t>
            </a:r>
            <a:endParaRPr lang="en-US" sz="2000" b="1" dirty="0"/>
          </a:p>
        </p:txBody>
      </p:sp>
      <p:pic>
        <p:nvPicPr>
          <p:cNvPr id="7" name="Picture 6">
            <a:extLst>
              <a:ext uri="{FF2B5EF4-FFF2-40B4-BE49-F238E27FC236}">
                <a16:creationId xmlns:a16="http://schemas.microsoft.com/office/drawing/2014/main" id="{3C3351F0-25AF-D941-8B82-4A6216E0524B}"/>
              </a:ext>
            </a:extLst>
          </p:cNvPr>
          <p:cNvPicPr>
            <a:picLocks noChangeAspect="1"/>
          </p:cNvPicPr>
          <p:nvPr/>
        </p:nvPicPr>
        <p:blipFill rotWithShape="1">
          <a:blip r:embed="rId5"/>
          <a:srcRect t="34492"/>
          <a:stretch/>
        </p:blipFill>
        <p:spPr>
          <a:xfrm>
            <a:off x="6140628" y="2286001"/>
            <a:ext cx="6022469" cy="4144962"/>
          </a:xfrm>
          <a:prstGeom prst="rect">
            <a:avLst/>
          </a:prstGeom>
        </p:spPr>
      </p:pic>
      <p:pic>
        <p:nvPicPr>
          <p:cNvPr id="9" name="Picture 8">
            <a:extLst>
              <a:ext uri="{FF2B5EF4-FFF2-40B4-BE49-F238E27FC236}">
                <a16:creationId xmlns:a16="http://schemas.microsoft.com/office/drawing/2014/main" id="{C9E64666-D05C-8E4C-B366-C57158548EC2}"/>
              </a:ext>
            </a:extLst>
          </p:cNvPr>
          <p:cNvPicPr>
            <a:picLocks noChangeAspect="1"/>
          </p:cNvPicPr>
          <p:nvPr/>
        </p:nvPicPr>
        <p:blipFill rotWithShape="1">
          <a:blip r:embed="rId5"/>
          <a:srcRect b="64881"/>
          <a:stretch/>
        </p:blipFill>
        <p:spPr>
          <a:xfrm>
            <a:off x="0" y="3962400"/>
            <a:ext cx="6195676" cy="2285999"/>
          </a:xfrm>
          <a:prstGeom prst="rect">
            <a:avLst/>
          </a:prstGeom>
        </p:spPr>
      </p:pic>
      <p:pic>
        <p:nvPicPr>
          <p:cNvPr id="10" name="Slide_8">
            <a:hlinkClick r:id="" action="ppaction://media"/>
            <a:extLst>
              <a:ext uri="{FF2B5EF4-FFF2-40B4-BE49-F238E27FC236}">
                <a16:creationId xmlns:a16="http://schemas.microsoft.com/office/drawing/2014/main" id="{2AD7E017-DB1B-7E4A-A8E7-70A1E040BDD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70074" y="619919"/>
            <a:ext cx="812800" cy="812800"/>
          </a:xfrm>
          <a:prstGeom prst="rect">
            <a:avLst/>
          </a:prstGeom>
        </p:spPr>
      </p:pic>
    </p:spTree>
    <p:extLst>
      <p:ext uri="{BB962C8B-B14F-4D97-AF65-F5344CB8AC3E}">
        <p14:creationId xmlns:p14="http://schemas.microsoft.com/office/powerpoint/2010/main" val="1502989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38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EDF5D-253E-F849-AD6A-1DBB3F5BE86E}"/>
              </a:ext>
            </a:extLst>
          </p:cNvPr>
          <p:cNvSpPr>
            <a:spLocks noGrp="1"/>
          </p:cNvSpPr>
          <p:nvPr>
            <p:ph type="title"/>
          </p:nvPr>
        </p:nvSpPr>
        <p:spPr/>
        <p:txBody>
          <a:bodyPr/>
          <a:lstStyle/>
          <a:p>
            <a:pPr algn="l"/>
            <a:r>
              <a:rPr lang="en-US" dirty="0"/>
              <a:t>Dimensional understanding</a:t>
            </a:r>
          </a:p>
        </p:txBody>
      </p:sp>
      <p:sp>
        <p:nvSpPr>
          <p:cNvPr id="3" name="Content Placeholder 2">
            <a:extLst>
              <a:ext uri="{FF2B5EF4-FFF2-40B4-BE49-F238E27FC236}">
                <a16:creationId xmlns:a16="http://schemas.microsoft.com/office/drawing/2014/main" id="{B9BB71A0-BCC2-AA4D-B048-AA05D1167F4A}"/>
              </a:ext>
            </a:extLst>
          </p:cNvPr>
          <p:cNvSpPr>
            <a:spLocks noGrp="1"/>
          </p:cNvSpPr>
          <p:nvPr>
            <p:ph idx="1"/>
          </p:nvPr>
        </p:nvSpPr>
        <p:spPr/>
        <p:txBody>
          <a:bodyPr/>
          <a:lstStyle/>
          <a:p>
            <a:pPr marL="457200" indent="-457200">
              <a:buFont typeface="Arial" panose="020B0604020202020204" pitchFamily="34" charset="0"/>
              <a:buChar char="•"/>
            </a:pPr>
            <a:r>
              <a:rPr lang="en-US" dirty="0"/>
              <a:t>Completed at both ages</a:t>
            </a:r>
          </a:p>
          <a:p>
            <a:pPr marL="457200" indent="-457200">
              <a:buFont typeface="Arial" panose="020B0604020202020204" pitchFamily="34" charset="0"/>
              <a:buChar char="•"/>
            </a:pPr>
            <a:r>
              <a:rPr lang="en-US" dirty="0"/>
              <a:t>Children complete “matching” task where objects match either by shape or color</a:t>
            </a:r>
          </a:p>
        </p:txBody>
      </p:sp>
      <p:sp>
        <p:nvSpPr>
          <p:cNvPr id="4" name="Footer Placeholder 3">
            <a:extLst>
              <a:ext uri="{FF2B5EF4-FFF2-40B4-BE49-F238E27FC236}">
                <a16:creationId xmlns:a16="http://schemas.microsoft.com/office/drawing/2014/main" id="{1A4C577B-9A7D-CC42-A47E-58D7B230CBDA}"/>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Picture 4">
            <a:extLst>
              <a:ext uri="{FF2B5EF4-FFF2-40B4-BE49-F238E27FC236}">
                <a16:creationId xmlns:a16="http://schemas.microsoft.com/office/drawing/2014/main" id="{0673B4B1-D9D4-5547-9060-790C68510FCC}"/>
              </a:ext>
            </a:extLst>
          </p:cNvPr>
          <p:cNvPicPr>
            <a:picLocks noChangeAspect="1"/>
          </p:cNvPicPr>
          <p:nvPr/>
        </p:nvPicPr>
        <p:blipFill rotWithShape="1">
          <a:blip r:embed="rId5"/>
          <a:srcRect b="51604"/>
          <a:stretch/>
        </p:blipFill>
        <p:spPr>
          <a:xfrm>
            <a:off x="-152400" y="3733800"/>
            <a:ext cx="6107583" cy="2429714"/>
          </a:xfrm>
          <a:prstGeom prst="rect">
            <a:avLst/>
          </a:prstGeom>
        </p:spPr>
      </p:pic>
      <p:pic>
        <p:nvPicPr>
          <p:cNvPr id="6" name="Picture 5">
            <a:extLst>
              <a:ext uri="{FF2B5EF4-FFF2-40B4-BE49-F238E27FC236}">
                <a16:creationId xmlns:a16="http://schemas.microsoft.com/office/drawing/2014/main" id="{B52BF743-FBFF-434E-ACB8-4F78CDAFB547}"/>
              </a:ext>
            </a:extLst>
          </p:cNvPr>
          <p:cNvPicPr>
            <a:picLocks noChangeAspect="1"/>
          </p:cNvPicPr>
          <p:nvPr/>
        </p:nvPicPr>
        <p:blipFill rotWithShape="1">
          <a:blip r:embed="rId5"/>
          <a:srcRect t="49573" b="427"/>
          <a:stretch/>
        </p:blipFill>
        <p:spPr>
          <a:xfrm>
            <a:off x="5785676" y="3657600"/>
            <a:ext cx="6107047" cy="2505914"/>
          </a:xfrm>
          <a:prstGeom prst="rect">
            <a:avLst/>
          </a:prstGeom>
        </p:spPr>
      </p:pic>
      <p:pic>
        <p:nvPicPr>
          <p:cNvPr id="7" name="Slide_9">
            <a:hlinkClick r:id="" action="ppaction://media"/>
            <a:extLst>
              <a:ext uri="{FF2B5EF4-FFF2-40B4-BE49-F238E27FC236}">
                <a16:creationId xmlns:a16="http://schemas.microsoft.com/office/drawing/2014/main" id="{945418AD-1D73-A943-90DC-3B28587A16B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39199" y="579120"/>
            <a:ext cx="812800" cy="812800"/>
          </a:xfrm>
          <a:prstGeom prst="rect">
            <a:avLst/>
          </a:prstGeom>
        </p:spPr>
      </p:pic>
    </p:spTree>
    <p:extLst>
      <p:ext uri="{BB962C8B-B14F-4D97-AF65-F5344CB8AC3E}">
        <p14:creationId xmlns:p14="http://schemas.microsoft.com/office/powerpoint/2010/main" val="38351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49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E83441DD-6248-9B45-8226-9A8D3CBC2A6E}"/>
              </a:ext>
            </a:extLst>
          </p:cNvPr>
          <p:cNvPicPr>
            <a:picLocks noGrp="1" noChangeAspect="1"/>
          </p:cNvPicPr>
          <p:nvPr>
            <p:ph idx="1"/>
          </p:nvPr>
        </p:nvPicPr>
        <p:blipFill>
          <a:blip r:embed="rId5"/>
          <a:stretch>
            <a:fillRect/>
          </a:stretch>
        </p:blipFill>
        <p:spPr>
          <a:xfrm>
            <a:off x="3257550" y="2093447"/>
            <a:ext cx="5676900" cy="4489180"/>
          </a:xfrm>
        </p:spPr>
      </p:pic>
      <p:sp>
        <p:nvSpPr>
          <p:cNvPr id="2" name="Title 1">
            <a:extLst>
              <a:ext uri="{FF2B5EF4-FFF2-40B4-BE49-F238E27FC236}">
                <a16:creationId xmlns:a16="http://schemas.microsoft.com/office/drawing/2014/main" id="{F332FEBA-B70C-7E4F-84F2-E5E0D1A42F59}"/>
              </a:ext>
            </a:extLst>
          </p:cNvPr>
          <p:cNvSpPr>
            <a:spLocks noGrp="1"/>
          </p:cNvSpPr>
          <p:nvPr>
            <p:ph type="title"/>
          </p:nvPr>
        </p:nvSpPr>
        <p:spPr/>
        <p:txBody>
          <a:bodyPr>
            <a:normAutofit fontScale="90000"/>
          </a:bodyPr>
          <a:lstStyle/>
          <a:p>
            <a:pPr algn="l"/>
            <a:r>
              <a:rPr lang="en-US" dirty="0"/>
              <a:t>Dimensional understanding behavioral results</a:t>
            </a:r>
          </a:p>
        </p:txBody>
      </p:sp>
      <p:sp>
        <p:nvSpPr>
          <p:cNvPr id="4" name="Footer Placeholder 3">
            <a:extLst>
              <a:ext uri="{FF2B5EF4-FFF2-40B4-BE49-F238E27FC236}">
                <a16:creationId xmlns:a16="http://schemas.microsoft.com/office/drawing/2014/main" id="{CC275F41-E4E7-1047-8495-939C69C4F851}"/>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3" name="Slide_10">
            <a:hlinkClick r:id="" action="ppaction://media"/>
            <a:extLst>
              <a:ext uri="{FF2B5EF4-FFF2-40B4-BE49-F238E27FC236}">
                <a16:creationId xmlns:a16="http://schemas.microsoft.com/office/drawing/2014/main" id="{F320697B-58BA-F74D-89E4-B5245FC7474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34450" y="542507"/>
            <a:ext cx="812800" cy="812800"/>
          </a:xfrm>
          <a:prstGeom prst="rect">
            <a:avLst/>
          </a:prstGeom>
        </p:spPr>
      </p:pic>
    </p:spTree>
    <p:extLst>
      <p:ext uri="{BB962C8B-B14F-4D97-AF65-F5344CB8AC3E}">
        <p14:creationId xmlns:p14="http://schemas.microsoft.com/office/powerpoint/2010/main" val="2755855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84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50FEE-6D1D-C24F-93D5-B0591AD14EF6}"/>
              </a:ext>
            </a:extLst>
          </p:cNvPr>
          <p:cNvSpPr>
            <a:spLocks noGrp="1"/>
          </p:cNvSpPr>
          <p:nvPr>
            <p:ph type="title"/>
          </p:nvPr>
        </p:nvSpPr>
        <p:spPr/>
        <p:txBody>
          <a:bodyPr/>
          <a:lstStyle/>
          <a:p>
            <a:pPr algn="l"/>
            <a:r>
              <a:rPr lang="en-US" dirty="0"/>
              <a:t>Dimensional understanding neural results</a:t>
            </a:r>
          </a:p>
        </p:txBody>
      </p:sp>
      <p:sp>
        <p:nvSpPr>
          <p:cNvPr id="3" name="Content Placeholder 2">
            <a:extLst>
              <a:ext uri="{FF2B5EF4-FFF2-40B4-BE49-F238E27FC236}">
                <a16:creationId xmlns:a16="http://schemas.microsoft.com/office/drawing/2014/main" id="{0C0968BD-8FD7-3742-886A-42F08C091DE8}"/>
              </a:ext>
            </a:extLst>
          </p:cNvPr>
          <p:cNvSpPr>
            <a:spLocks noGrp="1"/>
          </p:cNvSpPr>
          <p:nvPr>
            <p:ph idx="1"/>
          </p:nvPr>
        </p:nvSpPr>
        <p:spPr>
          <a:xfrm>
            <a:off x="367671" y="2362200"/>
            <a:ext cx="2680330" cy="3801314"/>
          </a:xfrm>
        </p:spPr>
        <p:txBody>
          <a:bodyPr>
            <a:normAutofit/>
          </a:bodyPr>
          <a:lstStyle/>
          <a:p>
            <a:pPr marL="457200" indent="-457200">
              <a:buFont typeface="Arial" panose="020B0604020202020204" pitchFamily="34" charset="0"/>
              <a:buChar char="•"/>
            </a:pPr>
            <a:r>
              <a:rPr lang="en-US" sz="2400" dirty="0"/>
              <a:t>Network of frontal and parietal regions engaged during color matching</a:t>
            </a:r>
          </a:p>
          <a:p>
            <a:pPr marL="457200" indent="-457200">
              <a:buFont typeface="Arial" panose="020B0604020202020204" pitchFamily="34" charset="0"/>
              <a:buChar char="•"/>
            </a:pPr>
            <a:r>
              <a:rPr lang="en-US" sz="2400" dirty="0"/>
              <a:t>Network of temporal regions engaged during shape matching</a:t>
            </a:r>
          </a:p>
        </p:txBody>
      </p:sp>
      <p:sp>
        <p:nvSpPr>
          <p:cNvPr id="4" name="Footer Placeholder 3">
            <a:extLst>
              <a:ext uri="{FF2B5EF4-FFF2-40B4-BE49-F238E27FC236}">
                <a16:creationId xmlns:a16="http://schemas.microsoft.com/office/drawing/2014/main" id="{B88826B0-C8A8-7940-ABE9-67A1AF7BB317}"/>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8" name="Picture 7">
            <a:extLst>
              <a:ext uri="{FF2B5EF4-FFF2-40B4-BE49-F238E27FC236}">
                <a16:creationId xmlns:a16="http://schemas.microsoft.com/office/drawing/2014/main" id="{486A1C7A-9FDF-F649-B47B-B73181E968A3}"/>
              </a:ext>
            </a:extLst>
          </p:cNvPr>
          <p:cNvPicPr>
            <a:picLocks noChangeAspect="1"/>
          </p:cNvPicPr>
          <p:nvPr/>
        </p:nvPicPr>
        <p:blipFill>
          <a:blip r:embed="rId5"/>
          <a:stretch>
            <a:fillRect/>
          </a:stretch>
        </p:blipFill>
        <p:spPr>
          <a:xfrm>
            <a:off x="3468414" y="2170831"/>
            <a:ext cx="4219467" cy="4375300"/>
          </a:xfrm>
          <a:prstGeom prst="rect">
            <a:avLst/>
          </a:prstGeom>
        </p:spPr>
      </p:pic>
      <p:pic>
        <p:nvPicPr>
          <p:cNvPr id="10" name="Picture 9">
            <a:extLst>
              <a:ext uri="{FF2B5EF4-FFF2-40B4-BE49-F238E27FC236}">
                <a16:creationId xmlns:a16="http://schemas.microsoft.com/office/drawing/2014/main" id="{18AC4B34-1D92-CE44-A5DB-E4C3BD9DBE82}"/>
              </a:ext>
            </a:extLst>
          </p:cNvPr>
          <p:cNvPicPr>
            <a:picLocks noChangeAspect="1"/>
          </p:cNvPicPr>
          <p:nvPr/>
        </p:nvPicPr>
        <p:blipFill>
          <a:blip r:embed="rId6"/>
          <a:stretch>
            <a:fillRect/>
          </a:stretch>
        </p:blipFill>
        <p:spPr>
          <a:xfrm>
            <a:off x="7888014" y="2170831"/>
            <a:ext cx="4267200" cy="4456854"/>
          </a:xfrm>
          <a:prstGeom prst="rect">
            <a:avLst/>
          </a:prstGeom>
        </p:spPr>
      </p:pic>
      <p:pic>
        <p:nvPicPr>
          <p:cNvPr id="11" name="Slide_11">
            <a:hlinkClick r:id="" action="ppaction://media"/>
            <a:extLst>
              <a:ext uri="{FF2B5EF4-FFF2-40B4-BE49-F238E27FC236}">
                <a16:creationId xmlns:a16="http://schemas.microsoft.com/office/drawing/2014/main" id="{5B5497BB-6535-2144-A133-C431E484605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646160" y="557085"/>
            <a:ext cx="812800" cy="812800"/>
          </a:xfrm>
          <a:prstGeom prst="rect">
            <a:avLst/>
          </a:prstGeom>
        </p:spPr>
      </p:pic>
    </p:spTree>
    <p:extLst>
      <p:ext uri="{BB962C8B-B14F-4D97-AF65-F5344CB8AC3E}">
        <p14:creationId xmlns:p14="http://schemas.microsoft.com/office/powerpoint/2010/main" val="774680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187"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46D07-BD69-7D4E-9E8F-9AB93CB45E66}"/>
              </a:ext>
            </a:extLst>
          </p:cNvPr>
          <p:cNvSpPr>
            <a:spLocks noGrp="1"/>
          </p:cNvSpPr>
          <p:nvPr>
            <p:ph type="title"/>
          </p:nvPr>
        </p:nvSpPr>
        <p:spPr/>
        <p:txBody>
          <a:bodyPr/>
          <a:lstStyle/>
          <a:p>
            <a:pPr algn="l"/>
            <a:r>
              <a:rPr lang="en-US" dirty="0"/>
              <a:t>Simon task</a:t>
            </a:r>
          </a:p>
        </p:txBody>
      </p:sp>
      <p:sp>
        <p:nvSpPr>
          <p:cNvPr id="3" name="Content Placeholder 2">
            <a:extLst>
              <a:ext uri="{FF2B5EF4-FFF2-40B4-BE49-F238E27FC236}">
                <a16:creationId xmlns:a16="http://schemas.microsoft.com/office/drawing/2014/main" id="{70C9C84C-5DCB-764D-B1A5-5A54A8EA7053}"/>
              </a:ext>
            </a:extLst>
          </p:cNvPr>
          <p:cNvSpPr>
            <a:spLocks noGrp="1"/>
          </p:cNvSpPr>
          <p:nvPr>
            <p:ph idx="1"/>
          </p:nvPr>
        </p:nvSpPr>
        <p:spPr/>
        <p:txBody>
          <a:bodyPr/>
          <a:lstStyle/>
          <a:p>
            <a:pPr marL="457200" indent="-457200">
              <a:buFont typeface="Arial" panose="020B0604020202020204" pitchFamily="34" charset="0"/>
              <a:buChar char="•"/>
            </a:pPr>
            <a:r>
              <a:rPr lang="en-US" dirty="0"/>
              <a:t>Completed at both ages</a:t>
            </a:r>
          </a:p>
          <a:p>
            <a:pPr marL="457200" indent="-457200">
              <a:buFont typeface="Arial" panose="020B0604020202020204" pitchFamily="34" charset="0"/>
              <a:buChar char="•"/>
            </a:pPr>
            <a:r>
              <a:rPr lang="en-US" dirty="0"/>
              <a:t>Children make lateralized button presses to categorize images of cats and dogs</a:t>
            </a:r>
          </a:p>
          <a:p>
            <a:pPr marL="1143000" lvl="1" indent="-457200"/>
            <a:r>
              <a:rPr lang="en-US" dirty="0"/>
              <a:t>Congruent</a:t>
            </a:r>
          </a:p>
          <a:p>
            <a:pPr marL="1143000" lvl="1" indent="-457200"/>
            <a:r>
              <a:rPr lang="en-US" dirty="0"/>
              <a:t>Incongruent</a:t>
            </a:r>
          </a:p>
          <a:p>
            <a:pPr marL="1143000" lvl="1" indent="-457200"/>
            <a:r>
              <a:rPr lang="en-US" dirty="0"/>
              <a:t>Neutral </a:t>
            </a:r>
          </a:p>
          <a:p>
            <a:pPr lvl="1" indent="0">
              <a:buNone/>
            </a:pPr>
            <a:endParaRPr lang="en-US" dirty="0"/>
          </a:p>
        </p:txBody>
      </p:sp>
      <p:sp>
        <p:nvSpPr>
          <p:cNvPr id="4" name="Footer Placeholder 3">
            <a:extLst>
              <a:ext uri="{FF2B5EF4-FFF2-40B4-BE49-F238E27FC236}">
                <a16:creationId xmlns:a16="http://schemas.microsoft.com/office/drawing/2014/main" id="{2E5FF513-2714-B742-AD55-7D661D37D654}"/>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6" name="Picture 5">
            <a:extLst>
              <a:ext uri="{FF2B5EF4-FFF2-40B4-BE49-F238E27FC236}">
                <a16:creationId xmlns:a16="http://schemas.microsoft.com/office/drawing/2014/main" id="{EA4332A9-206D-1140-9538-5D82612BCEA7}"/>
              </a:ext>
            </a:extLst>
          </p:cNvPr>
          <p:cNvPicPr>
            <a:picLocks noChangeAspect="1"/>
          </p:cNvPicPr>
          <p:nvPr/>
        </p:nvPicPr>
        <p:blipFill rotWithShape="1">
          <a:blip r:embed="rId5"/>
          <a:srcRect t="17706"/>
          <a:stretch/>
        </p:blipFill>
        <p:spPr>
          <a:xfrm>
            <a:off x="3657600" y="3886200"/>
            <a:ext cx="8419937" cy="2124914"/>
          </a:xfrm>
          <a:prstGeom prst="rect">
            <a:avLst/>
          </a:prstGeom>
        </p:spPr>
      </p:pic>
      <p:pic>
        <p:nvPicPr>
          <p:cNvPr id="7" name="Slide_12">
            <a:hlinkClick r:id="" action="ppaction://media"/>
            <a:extLst>
              <a:ext uri="{FF2B5EF4-FFF2-40B4-BE49-F238E27FC236}">
                <a16:creationId xmlns:a16="http://schemas.microsoft.com/office/drawing/2014/main" id="{08E4A2E3-7C69-DA47-92F9-B21E6C72F74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39200" y="609759"/>
            <a:ext cx="812800" cy="812800"/>
          </a:xfrm>
          <a:prstGeom prst="rect">
            <a:avLst/>
          </a:prstGeom>
        </p:spPr>
      </p:pic>
    </p:spTree>
    <p:extLst>
      <p:ext uri="{BB962C8B-B14F-4D97-AF65-F5344CB8AC3E}">
        <p14:creationId xmlns:p14="http://schemas.microsoft.com/office/powerpoint/2010/main" val="2863108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082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77F32-A16E-2E44-AC18-F532E24999A5}"/>
              </a:ext>
            </a:extLst>
          </p:cNvPr>
          <p:cNvSpPr>
            <a:spLocks noGrp="1"/>
          </p:cNvSpPr>
          <p:nvPr>
            <p:ph type="title"/>
          </p:nvPr>
        </p:nvSpPr>
        <p:spPr/>
        <p:txBody>
          <a:bodyPr/>
          <a:lstStyle/>
          <a:p>
            <a:pPr algn="l"/>
            <a:r>
              <a:rPr lang="en-US" dirty="0"/>
              <a:t>Simon task behavioral results</a:t>
            </a:r>
          </a:p>
        </p:txBody>
      </p:sp>
      <p:pic>
        <p:nvPicPr>
          <p:cNvPr id="6" name="Content Placeholder 5">
            <a:extLst>
              <a:ext uri="{FF2B5EF4-FFF2-40B4-BE49-F238E27FC236}">
                <a16:creationId xmlns:a16="http://schemas.microsoft.com/office/drawing/2014/main" id="{AC929B9B-6FD0-664C-9542-353339E040DF}"/>
              </a:ext>
            </a:extLst>
          </p:cNvPr>
          <p:cNvPicPr>
            <a:picLocks noGrp="1" noChangeAspect="1"/>
          </p:cNvPicPr>
          <p:nvPr>
            <p:ph idx="1"/>
          </p:nvPr>
        </p:nvPicPr>
        <p:blipFill>
          <a:blip r:embed="rId5"/>
          <a:stretch>
            <a:fillRect/>
          </a:stretch>
        </p:blipFill>
        <p:spPr>
          <a:xfrm>
            <a:off x="853068" y="2289717"/>
            <a:ext cx="9565297" cy="4144962"/>
          </a:xfrm>
        </p:spPr>
      </p:pic>
      <p:sp>
        <p:nvSpPr>
          <p:cNvPr id="4" name="Footer Placeholder 3">
            <a:extLst>
              <a:ext uri="{FF2B5EF4-FFF2-40B4-BE49-F238E27FC236}">
                <a16:creationId xmlns:a16="http://schemas.microsoft.com/office/drawing/2014/main" id="{CBA78969-6B67-184A-8C59-019F62A6E6B5}"/>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3" name="Slide_13">
            <a:hlinkClick r:id="" action="ppaction://media"/>
            <a:extLst>
              <a:ext uri="{FF2B5EF4-FFF2-40B4-BE49-F238E27FC236}">
                <a16:creationId xmlns:a16="http://schemas.microsoft.com/office/drawing/2014/main" id="{2A637743-0FDB-C343-BD52-D9B71928113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23960" y="692243"/>
            <a:ext cx="812800" cy="812800"/>
          </a:xfrm>
          <a:prstGeom prst="rect">
            <a:avLst/>
          </a:prstGeom>
        </p:spPr>
      </p:pic>
    </p:spTree>
    <p:extLst>
      <p:ext uri="{BB962C8B-B14F-4D97-AF65-F5344CB8AC3E}">
        <p14:creationId xmlns:p14="http://schemas.microsoft.com/office/powerpoint/2010/main" val="2340877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67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6E8BF-2AD0-734F-8E67-8C6E648D2FEB}"/>
              </a:ext>
            </a:extLst>
          </p:cNvPr>
          <p:cNvSpPr>
            <a:spLocks noGrp="1"/>
          </p:cNvSpPr>
          <p:nvPr>
            <p:ph type="title"/>
          </p:nvPr>
        </p:nvSpPr>
        <p:spPr/>
        <p:txBody>
          <a:bodyPr/>
          <a:lstStyle/>
          <a:p>
            <a:pPr algn="l"/>
            <a:r>
              <a:rPr lang="en-US" dirty="0"/>
              <a:t>Simon task neural results</a:t>
            </a:r>
          </a:p>
        </p:txBody>
      </p:sp>
      <p:sp>
        <p:nvSpPr>
          <p:cNvPr id="3" name="Content Placeholder 2">
            <a:extLst>
              <a:ext uri="{FF2B5EF4-FFF2-40B4-BE49-F238E27FC236}">
                <a16:creationId xmlns:a16="http://schemas.microsoft.com/office/drawing/2014/main" id="{179F82A1-9F95-524D-A2C2-B19205D793E8}"/>
              </a:ext>
            </a:extLst>
          </p:cNvPr>
          <p:cNvSpPr>
            <a:spLocks noGrp="1"/>
          </p:cNvSpPr>
          <p:nvPr>
            <p:ph idx="1"/>
          </p:nvPr>
        </p:nvSpPr>
        <p:spPr/>
        <p:txBody>
          <a:bodyPr/>
          <a:lstStyle/>
          <a:p>
            <a:pPr marL="457200" indent="-457200">
              <a:buFont typeface="Arial" panose="020B0604020202020204" pitchFamily="34" charset="0"/>
              <a:buChar char="•"/>
            </a:pPr>
            <a:r>
              <a:rPr lang="en-US" dirty="0"/>
              <a:t>All neural results related to reduction in activation across age</a:t>
            </a:r>
          </a:p>
        </p:txBody>
      </p:sp>
      <p:sp>
        <p:nvSpPr>
          <p:cNvPr id="4" name="Footer Placeholder 3">
            <a:extLst>
              <a:ext uri="{FF2B5EF4-FFF2-40B4-BE49-F238E27FC236}">
                <a16:creationId xmlns:a16="http://schemas.microsoft.com/office/drawing/2014/main" id="{057C43E3-63BB-3441-BC38-09D111A0AFCE}"/>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Slide_14">
            <a:hlinkClick r:id="" action="ppaction://media"/>
            <a:extLst>
              <a:ext uri="{FF2B5EF4-FFF2-40B4-BE49-F238E27FC236}">
                <a16:creationId xmlns:a16="http://schemas.microsoft.com/office/drawing/2014/main" id="{69AD077D-6A8D-E04D-8017-FFCF33CE111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39200" y="577476"/>
            <a:ext cx="812800" cy="812800"/>
          </a:xfrm>
          <a:prstGeom prst="rect">
            <a:avLst/>
          </a:prstGeom>
        </p:spPr>
      </p:pic>
    </p:spTree>
    <p:extLst>
      <p:ext uri="{BB962C8B-B14F-4D97-AF65-F5344CB8AC3E}">
        <p14:creationId xmlns:p14="http://schemas.microsoft.com/office/powerpoint/2010/main" val="129988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20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7387A-7CE7-1F4D-9402-84D533968D4F}"/>
              </a:ext>
            </a:extLst>
          </p:cNvPr>
          <p:cNvSpPr>
            <a:spLocks noGrp="1"/>
          </p:cNvSpPr>
          <p:nvPr>
            <p:ph type="title"/>
          </p:nvPr>
        </p:nvSpPr>
        <p:spPr/>
        <p:txBody>
          <a:bodyPr/>
          <a:lstStyle/>
          <a:p>
            <a:pPr algn="l"/>
            <a:r>
              <a:rPr lang="en-US" dirty="0"/>
              <a:t>Dimensional change card sort (DCCS)</a:t>
            </a:r>
          </a:p>
        </p:txBody>
      </p:sp>
      <p:sp>
        <p:nvSpPr>
          <p:cNvPr id="3" name="Content Placeholder 2">
            <a:extLst>
              <a:ext uri="{FF2B5EF4-FFF2-40B4-BE49-F238E27FC236}">
                <a16:creationId xmlns:a16="http://schemas.microsoft.com/office/drawing/2014/main" id="{345881DE-E4B3-D04A-95EB-62D5EEEE0D27}"/>
              </a:ext>
            </a:extLst>
          </p:cNvPr>
          <p:cNvSpPr>
            <a:spLocks noGrp="1"/>
          </p:cNvSpPr>
          <p:nvPr>
            <p:ph idx="1"/>
          </p:nvPr>
        </p:nvSpPr>
        <p:spPr>
          <a:xfrm>
            <a:off x="533400" y="2665874"/>
            <a:ext cx="10515600" cy="3801314"/>
          </a:xfrm>
        </p:spPr>
        <p:txBody>
          <a:bodyPr/>
          <a:lstStyle/>
          <a:p>
            <a:pPr marL="457200" indent="-457200">
              <a:buFont typeface="Arial" panose="020B0604020202020204" pitchFamily="34" charset="0"/>
              <a:buChar char="•"/>
            </a:pPr>
            <a:r>
              <a:rPr lang="en-US" dirty="0"/>
              <a:t>Completed only at 54 months</a:t>
            </a:r>
          </a:p>
          <a:p>
            <a:pPr marL="457200" indent="-457200">
              <a:buFont typeface="Arial" panose="020B0604020202020204" pitchFamily="34" charset="0"/>
              <a:buChar char="•"/>
            </a:pPr>
            <a:r>
              <a:rPr lang="en-US" dirty="0"/>
              <a:t>NIH toolbox version</a:t>
            </a:r>
          </a:p>
          <a:p>
            <a:pPr marL="1143000" lvl="1" indent="-457200"/>
            <a:r>
              <a:rPr lang="en-US" dirty="0"/>
              <a:t>Five pre-switch </a:t>
            </a:r>
          </a:p>
          <a:p>
            <a:pPr marL="1143000" lvl="1" indent="-457200"/>
            <a:r>
              <a:rPr lang="en-US" dirty="0"/>
              <a:t>Five post-switch</a:t>
            </a:r>
          </a:p>
          <a:p>
            <a:pPr marL="1143000" lvl="1" indent="-457200"/>
            <a:r>
              <a:rPr lang="en-US" dirty="0"/>
              <a:t>30 mixed block</a:t>
            </a:r>
          </a:p>
          <a:p>
            <a:pPr marL="1143000" lvl="1" indent="-457200"/>
            <a:endParaRPr lang="en-US" dirty="0"/>
          </a:p>
          <a:p>
            <a:pPr lvl="1" indent="0">
              <a:buNone/>
            </a:pPr>
            <a:endParaRPr lang="en-US" dirty="0"/>
          </a:p>
        </p:txBody>
      </p:sp>
      <p:sp>
        <p:nvSpPr>
          <p:cNvPr id="4" name="Footer Placeholder 3">
            <a:extLst>
              <a:ext uri="{FF2B5EF4-FFF2-40B4-BE49-F238E27FC236}">
                <a16:creationId xmlns:a16="http://schemas.microsoft.com/office/drawing/2014/main" id="{BD64E6ED-9CC5-F640-90D4-AD13A6BC2EAF}"/>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5" name="Picture 4">
            <a:extLst>
              <a:ext uri="{FF2B5EF4-FFF2-40B4-BE49-F238E27FC236}">
                <a16:creationId xmlns:a16="http://schemas.microsoft.com/office/drawing/2014/main" id="{DB36EA01-F55F-DF4E-B6D3-0CC937A7C300}"/>
              </a:ext>
            </a:extLst>
          </p:cNvPr>
          <p:cNvPicPr>
            <a:picLocks noChangeAspect="1"/>
          </p:cNvPicPr>
          <p:nvPr/>
        </p:nvPicPr>
        <p:blipFill rotWithShape="1">
          <a:blip r:embed="rId5"/>
          <a:srcRect b="17164"/>
          <a:stretch/>
        </p:blipFill>
        <p:spPr>
          <a:xfrm>
            <a:off x="4038600" y="3200400"/>
            <a:ext cx="8012745" cy="2850688"/>
          </a:xfrm>
          <a:prstGeom prst="rect">
            <a:avLst/>
          </a:prstGeom>
        </p:spPr>
      </p:pic>
      <p:pic>
        <p:nvPicPr>
          <p:cNvPr id="6" name="Slide_15">
            <a:hlinkClick r:id="" action="ppaction://media"/>
            <a:extLst>
              <a:ext uri="{FF2B5EF4-FFF2-40B4-BE49-F238E27FC236}">
                <a16:creationId xmlns:a16="http://schemas.microsoft.com/office/drawing/2014/main" id="{81C54BB9-E00B-C748-AC8C-045E28C88AA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69680" y="521263"/>
            <a:ext cx="812800" cy="812800"/>
          </a:xfrm>
          <a:prstGeom prst="rect">
            <a:avLst/>
          </a:prstGeom>
        </p:spPr>
      </p:pic>
    </p:spTree>
    <p:extLst>
      <p:ext uri="{BB962C8B-B14F-4D97-AF65-F5344CB8AC3E}">
        <p14:creationId xmlns:p14="http://schemas.microsoft.com/office/powerpoint/2010/main" val="78652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09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6F790-ABFF-D74E-B6B0-9CFDE25FC0B6}"/>
              </a:ext>
            </a:extLst>
          </p:cNvPr>
          <p:cNvSpPr>
            <a:spLocks noGrp="1"/>
          </p:cNvSpPr>
          <p:nvPr>
            <p:ph type="title"/>
          </p:nvPr>
        </p:nvSpPr>
        <p:spPr>
          <a:xfrm>
            <a:off x="571500" y="1466476"/>
            <a:ext cx="11049000" cy="762000"/>
          </a:xfrm>
        </p:spPr>
        <p:txBody>
          <a:bodyPr>
            <a:normAutofit fontScale="90000"/>
          </a:bodyPr>
          <a:lstStyle/>
          <a:p>
            <a:r>
              <a:rPr lang="en-US" dirty="0"/>
              <a:t>Neural measures that predict Simon performance</a:t>
            </a:r>
          </a:p>
        </p:txBody>
      </p:sp>
      <p:sp>
        <p:nvSpPr>
          <p:cNvPr id="3" name="Content Placeholder 2">
            <a:extLst>
              <a:ext uri="{FF2B5EF4-FFF2-40B4-BE49-F238E27FC236}">
                <a16:creationId xmlns:a16="http://schemas.microsoft.com/office/drawing/2014/main" id="{0B00D141-D6FF-0446-A604-83575A3F39FE}"/>
              </a:ext>
            </a:extLst>
          </p:cNvPr>
          <p:cNvSpPr>
            <a:spLocks noGrp="1"/>
          </p:cNvSpPr>
          <p:nvPr>
            <p:ph idx="1"/>
          </p:nvPr>
        </p:nvSpPr>
        <p:spPr>
          <a:xfrm>
            <a:off x="838200" y="2057400"/>
            <a:ext cx="10515600" cy="1402060"/>
          </a:xfrm>
        </p:spPr>
        <p:txBody>
          <a:bodyPr>
            <a:normAutofit/>
          </a:bodyPr>
          <a:lstStyle/>
          <a:p>
            <a:pPr marL="457200" indent="-457200">
              <a:buFont typeface="Arial" panose="020B0604020202020204" pitchFamily="34" charset="0"/>
              <a:buChar char="•"/>
            </a:pPr>
            <a:r>
              <a:rPr lang="en-US" dirty="0"/>
              <a:t>Taken from the significant activation clusters found in previous analyses</a:t>
            </a:r>
          </a:p>
          <a:p>
            <a:pPr marL="457200" indent="-457200">
              <a:buFont typeface="Arial" panose="020B0604020202020204" pitchFamily="34" charset="0"/>
              <a:buChar char="•"/>
            </a:pPr>
            <a:r>
              <a:rPr lang="en-US" dirty="0"/>
              <a:t>Two regions of right ROL predict Simon performance</a:t>
            </a:r>
          </a:p>
        </p:txBody>
      </p:sp>
      <p:sp>
        <p:nvSpPr>
          <p:cNvPr id="4" name="Footer Placeholder 3">
            <a:extLst>
              <a:ext uri="{FF2B5EF4-FFF2-40B4-BE49-F238E27FC236}">
                <a16:creationId xmlns:a16="http://schemas.microsoft.com/office/drawing/2014/main" id="{68F952CE-F67C-B14A-87C5-531603E0C8A4}"/>
              </a:ext>
            </a:extLst>
          </p:cNvPr>
          <p:cNvSpPr>
            <a:spLocks noGrp="1"/>
          </p:cNvSpPr>
          <p:nvPr>
            <p:ph type="ftr" sz="quarter" idx="11"/>
          </p:nvPr>
        </p:nvSpPr>
        <p:spPr>
          <a:xfrm>
            <a:off x="4724400" y="60073"/>
            <a:ext cx="8686800" cy="350838"/>
          </a:xfrm>
        </p:spPr>
        <p:txBody>
          <a:bodyPr/>
          <a:lstStyle/>
          <a:p>
            <a:r>
              <a:rPr lang="en-US" i="1" dirty="0"/>
              <a:t>Monograph Matters </a:t>
            </a:r>
            <a:r>
              <a:rPr lang="en-US" dirty="0"/>
              <a:t>is the companion website for the </a:t>
            </a:r>
            <a:r>
              <a:rPr lang="en-US" i="1" dirty="0"/>
              <a:t>Monographs of the Society for Research in Child Development</a:t>
            </a:r>
          </a:p>
        </p:txBody>
      </p:sp>
      <p:grpSp>
        <p:nvGrpSpPr>
          <p:cNvPr id="17" name="Group 16">
            <a:extLst>
              <a:ext uri="{FF2B5EF4-FFF2-40B4-BE49-F238E27FC236}">
                <a16:creationId xmlns:a16="http://schemas.microsoft.com/office/drawing/2014/main" id="{C3E4A9CA-CC50-D644-BDB6-1E9A49623941}"/>
              </a:ext>
            </a:extLst>
          </p:cNvPr>
          <p:cNvGrpSpPr/>
          <p:nvPr/>
        </p:nvGrpSpPr>
        <p:grpSpPr>
          <a:xfrm>
            <a:off x="1098148" y="3500701"/>
            <a:ext cx="4385766" cy="3357299"/>
            <a:chOff x="7660280" y="4197751"/>
            <a:chExt cx="4078251" cy="2864072"/>
          </a:xfrm>
        </p:grpSpPr>
        <p:pic>
          <p:nvPicPr>
            <p:cNvPr id="8" name="Picture 7">
              <a:extLst>
                <a:ext uri="{FF2B5EF4-FFF2-40B4-BE49-F238E27FC236}">
                  <a16:creationId xmlns:a16="http://schemas.microsoft.com/office/drawing/2014/main" id="{D6412B6A-E25D-114C-AD01-015F89D0AFC4}"/>
                </a:ext>
              </a:extLst>
            </p:cNvPr>
            <p:cNvPicPr>
              <a:picLocks noChangeAspect="1"/>
            </p:cNvPicPr>
            <p:nvPr/>
          </p:nvPicPr>
          <p:blipFill rotWithShape="1">
            <a:blip r:embed="rId5"/>
            <a:srcRect t="5741" r="50053" b="49652"/>
            <a:stretch/>
          </p:blipFill>
          <p:spPr>
            <a:xfrm>
              <a:off x="7660280" y="4254207"/>
              <a:ext cx="4078251" cy="2807616"/>
            </a:xfrm>
            <a:prstGeom prst="rect">
              <a:avLst/>
            </a:prstGeom>
          </p:spPr>
        </p:pic>
        <p:sp>
          <p:nvSpPr>
            <p:cNvPr id="11" name="TextBox 10">
              <a:extLst>
                <a:ext uri="{FF2B5EF4-FFF2-40B4-BE49-F238E27FC236}">
                  <a16:creationId xmlns:a16="http://schemas.microsoft.com/office/drawing/2014/main" id="{45700095-5F2E-0348-8FCB-22908A3F1597}"/>
                </a:ext>
              </a:extLst>
            </p:cNvPr>
            <p:cNvSpPr txBox="1"/>
            <p:nvPr/>
          </p:nvSpPr>
          <p:spPr>
            <a:xfrm>
              <a:off x="9186410" y="4197751"/>
              <a:ext cx="1524000" cy="369332"/>
            </a:xfrm>
            <a:prstGeom prst="rect">
              <a:avLst/>
            </a:prstGeom>
            <a:noFill/>
          </p:spPr>
          <p:txBody>
            <a:bodyPr wrap="square" rtlCol="0">
              <a:spAutoFit/>
            </a:bodyPr>
            <a:lstStyle/>
            <a:p>
              <a:r>
                <a:rPr lang="en-US" dirty="0"/>
                <a:t>30 months</a:t>
              </a:r>
            </a:p>
          </p:txBody>
        </p:sp>
      </p:grpSp>
      <p:pic>
        <p:nvPicPr>
          <p:cNvPr id="19" name="Picture 18">
            <a:extLst>
              <a:ext uri="{FF2B5EF4-FFF2-40B4-BE49-F238E27FC236}">
                <a16:creationId xmlns:a16="http://schemas.microsoft.com/office/drawing/2014/main" id="{DF84EA91-F128-5749-88E9-E6749318CCB7}"/>
              </a:ext>
            </a:extLst>
          </p:cNvPr>
          <p:cNvPicPr>
            <a:picLocks noChangeAspect="1"/>
          </p:cNvPicPr>
          <p:nvPr/>
        </p:nvPicPr>
        <p:blipFill rotWithShape="1">
          <a:blip r:embed="rId6"/>
          <a:srcRect b="2863"/>
          <a:stretch/>
        </p:blipFill>
        <p:spPr>
          <a:xfrm>
            <a:off x="6351322" y="3664585"/>
            <a:ext cx="4499810" cy="2964815"/>
          </a:xfrm>
          <a:prstGeom prst="rect">
            <a:avLst/>
          </a:prstGeom>
        </p:spPr>
      </p:pic>
      <p:sp>
        <p:nvSpPr>
          <p:cNvPr id="20" name="TextBox 19">
            <a:extLst>
              <a:ext uri="{FF2B5EF4-FFF2-40B4-BE49-F238E27FC236}">
                <a16:creationId xmlns:a16="http://schemas.microsoft.com/office/drawing/2014/main" id="{7E4FB8BD-65E0-0D40-8756-87B72B1AB4DF}"/>
              </a:ext>
            </a:extLst>
          </p:cNvPr>
          <p:cNvSpPr txBox="1"/>
          <p:nvPr/>
        </p:nvSpPr>
        <p:spPr>
          <a:xfrm>
            <a:off x="8119986" y="3553665"/>
            <a:ext cx="1895627" cy="369332"/>
          </a:xfrm>
          <a:prstGeom prst="rect">
            <a:avLst/>
          </a:prstGeom>
          <a:noFill/>
        </p:spPr>
        <p:txBody>
          <a:bodyPr wrap="square" rtlCol="0">
            <a:spAutoFit/>
          </a:bodyPr>
          <a:lstStyle/>
          <a:p>
            <a:r>
              <a:rPr lang="en-US" dirty="0"/>
              <a:t>54 months</a:t>
            </a:r>
          </a:p>
        </p:txBody>
      </p:sp>
      <p:pic>
        <p:nvPicPr>
          <p:cNvPr id="21" name="Slide_16">
            <a:hlinkClick r:id="" action="ppaction://media"/>
            <a:extLst>
              <a:ext uri="{FF2B5EF4-FFF2-40B4-BE49-F238E27FC236}">
                <a16:creationId xmlns:a16="http://schemas.microsoft.com/office/drawing/2014/main" id="{FA8E2D51-63A5-E54B-9E6B-A861ECF0B42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76359" y="595435"/>
            <a:ext cx="812800" cy="812800"/>
          </a:xfrm>
          <a:prstGeom prst="rect">
            <a:avLst/>
          </a:prstGeom>
        </p:spPr>
      </p:pic>
    </p:spTree>
    <p:extLst>
      <p:ext uri="{BB962C8B-B14F-4D97-AF65-F5344CB8AC3E}">
        <p14:creationId xmlns:p14="http://schemas.microsoft.com/office/powerpoint/2010/main" val="337833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015"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1"/>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FB4C6-7C8B-1746-8AD5-61F8146E5225}"/>
              </a:ext>
            </a:extLst>
          </p:cNvPr>
          <p:cNvSpPr>
            <a:spLocks noGrp="1"/>
          </p:cNvSpPr>
          <p:nvPr>
            <p:ph type="title"/>
          </p:nvPr>
        </p:nvSpPr>
        <p:spPr>
          <a:xfrm>
            <a:off x="838200" y="1524000"/>
            <a:ext cx="10744200" cy="762000"/>
          </a:xfrm>
        </p:spPr>
        <p:txBody>
          <a:bodyPr>
            <a:normAutofit fontScale="90000"/>
          </a:bodyPr>
          <a:lstStyle/>
          <a:p>
            <a:pPr algn="l"/>
            <a:r>
              <a:rPr lang="en-US" dirty="0"/>
              <a:t>Neural measures that predict DCCS performance</a:t>
            </a:r>
          </a:p>
        </p:txBody>
      </p:sp>
      <p:sp>
        <p:nvSpPr>
          <p:cNvPr id="3" name="Content Placeholder 2">
            <a:extLst>
              <a:ext uri="{FF2B5EF4-FFF2-40B4-BE49-F238E27FC236}">
                <a16:creationId xmlns:a16="http://schemas.microsoft.com/office/drawing/2014/main" id="{2432F3F2-A382-FF42-8541-006E92946F29}"/>
              </a:ext>
            </a:extLst>
          </p:cNvPr>
          <p:cNvSpPr>
            <a:spLocks noGrp="1"/>
          </p:cNvSpPr>
          <p:nvPr>
            <p:ph idx="1"/>
          </p:nvPr>
        </p:nvSpPr>
        <p:spPr>
          <a:xfrm>
            <a:off x="838200" y="2362200"/>
            <a:ext cx="10515600" cy="1156684"/>
          </a:xfrm>
        </p:spPr>
        <p:txBody>
          <a:bodyPr>
            <a:normAutofit fontScale="70000" lnSpcReduction="20000"/>
          </a:bodyPr>
          <a:lstStyle/>
          <a:p>
            <a:pPr marL="457200" indent="-457200">
              <a:buFont typeface="Arial" panose="020B0604020202020204" pitchFamily="34" charset="0"/>
              <a:buChar char="•"/>
            </a:pPr>
            <a:r>
              <a:rPr lang="en-US" dirty="0"/>
              <a:t>Taken from the significant activation clusters found in previous analyses</a:t>
            </a:r>
          </a:p>
          <a:p>
            <a:pPr marL="457200" indent="-457200">
              <a:buFont typeface="Arial" panose="020B0604020202020204" pitchFamily="34" charset="0"/>
              <a:buChar char="•"/>
            </a:pPr>
            <a:r>
              <a:rPr lang="en-US" dirty="0"/>
              <a:t>Two regions activated during the DLL: left inferior frontal gyrus and left middle occipital gyrus</a:t>
            </a:r>
          </a:p>
          <a:p>
            <a:pPr marL="457200" indent="-457200">
              <a:buFont typeface="Arial" panose="020B0604020202020204" pitchFamily="34" charset="0"/>
              <a:buChar char="•"/>
            </a:pPr>
            <a:r>
              <a:rPr lang="en-US" dirty="0"/>
              <a:t>One region activated during the Simon neutral trials: right Rolandic operculum</a:t>
            </a:r>
          </a:p>
          <a:p>
            <a:endParaRPr lang="en-US" dirty="0"/>
          </a:p>
        </p:txBody>
      </p:sp>
      <p:sp>
        <p:nvSpPr>
          <p:cNvPr id="4" name="Footer Placeholder 3">
            <a:extLst>
              <a:ext uri="{FF2B5EF4-FFF2-40B4-BE49-F238E27FC236}">
                <a16:creationId xmlns:a16="http://schemas.microsoft.com/office/drawing/2014/main" id="{2ABFD54D-00AC-5046-A05D-9F7D510D21A0}"/>
              </a:ext>
            </a:extLst>
          </p:cNvPr>
          <p:cNvSpPr>
            <a:spLocks noGrp="1"/>
          </p:cNvSpPr>
          <p:nvPr>
            <p:ph type="ftr" sz="quarter" idx="11"/>
          </p:nvPr>
        </p:nvSpPr>
        <p:spPr>
          <a:xfrm>
            <a:off x="4724400" y="0"/>
            <a:ext cx="8686800" cy="350838"/>
          </a:xfrm>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6" name="Picture 5">
            <a:extLst>
              <a:ext uri="{FF2B5EF4-FFF2-40B4-BE49-F238E27FC236}">
                <a16:creationId xmlns:a16="http://schemas.microsoft.com/office/drawing/2014/main" id="{4E75B92F-8B31-6B4E-BABB-016840BE1359}"/>
              </a:ext>
            </a:extLst>
          </p:cNvPr>
          <p:cNvPicPr>
            <a:picLocks noChangeAspect="1"/>
          </p:cNvPicPr>
          <p:nvPr/>
        </p:nvPicPr>
        <p:blipFill rotWithShape="1">
          <a:blip r:embed="rId5"/>
          <a:srcRect l="20000" t="2041" r="20000" b="66706"/>
          <a:stretch/>
        </p:blipFill>
        <p:spPr>
          <a:xfrm>
            <a:off x="8001000" y="3854509"/>
            <a:ext cx="3860040" cy="2924503"/>
          </a:xfrm>
          <a:prstGeom prst="rect">
            <a:avLst/>
          </a:prstGeom>
        </p:spPr>
      </p:pic>
      <p:pic>
        <p:nvPicPr>
          <p:cNvPr id="7" name="Picture 6">
            <a:extLst>
              <a:ext uri="{FF2B5EF4-FFF2-40B4-BE49-F238E27FC236}">
                <a16:creationId xmlns:a16="http://schemas.microsoft.com/office/drawing/2014/main" id="{39CC6E96-CB5D-DC40-A4B5-8A956184F14F}"/>
              </a:ext>
            </a:extLst>
          </p:cNvPr>
          <p:cNvPicPr>
            <a:picLocks noChangeAspect="1"/>
          </p:cNvPicPr>
          <p:nvPr/>
        </p:nvPicPr>
        <p:blipFill rotWithShape="1">
          <a:blip r:embed="rId5"/>
          <a:srcRect l="20000" t="37114" r="21818" b="32981"/>
          <a:stretch/>
        </p:blipFill>
        <p:spPr>
          <a:xfrm>
            <a:off x="4164415" y="4008854"/>
            <a:ext cx="3583650" cy="2679192"/>
          </a:xfrm>
          <a:prstGeom prst="rect">
            <a:avLst/>
          </a:prstGeom>
        </p:spPr>
      </p:pic>
      <p:pic>
        <p:nvPicPr>
          <p:cNvPr id="8" name="Picture 7">
            <a:extLst>
              <a:ext uri="{FF2B5EF4-FFF2-40B4-BE49-F238E27FC236}">
                <a16:creationId xmlns:a16="http://schemas.microsoft.com/office/drawing/2014/main" id="{D219CAE5-183D-B443-BEE4-5EE496825A11}"/>
              </a:ext>
            </a:extLst>
          </p:cNvPr>
          <p:cNvPicPr>
            <a:picLocks noChangeAspect="1"/>
          </p:cNvPicPr>
          <p:nvPr/>
        </p:nvPicPr>
        <p:blipFill rotWithShape="1">
          <a:blip r:embed="rId5"/>
          <a:srcRect l="19091" t="68474" r="20909"/>
          <a:stretch/>
        </p:blipFill>
        <p:spPr>
          <a:xfrm>
            <a:off x="337387" y="3886199"/>
            <a:ext cx="3396413" cy="2720182"/>
          </a:xfrm>
          <a:prstGeom prst="rect">
            <a:avLst/>
          </a:prstGeom>
        </p:spPr>
      </p:pic>
      <p:sp>
        <p:nvSpPr>
          <p:cNvPr id="9" name="TextBox 8">
            <a:extLst>
              <a:ext uri="{FF2B5EF4-FFF2-40B4-BE49-F238E27FC236}">
                <a16:creationId xmlns:a16="http://schemas.microsoft.com/office/drawing/2014/main" id="{DE611FDC-671B-2F45-A7B8-388E96C44D72}"/>
              </a:ext>
            </a:extLst>
          </p:cNvPr>
          <p:cNvSpPr txBox="1"/>
          <p:nvPr/>
        </p:nvSpPr>
        <p:spPr>
          <a:xfrm>
            <a:off x="1780031" y="3531097"/>
            <a:ext cx="2286000" cy="369332"/>
          </a:xfrm>
          <a:prstGeom prst="rect">
            <a:avLst/>
          </a:prstGeom>
          <a:noFill/>
        </p:spPr>
        <p:txBody>
          <a:bodyPr wrap="square" rtlCol="0">
            <a:spAutoFit/>
          </a:bodyPr>
          <a:lstStyle/>
          <a:p>
            <a:r>
              <a:rPr lang="en-US" dirty="0"/>
              <a:t>Right ROL</a:t>
            </a:r>
          </a:p>
        </p:txBody>
      </p:sp>
      <p:sp>
        <p:nvSpPr>
          <p:cNvPr id="10" name="TextBox 9">
            <a:extLst>
              <a:ext uri="{FF2B5EF4-FFF2-40B4-BE49-F238E27FC236}">
                <a16:creationId xmlns:a16="http://schemas.microsoft.com/office/drawing/2014/main" id="{206DCB18-49B5-DD41-A435-FD5BB93B8129}"/>
              </a:ext>
            </a:extLst>
          </p:cNvPr>
          <p:cNvSpPr txBox="1"/>
          <p:nvPr/>
        </p:nvSpPr>
        <p:spPr>
          <a:xfrm>
            <a:off x="5603169" y="3542342"/>
            <a:ext cx="1828800" cy="369332"/>
          </a:xfrm>
          <a:prstGeom prst="rect">
            <a:avLst/>
          </a:prstGeom>
          <a:noFill/>
        </p:spPr>
        <p:txBody>
          <a:bodyPr wrap="square" rtlCol="0">
            <a:spAutoFit/>
          </a:bodyPr>
          <a:lstStyle/>
          <a:p>
            <a:r>
              <a:rPr lang="en-US" dirty="0"/>
              <a:t>Left </a:t>
            </a:r>
            <a:r>
              <a:rPr lang="en-US" dirty="0" err="1"/>
              <a:t>mOG</a:t>
            </a:r>
            <a:endParaRPr lang="en-US" dirty="0"/>
          </a:p>
        </p:txBody>
      </p:sp>
      <p:sp>
        <p:nvSpPr>
          <p:cNvPr id="11" name="TextBox 10">
            <a:extLst>
              <a:ext uri="{FF2B5EF4-FFF2-40B4-BE49-F238E27FC236}">
                <a16:creationId xmlns:a16="http://schemas.microsoft.com/office/drawing/2014/main" id="{55F06D94-934A-C342-8AAA-7FCC5723E938}"/>
              </a:ext>
            </a:extLst>
          </p:cNvPr>
          <p:cNvSpPr txBox="1"/>
          <p:nvPr/>
        </p:nvSpPr>
        <p:spPr>
          <a:xfrm>
            <a:off x="9791758" y="3512158"/>
            <a:ext cx="1524000" cy="369332"/>
          </a:xfrm>
          <a:prstGeom prst="rect">
            <a:avLst/>
          </a:prstGeom>
          <a:noFill/>
        </p:spPr>
        <p:txBody>
          <a:bodyPr wrap="square" rtlCol="0">
            <a:spAutoFit/>
          </a:bodyPr>
          <a:lstStyle/>
          <a:p>
            <a:r>
              <a:rPr lang="en-US" dirty="0"/>
              <a:t>Left </a:t>
            </a:r>
            <a:r>
              <a:rPr lang="en-US" dirty="0" err="1"/>
              <a:t>iFG</a:t>
            </a:r>
            <a:endParaRPr lang="en-US" dirty="0"/>
          </a:p>
        </p:txBody>
      </p:sp>
      <p:pic>
        <p:nvPicPr>
          <p:cNvPr id="5" name="Slide_17">
            <a:hlinkClick r:id="" action="ppaction://media"/>
            <a:extLst>
              <a:ext uri="{FF2B5EF4-FFF2-40B4-BE49-F238E27FC236}">
                <a16:creationId xmlns:a16="http://schemas.microsoft.com/office/drawing/2014/main" id="{071015D0-B285-0547-9AC4-0A94E8538C4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61400" y="627630"/>
            <a:ext cx="812800" cy="812800"/>
          </a:xfrm>
          <a:prstGeom prst="rect">
            <a:avLst/>
          </a:prstGeom>
        </p:spPr>
      </p:pic>
    </p:spTree>
    <p:extLst>
      <p:ext uri="{BB962C8B-B14F-4D97-AF65-F5344CB8AC3E}">
        <p14:creationId xmlns:p14="http://schemas.microsoft.com/office/powerpoint/2010/main" val="193896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428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26C0C5-E20E-45A7-8A9A-54C3EA58B664}"/>
              </a:ext>
            </a:extLst>
          </p:cNvPr>
          <p:cNvSpPr>
            <a:spLocks noGrp="1"/>
          </p:cNvSpPr>
          <p:nvPr>
            <p:ph idx="1"/>
          </p:nvPr>
        </p:nvSpPr>
        <p:spPr>
          <a:xfrm>
            <a:off x="838200" y="1688432"/>
            <a:ext cx="4495800" cy="1752600"/>
          </a:xfrm>
        </p:spPr>
        <p:txBody>
          <a:bodyPr/>
          <a:lstStyle/>
          <a:p>
            <a:r>
              <a:rPr lang="en-US" sz="3200" dirty="0"/>
              <a:t>Corresponding author</a:t>
            </a:r>
          </a:p>
          <a:p>
            <a:r>
              <a:rPr lang="en-US" b="0" dirty="0"/>
              <a:t>Alexis McCraw</a:t>
            </a:r>
          </a:p>
          <a:p>
            <a:r>
              <a:rPr lang="en-US" b="0" dirty="0" err="1"/>
              <a:t>amccraw@vols.utk.edu</a:t>
            </a:r>
            <a:endParaRPr lang="en-US" b="0" dirty="0"/>
          </a:p>
        </p:txBody>
      </p:sp>
      <p:sp>
        <p:nvSpPr>
          <p:cNvPr id="4" name="Footer Placeholder 3">
            <a:extLst>
              <a:ext uri="{FF2B5EF4-FFF2-40B4-BE49-F238E27FC236}">
                <a16:creationId xmlns:a16="http://schemas.microsoft.com/office/drawing/2014/main" id="{ACA6E90D-85F7-4B62-970A-96FCA77A5B81}"/>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5" name="Content Placeholder 2">
            <a:extLst>
              <a:ext uri="{FF2B5EF4-FFF2-40B4-BE49-F238E27FC236}">
                <a16:creationId xmlns:a16="http://schemas.microsoft.com/office/drawing/2014/main" id="{73E420D8-8A06-43C7-98F8-68D2BBA083C9}"/>
              </a:ext>
            </a:extLst>
          </p:cNvPr>
          <p:cNvSpPr txBox="1">
            <a:spLocks/>
          </p:cNvSpPr>
          <p:nvPr/>
        </p:nvSpPr>
        <p:spPr>
          <a:xfrm>
            <a:off x="6858002" y="1676400"/>
            <a:ext cx="4495800" cy="17526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Editorial inquiries</a:t>
            </a:r>
          </a:p>
          <a:p>
            <a:r>
              <a:rPr lang="en-US" b="0" dirty="0"/>
              <a:t>Ginger A. Moore</a:t>
            </a:r>
          </a:p>
          <a:p>
            <a:r>
              <a:rPr lang="en-US" b="0" dirty="0" err="1"/>
              <a:t>ginger.moore@psu.edu</a:t>
            </a:r>
            <a:endParaRPr lang="en-US" b="0" dirty="0"/>
          </a:p>
        </p:txBody>
      </p:sp>
      <p:sp>
        <p:nvSpPr>
          <p:cNvPr id="6" name="Content Placeholder 2">
            <a:extLst>
              <a:ext uri="{FF2B5EF4-FFF2-40B4-BE49-F238E27FC236}">
                <a16:creationId xmlns:a16="http://schemas.microsoft.com/office/drawing/2014/main" id="{4BA4AF96-0103-4EE5-9529-3D211CAED898}"/>
              </a:ext>
            </a:extLst>
          </p:cNvPr>
          <p:cNvSpPr txBox="1">
            <a:spLocks/>
          </p:cNvSpPr>
          <p:nvPr/>
        </p:nvSpPr>
        <p:spPr>
          <a:xfrm>
            <a:off x="838200" y="4053681"/>
            <a:ext cx="10515602" cy="17526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Citation</a:t>
            </a:r>
          </a:p>
          <a:p>
            <a:r>
              <a:rPr lang="en-US" sz="2000" b="0" i="0" dirty="0">
                <a:solidFill>
                  <a:srgbClr val="5A5A5A"/>
                </a:solidFill>
                <a:effectLst/>
                <a:latin typeface="Open Sans" panose="020B0606030504020204" pitchFamily="34" charset="0"/>
              </a:rPr>
              <a:t>McCraw, A., Sullivan, J., Lowery, K., Eddings, R., Heim, H. R., &amp; Buss, A. T. (2024). Dynamic field theory of executive function: Identifying early neurocognitive markers. </a:t>
            </a:r>
            <a:r>
              <a:rPr lang="en-US" sz="2000" b="0" i="1" dirty="0">
                <a:solidFill>
                  <a:srgbClr val="5A5A5A"/>
                </a:solidFill>
                <a:effectLst/>
                <a:latin typeface="Open Sans" panose="020B0606030504020204" pitchFamily="34" charset="0"/>
              </a:rPr>
              <a:t>Monographs of the Society for Research in Child Development</a:t>
            </a:r>
            <a:r>
              <a:rPr lang="en-US" sz="2000" b="0" i="0" dirty="0">
                <a:solidFill>
                  <a:srgbClr val="5A5A5A"/>
                </a:solidFill>
                <a:effectLst/>
                <a:latin typeface="Open Sans" panose="020B0606030504020204" pitchFamily="34" charset="0"/>
              </a:rPr>
              <a:t>, </a:t>
            </a:r>
            <a:r>
              <a:rPr lang="en-US" sz="2000" b="0" i="1" dirty="0">
                <a:solidFill>
                  <a:srgbClr val="5A5A5A"/>
                </a:solidFill>
                <a:effectLst/>
                <a:latin typeface="Open Sans" panose="020B0606030504020204" pitchFamily="34" charset="0"/>
              </a:rPr>
              <a:t>89</a:t>
            </a:r>
            <a:r>
              <a:rPr lang="en-US" sz="2000" b="0" i="0" dirty="0">
                <a:solidFill>
                  <a:srgbClr val="5A5A5A"/>
                </a:solidFill>
                <a:effectLst/>
                <a:latin typeface="Open Sans" panose="020B0606030504020204" pitchFamily="34" charset="0"/>
              </a:rPr>
              <a:t>(3).</a:t>
            </a:r>
            <a:endParaRPr lang="en-US" sz="3200" dirty="0"/>
          </a:p>
        </p:txBody>
      </p:sp>
      <p:pic>
        <p:nvPicPr>
          <p:cNvPr id="2" name="Slide_18">
            <a:hlinkClick r:id="" action="ppaction://media"/>
            <a:extLst>
              <a:ext uri="{FF2B5EF4-FFF2-40B4-BE49-F238E27FC236}">
                <a16:creationId xmlns:a16="http://schemas.microsoft.com/office/drawing/2014/main" id="{69C89807-5697-A14A-8EE0-D8A6BF4E9CF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08720" y="551260"/>
            <a:ext cx="812800" cy="812800"/>
          </a:xfrm>
          <a:prstGeom prst="rect">
            <a:avLst/>
          </a:prstGeom>
        </p:spPr>
      </p:pic>
    </p:spTree>
    <p:extLst>
      <p:ext uri="{BB962C8B-B14F-4D97-AF65-F5344CB8AC3E}">
        <p14:creationId xmlns:p14="http://schemas.microsoft.com/office/powerpoint/2010/main" val="215765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82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5E07F039FE7DA45820B9955A1566E19" ma:contentTypeVersion="16" ma:contentTypeDescription="Create a new document." ma:contentTypeScope="" ma:versionID="3b69ff2863d7c3eb2234364c6a1d68e4">
  <xsd:schema xmlns:xsd="http://www.w3.org/2001/XMLSchema" xmlns:xs="http://www.w3.org/2001/XMLSchema" xmlns:p="http://schemas.microsoft.com/office/2006/metadata/properties" xmlns:ns2="5a15d8f6-95ce-431e-9008-3f502752e1ba" xmlns:ns3="0df7bf43-bcaa-4205-bf58-7a42f9edcc1e" targetNamespace="http://schemas.microsoft.com/office/2006/metadata/properties" ma:root="true" ma:fieldsID="9c4a4434b23ca979c0900833d0da868c" ns2:_="" ns3:_="">
    <xsd:import namespace="5a15d8f6-95ce-431e-9008-3f502752e1ba"/>
    <xsd:import namespace="0df7bf43-bcaa-4205-bf58-7a42f9edcc1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DateTaken" minOccurs="0"/>
                <xsd:element ref="ns3:SharedWithUsers" minOccurs="0"/>
                <xsd:element ref="ns3:SharedWithDetails" minOccurs="0"/>
                <xsd:element ref="ns2:lcf76f155ced4ddcb4097134ff3c332f" minOccurs="0"/>
                <xsd:element ref="ns3:TaxCatchAll"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15d8f6-95ce-431e-9008-3f502752e1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b91a9775-3525-4bf8-b88d-b7eef9d67d4b" ma:termSetId="09814cd3-568e-fe90-9814-8d621ff8fb84" ma:anchorId="fba54fb3-c3e1-fe81-a776-ca4b69148c4d" ma:open="true" ma:isKeyword="false">
      <xsd:complexType>
        <xsd:sequence>
          <xsd:element ref="pc:Terms" minOccurs="0" maxOccurs="1"/>
        </xsd:sequence>
      </xsd:complex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df7bf43-bcaa-4205-bf58-7a42f9edcc1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fde8611-be98-43fd-84a7-42ae9d4331cc}" ma:internalName="TaxCatchAll" ma:showField="CatchAllData" ma:web="0df7bf43-bcaa-4205-bf58-7a42f9edcc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df7bf43-bcaa-4205-bf58-7a42f9edcc1e" xsi:nil="true"/>
    <lcf76f155ced4ddcb4097134ff3c332f xmlns="5a15d8f6-95ce-431e-9008-3f502752e1ba">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6EAE422-2562-4D47-BC03-F4AA52DD61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15d8f6-95ce-431e-9008-3f502752e1ba"/>
    <ds:schemaRef ds:uri="0df7bf43-bcaa-4205-bf58-7a42f9edcc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53AB6B0-5EDA-450C-8C19-83734855306D}">
  <ds:schemaRefs>
    <ds:schemaRef ds:uri="http://schemas.microsoft.com/sharepoint/v3/contenttype/forms"/>
  </ds:schemaRefs>
</ds:datastoreItem>
</file>

<file path=customXml/itemProps3.xml><?xml version="1.0" encoding="utf-8"?>
<ds:datastoreItem xmlns:ds="http://schemas.openxmlformats.org/officeDocument/2006/customXml" ds:itemID="{13DCCAC2-7CCC-4D2B-BDAD-C38C50A87EB1}">
  <ds:schemaRefs>
    <ds:schemaRef ds:uri="http://www.w3.org/XML/1998/namespace"/>
    <ds:schemaRef ds:uri="http://schemas.openxmlformats.org/package/2006/metadata/core-properties"/>
    <ds:schemaRef ds:uri="http://purl.org/dc/terms/"/>
    <ds:schemaRef ds:uri="5a15d8f6-95ce-431e-9008-3f502752e1ba"/>
    <ds:schemaRef ds:uri="http://purl.org/dc/dcmitype/"/>
    <ds:schemaRef ds:uri="http://schemas.microsoft.com/office/2006/documentManagement/types"/>
    <ds:schemaRef ds:uri="http://purl.org/dc/elements/1.1/"/>
    <ds:schemaRef ds:uri="http://schemas.microsoft.com/office/infopath/2007/PartnerControls"/>
    <ds:schemaRef ds:uri="0df7bf43-bcaa-4205-bf58-7a42f9edcc1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5206</TotalTime>
  <Words>4356</Words>
  <Application>Microsoft Office PowerPoint</Application>
  <PresentationFormat>Widescreen</PresentationFormat>
  <Paragraphs>207</Paragraphs>
  <Slides>18</Slides>
  <Notes>18</Notes>
  <HiddenSlides>0</HiddenSlides>
  <MMClips>18</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Arial</vt:lpstr>
      <vt:lpstr>Calibri</vt:lpstr>
      <vt:lpstr>Futura</vt:lpstr>
      <vt:lpstr>Futura Medium</vt:lpstr>
      <vt:lpstr>Futura Medium</vt:lpstr>
      <vt:lpstr>Futura PT Medium</vt:lpstr>
      <vt:lpstr>Futura Std Medium</vt:lpstr>
      <vt:lpstr>Open Sans</vt:lpstr>
      <vt:lpstr>Office Theme</vt:lpstr>
      <vt:lpstr> Dynamic Field Theory of Executive Function: Early Neurocognitive Markers  </vt:lpstr>
      <vt:lpstr>Theoretical Views of EF</vt:lpstr>
      <vt:lpstr>Introduction: the DCCS</vt:lpstr>
      <vt:lpstr>General Methods</vt:lpstr>
      <vt:lpstr>Demographics</vt:lpstr>
      <vt:lpstr>Dimensional label learning (DLL)</vt:lpstr>
      <vt:lpstr>DLL behavioral results</vt:lpstr>
      <vt:lpstr>DLL neural results</vt:lpstr>
      <vt:lpstr>Dimensional understanding</vt:lpstr>
      <vt:lpstr>Dimensional understanding behavioral results</vt:lpstr>
      <vt:lpstr>Dimensional understanding neural results</vt:lpstr>
      <vt:lpstr>Simon task</vt:lpstr>
      <vt:lpstr>Simon task behavioral results</vt:lpstr>
      <vt:lpstr>Simon task neural results</vt:lpstr>
      <vt:lpstr>Dimensional change card sort (DCCS)</vt:lpstr>
      <vt:lpstr>Neural measures that predict Simon performance</vt:lpstr>
      <vt:lpstr>Neural measures that predict DCCS performance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Bryanna Lansing</cp:lastModifiedBy>
  <cp:revision>748</cp:revision>
  <dcterms:created xsi:type="dcterms:W3CDTF">2020-01-10T20:12:13Z</dcterms:created>
  <dcterms:modified xsi:type="dcterms:W3CDTF">2025-03-12T23:40:44Z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0x010100A5E07F039FE7DA45820B9955A1566E19</vt:lpwstr>
  </property>
  <property fmtid="{D5CDD505-2E9C-101B-9397-08002B2CF9AE}" pid="3" name="MediaServiceImageTags">
    <vt:lpwstr/>
  </property>
  <property fmtid="{D5CDD505-2E9C-101B-9397-08002B2CF9AE}" pid="4" name="_MarkAsFinal">
    <vt:bool>true</vt:bool>
  </property>
</Properties>
</file>