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omments/modernComment_33A_25E82157.xml" ContentType="application/vnd.ms-powerpoint.comments+xml"/>
  <Override PartName="/ppt/notesSlides/notesSlide9.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35"/>
  </p:notesMasterIdLst>
  <p:handoutMasterIdLst>
    <p:handoutMasterId r:id="rId36"/>
  </p:handoutMasterIdLst>
  <p:sldIdLst>
    <p:sldId id="827" r:id="rId5"/>
    <p:sldId id="297" r:id="rId6"/>
    <p:sldId id="294" r:id="rId7"/>
    <p:sldId id="766" r:id="rId8"/>
    <p:sldId id="768" r:id="rId9"/>
    <p:sldId id="767" r:id="rId10"/>
    <p:sldId id="765" r:id="rId11"/>
    <p:sldId id="769" r:id="rId12"/>
    <p:sldId id="770" r:id="rId13"/>
    <p:sldId id="772" r:id="rId14"/>
    <p:sldId id="773" r:id="rId15"/>
    <p:sldId id="771" r:id="rId16"/>
    <p:sldId id="774" r:id="rId17"/>
    <p:sldId id="775" r:id="rId18"/>
    <p:sldId id="776" r:id="rId19"/>
    <p:sldId id="296" r:id="rId20"/>
    <p:sldId id="777" r:id="rId21"/>
    <p:sldId id="778" r:id="rId22"/>
    <p:sldId id="779" r:id="rId23"/>
    <p:sldId id="780" r:id="rId24"/>
    <p:sldId id="781" r:id="rId25"/>
    <p:sldId id="782" r:id="rId26"/>
    <p:sldId id="783" r:id="rId27"/>
    <p:sldId id="784" r:id="rId28"/>
    <p:sldId id="830" r:id="rId29"/>
    <p:sldId id="831" r:id="rId30"/>
    <p:sldId id="755" r:id="rId31"/>
    <p:sldId id="826" r:id="rId32"/>
    <p:sldId id="828" r:id="rId33"/>
    <p:sldId id="829"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F02FB18-F9E2-FFF6-EEA4-AEF17C5164BD}" name="Benjamin deMayo" initials="Bd" userId="gs62+LFS+jU3g/v5XRsYk5Ut338kQZIJhugu4VNkCfY=" providerId="None"/>
  <p188:author id="{9566DFCE-E62A-287C-0985-F981CA474CA0}" name="Natasha J. Cabrera" initials="NJC" userId="S::ncabrera@umd.edu::8f26208d-05f2-4f27-903f-19efd9630e69"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A222D"/>
    <a:srgbClr val="0068AE"/>
    <a:srgbClr val="1B386A"/>
    <a:srgbClr val="F6F8F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9A03F89-9CB5-49F3-ACB1-9F4BA325517A}" v="417" dt="2025-07-22T14:59:21.642"/>
    <p1510:client id="{F2811E87-88D5-4CD4-89C8-23A84469C779}" v="1" dt="2025-07-22T19:56:55.62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3372"/>
    <p:restoredTop sz="85534" autoAdjust="0"/>
  </p:normalViewPr>
  <p:slideViewPr>
    <p:cSldViewPr snapToObjects="1">
      <p:cViewPr varScale="1">
        <p:scale>
          <a:sx n="63" d="100"/>
          <a:sy n="63" d="100"/>
        </p:scale>
        <p:origin x="806" y="53"/>
      </p:cViewPr>
      <p:guideLst>
        <p:guide orient="horz" pos="2160"/>
        <p:guide pos="3840"/>
      </p:guideLst>
    </p:cSldViewPr>
  </p:slideViewPr>
  <p:notesTextViewPr>
    <p:cViewPr>
      <p:scale>
        <a:sx n="1" d="1"/>
        <a:sy n="1" d="1"/>
      </p:scale>
      <p:origin x="0" y="0"/>
    </p:cViewPr>
  </p:notesTextViewPr>
  <p:sorterViewPr>
    <p:cViewPr>
      <p:scale>
        <a:sx n="176" d="100"/>
        <a:sy n="176" d="100"/>
      </p:scale>
      <p:origin x="0" y="-6660"/>
    </p:cViewPr>
  </p:sorterViewPr>
  <p:notesViewPr>
    <p:cSldViewPr snapToObjects="1">
      <p:cViewPr varScale="1">
        <p:scale>
          <a:sx n="49" d="100"/>
          <a:sy n="49" d="100"/>
        </p:scale>
        <p:origin x="2667" y="48"/>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heme" Target="theme/theme1.xml"/><Relationship Id="rId21" Type="http://schemas.openxmlformats.org/officeDocument/2006/relationships/slide" Target="slides/slide17.xml"/><Relationship Id="rId34" Type="http://schemas.openxmlformats.org/officeDocument/2006/relationships/slide" Target="slides/slide30.xml"/><Relationship Id="rId42" Type="http://schemas.microsoft.com/office/2018/10/relationships/authors" Target="author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notesMaster" Target="notesMasters/notesMaster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viewProps" Target="viewProps.xml"/></Relationships>
</file>

<file path=ppt/comments/modernComment_33A_25E82157.xml><?xml version="1.0" encoding="utf-8"?>
<p188:cmLst xmlns:a="http://schemas.openxmlformats.org/drawingml/2006/main" xmlns:r="http://schemas.openxmlformats.org/officeDocument/2006/relationships" xmlns:p188="http://schemas.microsoft.com/office/powerpoint/2018/8/main">
  <p188:cm id="{E2AF3832-AA61-0845-B8CE-DB9EA5FF2440}" authorId="{9566DFCE-E62A-287C-0985-F981CA474CA0}" created="2025-07-14T09:04:43.049">
    <ac:deMkLst xmlns:ac="http://schemas.microsoft.com/office/drawing/2013/main/command">
      <pc:docMk xmlns:pc="http://schemas.microsoft.com/office/powerpoint/2013/main/command"/>
      <pc:sldMk xmlns:pc="http://schemas.microsoft.com/office/powerpoint/2013/main/command" cId="635969879" sldId="826"/>
      <ac:spMk id="2" creationId="{00000000-0000-0000-0000-000000000000}"/>
    </ac:deMkLst>
    <p188:txBody>
      <a:bodyPr/>
      <a:lstStyle/>
      <a:p>
        <a:r>
          <a:rPr lang="en-US"/>
          <a:t>whose pictures are these? who are these people?</a:t>
        </a:r>
      </a:p>
    </p188:txBody>
  </p188:cm>
</p188:cmLst>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34775BAF-7835-4914-9D02-A5CD6E5FA5E7}"/>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D7914AEE-649F-4D0E-87EF-88DFADECAF9A}"/>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0D7FB68-2C61-4821-B9F6-1DA2046B6BC1}" type="datetimeFigureOut">
              <a:rPr lang="en-US" smtClean="0"/>
              <a:t>7/22/2025</a:t>
            </a:fld>
            <a:endParaRPr lang="en-US"/>
          </a:p>
        </p:txBody>
      </p:sp>
      <p:sp>
        <p:nvSpPr>
          <p:cNvPr id="4" name="Footer Placeholder 3">
            <a:extLst>
              <a:ext uri="{FF2B5EF4-FFF2-40B4-BE49-F238E27FC236}">
                <a16:creationId xmlns:a16="http://schemas.microsoft.com/office/drawing/2014/main" id="{2A8CD20A-B66A-4CC3-AF0D-815EA5C4C30A}"/>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1606BCDD-20DB-4C52-B3AC-B83BC08DA3BA}"/>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50F0487-FC83-45DE-8E44-8A9587868A08}" type="slidenum">
              <a:rPr lang="en-US" smtClean="0"/>
              <a:t>‹#›</a:t>
            </a:fld>
            <a:endParaRPr lang="en-US"/>
          </a:p>
        </p:txBody>
      </p:sp>
    </p:spTree>
    <p:extLst>
      <p:ext uri="{BB962C8B-B14F-4D97-AF65-F5344CB8AC3E}">
        <p14:creationId xmlns:p14="http://schemas.microsoft.com/office/powerpoint/2010/main" val="375716642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300AA93-BE32-544B-9801-81A5157892F1}" type="datetimeFigureOut">
              <a:rPr lang="en-US" smtClean="0"/>
              <a:t>7/22/2025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3D432A1-B43F-474F-8713-D001A571467A}" type="slidenum">
              <a:rPr lang="en-US" smtClean="0"/>
              <a:t>‹#›</a:t>
            </a:fld>
            <a:endParaRPr lang="en-US" dirty="0"/>
          </a:p>
        </p:txBody>
      </p:sp>
    </p:spTree>
    <p:extLst>
      <p:ext uri="{BB962C8B-B14F-4D97-AF65-F5344CB8AC3E}">
        <p14:creationId xmlns:p14="http://schemas.microsoft.com/office/powerpoint/2010/main" val="7298079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slide is an overview of the what viewers will learn from this slide deck</a:t>
            </a:r>
          </a:p>
        </p:txBody>
      </p:sp>
      <p:sp>
        <p:nvSpPr>
          <p:cNvPr id="4" name="Slide Number Placeholder 3"/>
          <p:cNvSpPr>
            <a:spLocks noGrp="1"/>
          </p:cNvSpPr>
          <p:nvPr>
            <p:ph type="sldNum" sz="quarter" idx="5"/>
          </p:nvPr>
        </p:nvSpPr>
        <p:spPr/>
        <p:txBody>
          <a:bodyPr/>
          <a:lstStyle/>
          <a:p>
            <a:fld id="{93D432A1-B43F-474F-8713-D001A571467A}" type="slidenum">
              <a:rPr lang="en-US" smtClean="0"/>
              <a:t>2</a:t>
            </a:fld>
            <a:endParaRPr lang="en-US" dirty="0"/>
          </a:p>
        </p:txBody>
      </p:sp>
    </p:spTree>
    <p:extLst>
      <p:ext uri="{BB962C8B-B14F-4D97-AF65-F5344CB8AC3E}">
        <p14:creationId xmlns:p14="http://schemas.microsoft.com/office/powerpoint/2010/main" val="19004620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3D432A1-B43F-474F-8713-D001A571467A}" type="slidenum">
              <a:rPr lang="en-US" smtClean="0"/>
              <a:t>3</a:t>
            </a:fld>
            <a:endParaRPr lang="en-US" dirty="0"/>
          </a:p>
        </p:txBody>
      </p:sp>
    </p:spTree>
    <p:extLst>
      <p:ext uri="{BB962C8B-B14F-4D97-AF65-F5344CB8AC3E}">
        <p14:creationId xmlns:p14="http://schemas.microsoft.com/office/powerpoint/2010/main" val="355296291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A51223-7E7B-8001-C044-4B6E1C2243F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D70D530-FD3F-B5CF-9FA4-61320AEF502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7543E13-F258-6980-0E6D-30F34DF9FE1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B54C16E-9492-76A0-D0FF-242C36A15EE5}"/>
              </a:ext>
            </a:extLst>
          </p:cNvPr>
          <p:cNvSpPr>
            <a:spLocks noGrp="1"/>
          </p:cNvSpPr>
          <p:nvPr>
            <p:ph type="sldNum" sz="quarter" idx="5"/>
          </p:nvPr>
        </p:nvSpPr>
        <p:spPr/>
        <p:txBody>
          <a:bodyPr/>
          <a:lstStyle/>
          <a:p>
            <a:fld id="{93D432A1-B43F-474F-8713-D001A571467A}" type="slidenum">
              <a:rPr lang="en-US" smtClean="0"/>
              <a:t>4</a:t>
            </a:fld>
            <a:endParaRPr lang="en-US" dirty="0"/>
          </a:p>
        </p:txBody>
      </p:sp>
    </p:spTree>
    <p:extLst>
      <p:ext uri="{BB962C8B-B14F-4D97-AF65-F5344CB8AC3E}">
        <p14:creationId xmlns:p14="http://schemas.microsoft.com/office/powerpoint/2010/main" val="38161304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3D432A1-B43F-474F-8713-D001A571467A}" type="slidenum">
              <a:rPr lang="en-US" smtClean="0"/>
              <a:t>7</a:t>
            </a:fld>
            <a:endParaRPr lang="en-US" dirty="0"/>
          </a:p>
        </p:txBody>
      </p:sp>
    </p:spTree>
    <p:extLst>
      <p:ext uri="{BB962C8B-B14F-4D97-AF65-F5344CB8AC3E}">
        <p14:creationId xmlns:p14="http://schemas.microsoft.com/office/powerpoint/2010/main" val="144898939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3D432A1-B43F-474F-8713-D001A571467A}" type="slidenum">
              <a:rPr lang="en-US" smtClean="0"/>
              <a:t>8</a:t>
            </a:fld>
            <a:endParaRPr lang="en-US" dirty="0"/>
          </a:p>
        </p:txBody>
      </p:sp>
    </p:spTree>
    <p:extLst>
      <p:ext uri="{BB962C8B-B14F-4D97-AF65-F5344CB8AC3E}">
        <p14:creationId xmlns:p14="http://schemas.microsoft.com/office/powerpoint/2010/main" val="15735382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**do you have the original of this, Benny? If so, I think we should not use one with expansive since I think we can sidestep that in this presentation?</a:t>
            </a:r>
          </a:p>
        </p:txBody>
      </p:sp>
      <p:sp>
        <p:nvSpPr>
          <p:cNvPr id="4" name="Slide Number Placeholder 3"/>
          <p:cNvSpPr>
            <a:spLocks noGrp="1"/>
          </p:cNvSpPr>
          <p:nvPr>
            <p:ph type="sldNum" sz="quarter" idx="5"/>
          </p:nvPr>
        </p:nvSpPr>
        <p:spPr/>
        <p:txBody>
          <a:bodyPr/>
          <a:lstStyle/>
          <a:p>
            <a:fld id="{93D432A1-B43F-474F-8713-D001A571467A}" type="slidenum">
              <a:rPr lang="en-US" smtClean="0"/>
              <a:t>15</a:t>
            </a:fld>
            <a:endParaRPr lang="en-US" dirty="0"/>
          </a:p>
        </p:txBody>
      </p:sp>
    </p:spTree>
    <p:extLst>
      <p:ext uri="{BB962C8B-B14F-4D97-AF65-F5344CB8AC3E}">
        <p14:creationId xmlns:p14="http://schemas.microsoft.com/office/powerpoint/2010/main" val="2640264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**benny – if you have the actual file, it would be good to make font on axes and legend larger for slide purposes.</a:t>
            </a:r>
            <a:endParaRPr lang="en-US" sz="1200" dirty="0"/>
          </a:p>
          <a:p>
            <a:endParaRPr lang="en-US" dirty="0"/>
          </a:p>
        </p:txBody>
      </p:sp>
      <p:sp>
        <p:nvSpPr>
          <p:cNvPr id="4" name="Slide Number Placeholder 3"/>
          <p:cNvSpPr>
            <a:spLocks noGrp="1"/>
          </p:cNvSpPr>
          <p:nvPr>
            <p:ph type="sldNum" sz="quarter" idx="5"/>
          </p:nvPr>
        </p:nvSpPr>
        <p:spPr/>
        <p:txBody>
          <a:bodyPr/>
          <a:lstStyle/>
          <a:p>
            <a:fld id="{93D432A1-B43F-474F-8713-D001A571467A}" type="slidenum">
              <a:rPr lang="en-US" smtClean="0"/>
              <a:t>16</a:t>
            </a:fld>
            <a:endParaRPr lang="en-US" dirty="0"/>
          </a:p>
        </p:txBody>
      </p:sp>
    </p:spTree>
    <p:extLst>
      <p:ext uri="{BB962C8B-B14F-4D97-AF65-F5344CB8AC3E}">
        <p14:creationId xmlns:p14="http://schemas.microsoft.com/office/powerpoint/2010/main" val="26744545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B706BC1-B5EC-4363-864B-3D9230C8EC68}" type="slidenum">
              <a:rPr lang="en-US" smtClean="0"/>
              <a:t>28</a:t>
            </a:fld>
            <a:endParaRPr lang="en-US"/>
          </a:p>
        </p:txBody>
      </p:sp>
    </p:spTree>
    <p:extLst>
      <p:ext uri="{BB962C8B-B14F-4D97-AF65-F5344CB8AC3E}">
        <p14:creationId xmlns:p14="http://schemas.microsoft.com/office/powerpoint/2010/main" val="343334623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3D432A1-B43F-474F-8713-D001A571467A}" type="slidenum">
              <a:rPr lang="en-US" smtClean="0"/>
              <a:t>29</a:t>
            </a:fld>
            <a:endParaRPr lang="en-US" dirty="0"/>
          </a:p>
        </p:txBody>
      </p:sp>
    </p:spTree>
    <p:extLst>
      <p:ext uri="{BB962C8B-B14F-4D97-AF65-F5344CB8AC3E}">
        <p14:creationId xmlns:p14="http://schemas.microsoft.com/office/powerpoint/2010/main" val="3360279065"/>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1_Title Slide">
    <p:bg>
      <p:bgPr>
        <a:gradFill>
          <a:gsLst>
            <a:gs pos="0">
              <a:srgbClr val="0068AE"/>
            </a:gs>
            <a:gs pos="100000">
              <a:srgbClr val="1B386A"/>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E4ECCE-A384-4AFB-8F54-97B5C8507E2A}"/>
              </a:ext>
            </a:extLst>
          </p:cNvPr>
          <p:cNvSpPr>
            <a:spLocks noGrp="1"/>
          </p:cNvSpPr>
          <p:nvPr>
            <p:ph type="ctrTitle"/>
          </p:nvPr>
        </p:nvSpPr>
        <p:spPr>
          <a:xfrm>
            <a:off x="1524000" y="1463038"/>
            <a:ext cx="9144000" cy="2194561"/>
          </a:xfrm>
        </p:spPr>
        <p:txBody>
          <a:bodyPr anchor="b">
            <a:normAutofit/>
          </a:bodyPr>
          <a:lstStyle>
            <a:lvl1pPr algn="ctr">
              <a:defRPr sz="4800" b="1" i="0">
                <a:solidFill>
                  <a:schemeClr val="bg1"/>
                </a:solidFill>
                <a:latin typeface="Futura" panose="020B0602020204020303" pitchFamily="34" charset="-79"/>
                <a:cs typeface="Futura" panose="020B0602020204020303" pitchFamily="34" charset="-79"/>
              </a:defRPr>
            </a:lvl1pPr>
          </a:lstStyle>
          <a:p>
            <a:r>
              <a:rPr lang="en-US" dirty="0"/>
              <a:t>Click to edit Master title style</a:t>
            </a:r>
          </a:p>
        </p:txBody>
      </p:sp>
      <p:sp>
        <p:nvSpPr>
          <p:cNvPr id="3" name="Subtitle 2">
            <a:extLst>
              <a:ext uri="{FF2B5EF4-FFF2-40B4-BE49-F238E27FC236}">
                <a16:creationId xmlns:a16="http://schemas.microsoft.com/office/drawing/2014/main" id="{180C81F1-7073-4AD6-A592-84C57C987CCC}"/>
              </a:ext>
            </a:extLst>
          </p:cNvPr>
          <p:cNvSpPr>
            <a:spLocks noGrp="1"/>
          </p:cNvSpPr>
          <p:nvPr>
            <p:ph type="subTitle" idx="1"/>
          </p:nvPr>
        </p:nvSpPr>
        <p:spPr>
          <a:xfrm>
            <a:off x="1524000" y="3886200"/>
            <a:ext cx="9144000" cy="1371600"/>
          </a:xfrm>
        </p:spPr>
        <p:txBody>
          <a:bodyPr/>
          <a:lstStyle>
            <a:lvl1pPr marL="0" indent="0" algn="ctr">
              <a:buNone/>
              <a:defRPr sz="28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7" name="TextBox 6">
            <a:extLst>
              <a:ext uri="{FF2B5EF4-FFF2-40B4-BE49-F238E27FC236}">
                <a16:creationId xmlns:a16="http://schemas.microsoft.com/office/drawing/2014/main" id="{1F2B37A0-33EC-4E68-AD48-836C72C4A9E8}"/>
              </a:ext>
            </a:extLst>
          </p:cNvPr>
          <p:cNvSpPr txBox="1"/>
          <p:nvPr userDrawn="1"/>
        </p:nvSpPr>
        <p:spPr>
          <a:xfrm>
            <a:off x="188494" y="5943600"/>
            <a:ext cx="12003505" cy="646331"/>
          </a:xfrm>
          <a:prstGeom prst="rect">
            <a:avLst/>
          </a:prstGeom>
          <a:noFill/>
        </p:spPr>
        <p:txBody>
          <a:bodyPr wrap="square" rtlCol="0">
            <a:spAutoFit/>
          </a:bodyPr>
          <a:lstStyle/>
          <a:p>
            <a:pPr algn="ctr"/>
            <a:r>
              <a:rPr lang="en-US" sz="1800" b="0" dirty="0">
                <a:solidFill>
                  <a:schemeClr val="bg1"/>
                </a:solidFill>
                <a:latin typeface="+mn-lt"/>
              </a:rPr>
              <a:t>Monograph Matters is a companion website for the Monographs of the Society for Research in Child Development</a:t>
            </a:r>
          </a:p>
          <a:p>
            <a:pPr algn="ctr"/>
            <a:r>
              <a:rPr lang="en-US" sz="1800" b="0" dirty="0">
                <a:solidFill>
                  <a:schemeClr val="bg1"/>
                </a:solidFill>
                <a:latin typeface="+mn-lt"/>
              </a:rPr>
              <a:t>Ginger A. Moore, Interim Editor (</a:t>
            </a:r>
            <a:r>
              <a:rPr lang="en-US" sz="1800" b="0" dirty="0" err="1">
                <a:solidFill>
                  <a:schemeClr val="bg1"/>
                </a:solidFill>
                <a:latin typeface="+mn-lt"/>
              </a:rPr>
              <a:t>ginger.moore@psu.edu</a:t>
            </a:r>
            <a:r>
              <a:rPr lang="en-US" sz="1800" b="0" dirty="0">
                <a:solidFill>
                  <a:schemeClr val="bg1"/>
                </a:solidFill>
                <a:latin typeface="+mn-lt"/>
              </a:rPr>
              <a:t>)</a:t>
            </a:r>
          </a:p>
        </p:txBody>
      </p:sp>
      <p:sp>
        <p:nvSpPr>
          <p:cNvPr id="8" name="Rectangle 7">
            <a:extLst>
              <a:ext uri="{FF2B5EF4-FFF2-40B4-BE49-F238E27FC236}">
                <a16:creationId xmlns:a16="http://schemas.microsoft.com/office/drawing/2014/main" id="{7E03202A-F80A-4480-A295-A3D58FC86934}"/>
              </a:ext>
            </a:extLst>
          </p:cNvPr>
          <p:cNvSpPr/>
          <p:nvPr userDrawn="1"/>
        </p:nvSpPr>
        <p:spPr>
          <a:xfrm>
            <a:off x="-7620" y="1066800"/>
            <a:ext cx="12207240" cy="45720"/>
          </a:xfrm>
          <a:prstGeom prst="rect">
            <a:avLst/>
          </a:prstGeom>
          <a:solidFill>
            <a:srgbClr val="EA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Picture 8" descr="A picture containing drawing&#10;&#10;Description automatically generated">
            <a:extLst>
              <a:ext uri="{FF2B5EF4-FFF2-40B4-BE49-F238E27FC236}">
                <a16:creationId xmlns:a16="http://schemas.microsoft.com/office/drawing/2014/main" id="{7EAF5F16-1870-4AF8-9468-4BF5FEFCC48A}"/>
              </a:ext>
            </a:extLst>
          </p:cNvPr>
          <p:cNvPicPr>
            <a:picLocks noChangeAspect="1"/>
          </p:cNvPicPr>
          <p:nvPr userDrawn="1"/>
        </p:nvPicPr>
        <p:blipFill>
          <a:blip r:embed="rId2"/>
          <a:stretch>
            <a:fillRect/>
          </a:stretch>
        </p:blipFill>
        <p:spPr>
          <a:xfrm>
            <a:off x="9901242" y="313994"/>
            <a:ext cx="1985958" cy="600406"/>
          </a:xfrm>
          <a:prstGeom prst="rect">
            <a:avLst/>
          </a:prstGeom>
        </p:spPr>
      </p:pic>
      <p:pic>
        <p:nvPicPr>
          <p:cNvPr id="10" name="Picture 9" descr="Logo&#10;&#10;Description automatically generated with medium confidence">
            <a:extLst>
              <a:ext uri="{FF2B5EF4-FFF2-40B4-BE49-F238E27FC236}">
                <a16:creationId xmlns:a16="http://schemas.microsoft.com/office/drawing/2014/main" id="{CBBBF1D9-5124-48FD-ABD9-07EE6C1853A9}"/>
              </a:ext>
            </a:extLst>
          </p:cNvPr>
          <p:cNvPicPr>
            <a:picLocks noChangeAspect="1"/>
          </p:cNvPicPr>
          <p:nvPr userDrawn="1"/>
        </p:nvPicPr>
        <p:blipFill>
          <a:blip r:embed="rId3"/>
          <a:stretch>
            <a:fillRect/>
          </a:stretch>
        </p:blipFill>
        <p:spPr>
          <a:xfrm>
            <a:off x="371292" y="313995"/>
            <a:ext cx="4764506" cy="600405"/>
          </a:xfrm>
          <a:prstGeom prst="rect">
            <a:avLst/>
          </a:prstGeom>
        </p:spPr>
      </p:pic>
    </p:spTree>
    <p:extLst>
      <p:ext uri="{BB962C8B-B14F-4D97-AF65-F5344CB8AC3E}">
        <p14:creationId xmlns:p14="http://schemas.microsoft.com/office/powerpoint/2010/main" val="5768895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5A54B0-65D8-A343-A053-66D682B40E21}"/>
              </a:ext>
            </a:extLst>
          </p:cNvPr>
          <p:cNvSpPr>
            <a:spLocks noGrp="1"/>
          </p:cNvSpPr>
          <p:nvPr>
            <p:ph type="title"/>
          </p:nvPr>
        </p:nvSpPr>
        <p:spPr/>
        <p:txBody>
          <a:bodyPr/>
          <a:lstStyle>
            <a:lvl1pPr>
              <a:defRPr>
                <a:latin typeface="Futura Medium" panose="020B0602020204020303" pitchFamily="34" charset="-79"/>
                <a:cs typeface="Futura Medium" panose="020B0602020204020303" pitchFamily="34" charset="-79"/>
              </a:defRPr>
            </a:lvl1pPr>
          </a:lstStyle>
          <a:p>
            <a:r>
              <a:rPr lang="en-US" dirty="0"/>
              <a:t>Click to edit Master title style</a:t>
            </a:r>
          </a:p>
        </p:txBody>
      </p:sp>
      <p:sp>
        <p:nvSpPr>
          <p:cNvPr id="3" name="Content Placeholder 2">
            <a:extLst>
              <a:ext uri="{FF2B5EF4-FFF2-40B4-BE49-F238E27FC236}">
                <a16:creationId xmlns:a16="http://schemas.microsoft.com/office/drawing/2014/main" id="{87B86F85-E097-2544-9190-46748EFEB0EA}"/>
              </a:ext>
            </a:extLst>
          </p:cNvPr>
          <p:cNvSpPr>
            <a:spLocks noGrp="1"/>
          </p:cNvSpPr>
          <p:nvPr>
            <p:ph idx="1"/>
          </p:nvPr>
        </p:nvSpPr>
        <p:spPr>
          <a:xfrm>
            <a:off x="838200" y="2362200"/>
            <a:ext cx="10515600" cy="3801314"/>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Footer Placeholder 4">
            <a:extLst>
              <a:ext uri="{FF2B5EF4-FFF2-40B4-BE49-F238E27FC236}">
                <a16:creationId xmlns:a16="http://schemas.microsoft.com/office/drawing/2014/main" id="{1C28F58C-3B38-684C-9269-F0402FD6B8C8}"/>
              </a:ext>
            </a:extLst>
          </p:cNvPr>
          <p:cNvSpPr>
            <a:spLocks noGrp="1"/>
          </p:cNvSpPr>
          <p:nvPr>
            <p:ph type="ftr" sz="quarter" idx="11"/>
          </p:nvPr>
        </p:nvSpPr>
        <p:spPr/>
        <p:txBody>
          <a:bodyPr/>
          <a:lstStyle>
            <a:lvl1pPr algn="l">
              <a:defRPr/>
            </a:lvl1pPr>
          </a:lstStyle>
          <a:p>
            <a:r>
              <a:rPr lang="en-US" i="1" dirty="0"/>
              <a:t>Monograph Matters </a:t>
            </a:r>
            <a:r>
              <a:rPr lang="en-US" dirty="0"/>
              <a:t>is the companion website for the </a:t>
            </a:r>
            <a:r>
              <a:rPr lang="en-US" i="1" dirty="0"/>
              <a:t>Monographs of the Society for Research in Child Development</a:t>
            </a:r>
          </a:p>
        </p:txBody>
      </p:sp>
      <p:pic>
        <p:nvPicPr>
          <p:cNvPr id="10" name="Picture 9">
            <a:extLst>
              <a:ext uri="{FF2B5EF4-FFF2-40B4-BE49-F238E27FC236}">
                <a16:creationId xmlns:a16="http://schemas.microsoft.com/office/drawing/2014/main" id="{D419A446-7A62-464A-B0BC-6974A37701ED}"/>
              </a:ext>
            </a:extLst>
          </p:cNvPr>
          <p:cNvPicPr>
            <a:picLocks noChangeAspect="1"/>
          </p:cNvPicPr>
          <p:nvPr userDrawn="1"/>
        </p:nvPicPr>
        <p:blipFill>
          <a:blip r:embed="rId2"/>
          <a:stretch>
            <a:fillRect/>
          </a:stretch>
        </p:blipFill>
        <p:spPr>
          <a:xfrm>
            <a:off x="0" y="-1"/>
            <a:ext cx="12192000" cy="1434353"/>
          </a:xfrm>
          <a:prstGeom prst="rect">
            <a:avLst/>
          </a:prstGeom>
        </p:spPr>
      </p:pic>
    </p:spTree>
    <p:extLst>
      <p:ext uri="{BB962C8B-B14F-4D97-AF65-F5344CB8AC3E}">
        <p14:creationId xmlns:p14="http://schemas.microsoft.com/office/powerpoint/2010/main" val="29902011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Picture with Caption">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2ECE5025-1B8B-AD4B-8E45-C48E3E1942CE}"/>
              </a:ext>
            </a:extLst>
          </p:cNvPr>
          <p:cNvSpPr>
            <a:spLocks noGrp="1"/>
          </p:cNvSpPr>
          <p:nvPr>
            <p:ph type="pic" idx="1"/>
          </p:nvPr>
        </p:nvSpPr>
        <p:spPr>
          <a:xfrm>
            <a:off x="836612" y="1760957"/>
            <a:ext cx="3354388" cy="4343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DE12B1C1-488B-A743-B555-660AACD75FD5}"/>
              </a:ext>
            </a:extLst>
          </p:cNvPr>
          <p:cNvSpPr>
            <a:spLocks noGrp="1"/>
          </p:cNvSpPr>
          <p:nvPr>
            <p:ph type="body" sz="half" idx="2"/>
          </p:nvPr>
        </p:nvSpPr>
        <p:spPr>
          <a:xfrm>
            <a:off x="4648199" y="1760957"/>
            <a:ext cx="7086601" cy="4318883"/>
          </a:xfrm>
        </p:spPr>
        <p:txBody>
          <a:bodyPr>
            <a:normAutofit/>
          </a:bodyPr>
          <a:lstStyle>
            <a:lvl1pPr marL="0" indent="0" algn="ctr">
              <a:buNone/>
              <a:defRPr sz="2400" b="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6" name="Footer Placeholder 5">
            <a:extLst>
              <a:ext uri="{FF2B5EF4-FFF2-40B4-BE49-F238E27FC236}">
                <a16:creationId xmlns:a16="http://schemas.microsoft.com/office/drawing/2014/main" id="{CE70FD30-E4B2-0349-9A33-BF6A7B3DDB45}"/>
              </a:ext>
            </a:extLst>
          </p:cNvPr>
          <p:cNvSpPr>
            <a:spLocks noGrp="1"/>
          </p:cNvSpPr>
          <p:nvPr>
            <p:ph type="ftr" sz="quarter" idx="11"/>
          </p:nvPr>
        </p:nvSpPr>
        <p:spPr/>
        <p:txBody>
          <a:bodyPr/>
          <a:lstStyle/>
          <a:p>
            <a:r>
              <a:rPr lang="en-US" i="1" dirty="0"/>
              <a:t>Monograph Matters </a:t>
            </a:r>
            <a:r>
              <a:rPr lang="en-US" dirty="0"/>
              <a:t>is the companion website for the </a:t>
            </a:r>
            <a:r>
              <a:rPr lang="en-US" i="1" dirty="0"/>
              <a:t>Monographs of the Society for Research in Child Development</a:t>
            </a:r>
          </a:p>
        </p:txBody>
      </p:sp>
      <p:pic>
        <p:nvPicPr>
          <p:cNvPr id="9" name="Picture 8">
            <a:extLst>
              <a:ext uri="{FF2B5EF4-FFF2-40B4-BE49-F238E27FC236}">
                <a16:creationId xmlns:a16="http://schemas.microsoft.com/office/drawing/2014/main" id="{485FAB8C-D63B-4D17-87D5-0D73879862AA}"/>
              </a:ext>
            </a:extLst>
          </p:cNvPr>
          <p:cNvPicPr>
            <a:picLocks noChangeAspect="1"/>
          </p:cNvPicPr>
          <p:nvPr userDrawn="1"/>
        </p:nvPicPr>
        <p:blipFill>
          <a:blip r:embed="rId2"/>
          <a:stretch>
            <a:fillRect/>
          </a:stretch>
        </p:blipFill>
        <p:spPr>
          <a:xfrm>
            <a:off x="0" y="-1"/>
            <a:ext cx="12192000" cy="1434353"/>
          </a:xfrm>
          <a:prstGeom prst="rect">
            <a:avLst/>
          </a:prstGeom>
        </p:spPr>
      </p:pic>
    </p:spTree>
    <p:extLst>
      <p:ext uri="{BB962C8B-B14F-4D97-AF65-F5344CB8AC3E}">
        <p14:creationId xmlns:p14="http://schemas.microsoft.com/office/powerpoint/2010/main" val="34257423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bg>
      <p:bgPr>
        <a:gradFill>
          <a:gsLst>
            <a:gs pos="0">
              <a:srgbClr val="0068AE"/>
            </a:gs>
            <a:gs pos="100000">
              <a:srgbClr val="1B386A"/>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A9AC43-267D-2A49-9005-1E6EDD011F72}"/>
              </a:ext>
            </a:extLst>
          </p:cNvPr>
          <p:cNvSpPr>
            <a:spLocks noGrp="1"/>
          </p:cNvSpPr>
          <p:nvPr>
            <p:ph type="title"/>
          </p:nvPr>
        </p:nvSpPr>
        <p:spPr>
          <a:xfrm>
            <a:off x="831850" y="1709739"/>
            <a:ext cx="10515600" cy="2786062"/>
          </a:xfrm>
        </p:spPr>
        <p:txBody>
          <a:bodyPr anchor="b">
            <a:normAutofit/>
          </a:bodyPr>
          <a:lstStyle>
            <a:lvl1pPr algn="l">
              <a:defRPr sz="4000" b="1" i="0">
                <a:solidFill>
                  <a:schemeClr val="bg1"/>
                </a:solidFill>
                <a:latin typeface="FUTURA MEDIUM" panose="020B0602020204020303" pitchFamily="34" charset="-79"/>
                <a:cs typeface="FUTURA MEDIUM" panose="020B0602020204020303" pitchFamily="34" charset="-79"/>
              </a:defRPr>
            </a:lvl1pPr>
          </a:lstStyle>
          <a:p>
            <a:r>
              <a:rPr lang="en-US" dirty="0"/>
              <a:t>Click to edit Master title style</a:t>
            </a:r>
          </a:p>
        </p:txBody>
      </p:sp>
      <p:sp>
        <p:nvSpPr>
          <p:cNvPr id="3" name="Text Placeholder 2">
            <a:extLst>
              <a:ext uri="{FF2B5EF4-FFF2-40B4-BE49-F238E27FC236}">
                <a16:creationId xmlns:a16="http://schemas.microsoft.com/office/drawing/2014/main" id="{738C8AFB-E6D2-7E4E-B8E7-AF86023A3162}"/>
              </a:ext>
            </a:extLst>
          </p:cNvPr>
          <p:cNvSpPr>
            <a:spLocks noGrp="1"/>
          </p:cNvSpPr>
          <p:nvPr>
            <p:ph type="body" idx="1"/>
          </p:nvPr>
        </p:nvSpPr>
        <p:spPr>
          <a:xfrm>
            <a:off x="831850" y="4656138"/>
            <a:ext cx="10515600" cy="1433512"/>
          </a:xfrm>
        </p:spPr>
        <p:txBody>
          <a:bodyPr/>
          <a:lstStyle>
            <a:lvl1pPr marL="0" indent="0">
              <a:buNone/>
              <a:defRPr sz="2400" b="0">
                <a:solidFill>
                  <a:schemeClr val="bg1"/>
                </a:solidFill>
                <a:latin typeface="Futura PT Medium" panose="020B0602020204020303"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9" name="Rectangle 8">
            <a:extLst>
              <a:ext uri="{FF2B5EF4-FFF2-40B4-BE49-F238E27FC236}">
                <a16:creationId xmlns:a16="http://schemas.microsoft.com/office/drawing/2014/main" id="{67C07A1F-1CF5-46E3-9335-2F2DA8D1535B}"/>
              </a:ext>
            </a:extLst>
          </p:cNvPr>
          <p:cNvSpPr/>
          <p:nvPr userDrawn="1"/>
        </p:nvSpPr>
        <p:spPr>
          <a:xfrm>
            <a:off x="0" y="4495800"/>
            <a:ext cx="12192000" cy="66675"/>
          </a:xfrm>
          <a:prstGeom prst="rect">
            <a:avLst/>
          </a:prstGeom>
          <a:solidFill>
            <a:srgbClr val="EA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536F2325-2232-413C-B0C4-8BEE6F6BC5BC}"/>
              </a:ext>
            </a:extLst>
          </p:cNvPr>
          <p:cNvSpPr/>
          <p:nvPr userDrawn="1"/>
        </p:nvSpPr>
        <p:spPr>
          <a:xfrm>
            <a:off x="-30480" y="1066800"/>
            <a:ext cx="12252960" cy="45720"/>
          </a:xfrm>
          <a:prstGeom prst="rect">
            <a:avLst/>
          </a:prstGeom>
          <a:solidFill>
            <a:srgbClr val="EA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Picture 9" descr="A picture containing drawing&#10;&#10;Description automatically generated">
            <a:extLst>
              <a:ext uri="{FF2B5EF4-FFF2-40B4-BE49-F238E27FC236}">
                <a16:creationId xmlns:a16="http://schemas.microsoft.com/office/drawing/2014/main" id="{635046D5-DDAB-4439-8B5A-D30684871770}"/>
              </a:ext>
            </a:extLst>
          </p:cNvPr>
          <p:cNvPicPr>
            <a:picLocks noChangeAspect="1"/>
          </p:cNvPicPr>
          <p:nvPr userDrawn="1"/>
        </p:nvPicPr>
        <p:blipFill>
          <a:blip r:embed="rId2"/>
          <a:stretch>
            <a:fillRect/>
          </a:stretch>
        </p:blipFill>
        <p:spPr>
          <a:xfrm>
            <a:off x="9901242" y="313994"/>
            <a:ext cx="1985958" cy="600406"/>
          </a:xfrm>
          <a:prstGeom prst="rect">
            <a:avLst/>
          </a:prstGeom>
        </p:spPr>
      </p:pic>
      <p:pic>
        <p:nvPicPr>
          <p:cNvPr id="12" name="Picture 11" descr="Logo&#10;&#10;Description automatically generated with medium confidence">
            <a:extLst>
              <a:ext uri="{FF2B5EF4-FFF2-40B4-BE49-F238E27FC236}">
                <a16:creationId xmlns:a16="http://schemas.microsoft.com/office/drawing/2014/main" id="{DE8F7E76-7756-47D4-9772-B4E5CF441BA5}"/>
              </a:ext>
            </a:extLst>
          </p:cNvPr>
          <p:cNvPicPr>
            <a:picLocks noChangeAspect="1"/>
          </p:cNvPicPr>
          <p:nvPr userDrawn="1"/>
        </p:nvPicPr>
        <p:blipFill>
          <a:blip r:embed="rId3"/>
          <a:stretch>
            <a:fillRect/>
          </a:stretch>
        </p:blipFill>
        <p:spPr>
          <a:xfrm>
            <a:off x="371292" y="313995"/>
            <a:ext cx="4764506" cy="600405"/>
          </a:xfrm>
          <a:prstGeom prst="rect">
            <a:avLst/>
          </a:prstGeom>
        </p:spPr>
      </p:pic>
    </p:spTree>
    <p:extLst>
      <p:ext uri="{BB962C8B-B14F-4D97-AF65-F5344CB8AC3E}">
        <p14:creationId xmlns:p14="http://schemas.microsoft.com/office/powerpoint/2010/main" val="12055468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335355-C467-F94E-A4A5-95F28B925A48}"/>
              </a:ext>
            </a:extLst>
          </p:cNvPr>
          <p:cNvSpPr>
            <a:spLocks noGrp="1"/>
          </p:cNvSpPr>
          <p:nvPr>
            <p:ph type="title"/>
          </p:nvPr>
        </p:nvSpPr>
        <p:spPr/>
        <p:txBody>
          <a:bodyPr/>
          <a:lstStyle>
            <a:lvl1pPr>
              <a:defRPr>
                <a:latin typeface="Futura Medium" panose="020B0602020204020303" pitchFamily="34" charset="-79"/>
                <a:cs typeface="Futura Medium" panose="020B0602020204020303" pitchFamily="34" charset="-79"/>
              </a:defRPr>
            </a:lvl1pPr>
          </a:lstStyle>
          <a:p>
            <a:r>
              <a:rPr lang="en-US" dirty="0"/>
              <a:t>Click to edit Master title style</a:t>
            </a:r>
          </a:p>
        </p:txBody>
      </p:sp>
      <p:sp>
        <p:nvSpPr>
          <p:cNvPr id="3" name="Content Placeholder 2">
            <a:extLst>
              <a:ext uri="{FF2B5EF4-FFF2-40B4-BE49-F238E27FC236}">
                <a16:creationId xmlns:a16="http://schemas.microsoft.com/office/drawing/2014/main" id="{33475720-E371-0649-B37D-0C429EEF17F7}"/>
              </a:ext>
            </a:extLst>
          </p:cNvPr>
          <p:cNvSpPr>
            <a:spLocks noGrp="1"/>
          </p:cNvSpPr>
          <p:nvPr>
            <p:ph sz="half" idx="1"/>
          </p:nvPr>
        </p:nvSpPr>
        <p:spPr>
          <a:xfrm>
            <a:off x="838200" y="2362199"/>
            <a:ext cx="5181600" cy="38147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AA1C1DD8-D597-4345-BB69-440F4690C0E1}"/>
              </a:ext>
            </a:extLst>
          </p:cNvPr>
          <p:cNvSpPr>
            <a:spLocks noGrp="1"/>
          </p:cNvSpPr>
          <p:nvPr>
            <p:ph sz="half" idx="2"/>
          </p:nvPr>
        </p:nvSpPr>
        <p:spPr>
          <a:xfrm>
            <a:off x="6172200" y="2362199"/>
            <a:ext cx="5181600" cy="3814764"/>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a:extLst>
              <a:ext uri="{FF2B5EF4-FFF2-40B4-BE49-F238E27FC236}">
                <a16:creationId xmlns:a16="http://schemas.microsoft.com/office/drawing/2014/main" id="{92C16652-4E9E-FD46-AB52-BAE322E83910}"/>
              </a:ext>
            </a:extLst>
          </p:cNvPr>
          <p:cNvSpPr>
            <a:spLocks noGrp="1"/>
          </p:cNvSpPr>
          <p:nvPr>
            <p:ph type="ftr" sz="quarter" idx="11"/>
          </p:nvPr>
        </p:nvSpPr>
        <p:spPr/>
        <p:txBody>
          <a:bodyPr/>
          <a:lstStyle/>
          <a:p>
            <a:r>
              <a:rPr lang="en-US" i="1" dirty="0"/>
              <a:t>Monograph Matters </a:t>
            </a:r>
            <a:r>
              <a:rPr lang="en-US" dirty="0"/>
              <a:t>is the companion website for the </a:t>
            </a:r>
            <a:r>
              <a:rPr lang="en-US" i="1" dirty="0"/>
              <a:t>Monographs of the Society for Research in Child Development</a:t>
            </a:r>
          </a:p>
        </p:txBody>
      </p:sp>
      <p:pic>
        <p:nvPicPr>
          <p:cNvPr id="9" name="Picture 8">
            <a:extLst>
              <a:ext uri="{FF2B5EF4-FFF2-40B4-BE49-F238E27FC236}">
                <a16:creationId xmlns:a16="http://schemas.microsoft.com/office/drawing/2014/main" id="{CA01C2BD-91E2-4089-A737-03C6647FD46E}"/>
              </a:ext>
            </a:extLst>
          </p:cNvPr>
          <p:cNvPicPr>
            <a:picLocks noChangeAspect="1"/>
          </p:cNvPicPr>
          <p:nvPr userDrawn="1"/>
        </p:nvPicPr>
        <p:blipFill>
          <a:blip r:embed="rId2"/>
          <a:stretch>
            <a:fillRect/>
          </a:stretch>
        </p:blipFill>
        <p:spPr>
          <a:xfrm>
            <a:off x="0" y="-1"/>
            <a:ext cx="12192000" cy="1434353"/>
          </a:xfrm>
          <a:prstGeom prst="rect">
            <a:avLst/>
          </a:prstGeom>
        </p:spPr>
      </p:pic>
    </p:spTree>
    <p:extLst>
      <p:ext uri="{BB962C8B-B14F-4D97-AF65-F5344CB8AC3E}">
        <p14:creationId xmlns:p14="http://schemas.microsoft.com/office/powerpoint/2010/main" val="9757920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C5AAF334-D018-6D46-9B92-D7773085929C}"/>
              </a:ext>
            </a:extLst>
          </p:cNvPr>
          <p:cNvSpPr>
            <a:spLocks noGrp="1"/>
          </p:cNvSpPr>
          <p:nvPr>
            <p:ph type="body" idx="1"/>
          </p:nvPr>
        </p:nvSpPr>
        <p:spPr>
          <a:xfrm>
            <a:off x="839788" y="2316956"/>
            <a:ext cx="5157787" cy="64055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C43DB2D1-44C8-C54C-BEE0-7C95B17E32BB}"/>
              </a:ext>
            </a:extLst>
          </p:cNvPr>
          <p:cNvSpPr>
            <a:spLocks noGrp="1"/>
          </p:cNvSpPr>
          <p:nvPr>
            <p:ph sz="half" idx="2"/>
          </p:nvPr>
        </p:nvSpPr>
        <p:spPr>
          <a:xfrm>
            <a:off x="839788" y="3006725"/>
            <a:ext cx="5157787" cy="3182937"/>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68366103-963B-5B4A-A71F-98125705BFA6}"/>
              </a:ext>
            </a:extLst>
          </p:cNvPr>
          <p:cNvSpPr>
            <a:spLocks noGrp="1"/>
          </p:cNvSpPr>
          <p:nvPr>
            <p:ph type="body" sz="quarter" idx="3"/>
          </p:nvPr>
        </p:nvSpPr>
        <p:spPr>
          <a:xfrm>
            <a:off x="6172200" y="2316956"/>
            <a:ext cx="5183188" cy="64055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1B98A3B3-46C9-6441-A211-E0FAF00A4A97}"/>
              </a:ext>
            </a:extLst>
          </p:cNvPr>
          <p:cNvSpPr>
            <a:spLocks noGrp="1"/>
          </p:cNvSpPr>
          <p:nvPr>
            <p:ph sz="quarter" idx="4"/>
          </p:nvPr>
        </p:nvSpPr>
        <p:spPr>
          <a:xfrm>
            <a:off x="6172200" y="3006725"/>
            <a:ext cx="5183188" cy="31829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Footer Placeholder 7">
            <a:extLst>
              <a:ext uri="{FF2B5EF4-FFF2-40B4-BE49-F238E27FC236}">
                <a16:creationId xmlns:a16="http://schemas.microsoft.com/office/drawing/2014/main" id="{D531D069-9D82-0D44-AF08-5CD3620AAA9C}"/>
              </a:ext>
            </a:extLst>
          </p:cNvPr>
          <p:cNvSpPr>
            <a:spLocks noGrp="1"/>
          </p:cNvSpPr>
          <p:nvPr>
            <p:ph type="ftr" sz="quarter" idx="11"/>
          </p:nvPr>
        </p:nvSpPr>
        <p:spPr/>
        <p:txBody>
          <a:bodyPr/>
          <a:lstStyle/>
          <a:p>
            <a:r>
              <a:rPr lang="en-US" i="1" dirty="0"/>
              <a:t>Monograph Matters </a:t>
            </a:r>
            <a:r>
              <a:rPr lang="en-US" dirty="0"/>
              <a:t>is the companion website for the </a:t>
            </a:r>
            <a:r>
              <a:rPr lang="en-US" i="1" dirty="0"/>
              <a:t>Monographs of the Society for Research in Child Development</a:t>
            </a:r>
          </a:p>
        </p:txBody>
      </p:sp>
      <p:pic>
        <p:nvPicPr>
          <p:cNvPr id="11" name="Picture 10">
            <a:extLst>
              <a:ext uri="{FF2B5EF4-FFF2-40B4-BE49-F238E27FC236}">
                <a16:creationId xmlns:a16="http://schemas.microsoft.com/office/drawing/2014/main" id="{74025046-6277-406C-BF60-ED17A3118656}"/>
              </a:ext>
            </a:extLst>
          </p:cNvPr>
          <p:cNvPicPr>
            <a:picLocks noChangeAspect="1"/>
          </p:cNvPicPr>
          <p:nvPr userDrawn="1"/>
        </p:nvPicPr>
        <p:blipFill>
          <a:blip r:embed="rId2"/>
          <a:stretch>
            <a:fillRect/>
          </a:stretch>
        </p:blipFill>
        <p:spPr>
          <a:xfrm>
            <a:off x="0" y="-1"/>
            <a:ext cx="12192000" cy="1434353"/>
          </a:xfrm>
          <a:prstGeom prst="rect">
            <a:avLst/>
          </a:prstGeom>
        </p:spPr>
      </p:pic>
      <p:sp>
        <p:nvSpPr>
          <p:cNvPr id="12" name="Title 1">
            <a:extLst>
              <a:ext uri="{FF2B5EF4-FFF2-40B4-BE49-F238E27FC236}">
                <a16:creationId xmlns:a16="http://schemas.microsoft.com/office/drawing/2014/main" id="{8EAAEE30-5070-4F6C-9175-033E09097A67}"/>
              </a:ext>
            </a:extLst>
          </p:cNvPr>
          <p:cNvSpPr>
            <a:spLocks noGrp="1"/>
          </p:cNvSpPr>
          <p:nvPr>
            <p:ph type="title"/>
          </p:nvPr>
        </p:nvSpPr>
        <p:spPr>
          <a:xfrm>
            <a:off x="838200" y="1524000"/>
            <a:ext cx="10515600" cy="762000"/>
          </a:xfrm>
        </p:spPr>
        <p:txBody>
          <a:bodyPr/>
          <a:lstStyle>
            <a:lvl1pPr>
              <a:defRPr>
                <a:latin typeface="Futura Medium" panose="020B0602020204020303" pitchFamily="34" charset="-79"/>
                <a:cs typeface="Futura Medium" panose="020B0602020204020303" pitchFamily="34" charset="-79"/>
              </a:defRPr>
            </a:lvl1pPr>
          </a:lstStyle>
          <a:p>
            <a:r>
              <a:rPr lang="en-US" dirty="0"/>
              <a:t>Click to edit Master title style</a:t>
            </a:r>
          </a:p>
        </p:txBody>
      </p:sp>
    </p:spTree>
    <p:extLst>
      <p:ext uri="{BB962C8B-B14F-4D97-AF65-F5344CB8AC3E}">
        <p14:creationId xmlns:p14="http://schemas.microsoft.com/office/powerpoint/2010/main" val="17712749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8BE8E5-CE76-E34D-9D26-0320096F7F7A}"/>
              </a:ext>
            </a:extLst>
          </p:cNvPr>
          <p:cNvSpPr>
            <a:spLocks noGrp="1"/>
          </p:cNvSpPr>
          <p:nvPr>
            <p:ph type="title"/>
          </p:nvPr>
        </p:nvSpPr>
        <p:spPr/>
        <p:txBody>
          <a:bodyPr/>
          <a:lstStyle>
            <a:lvl1pPr>
              <a:defRPr>
                <a:latin typeface="Futura Medium" panose="020B0602020204020303" pitchFamily="34" charset="-79"/>
                <a:cs typeface="Futura Medium" panose="020B0602020204020303" pitchFamily="34" charset="-79"/>
              </a:defRPr>
            </a:lvl1pPr>
          </a:lstStyle>
          <a:p>
            <a:r>
              <a:rPr lang="en-US" dirty="0"/>
              <a:t>Click to edit Master title style</a:t>
            </a:r>
          </a:p>
        </p:txBody>
      </p:sp>
      <p:sp>
        <p:nvSpPr>
          <p:cNvPr id="4" name="Footer Placeholder 3">
            <a:extLst>
              <a:ext uri="{FF2B5EF4-FFF2-40B4-BE49-F238E27FC236}">
                <a16:creationId xmlns:a16="http://schemas.microsoft.com/office/drawing/2014/main" id="{E4C24B8D-3340-BC44-8D1B-95D81616E723}"/>
              </a:ext>
            </a:extLst>
          </p:cNvPr>
          <p:cNvSpPr>
            <a:spLocks noGrp="1"/>
          </p:cNvSpPr>
          <p:nvPr>
            <p:ph type="ftr" sz="quarter" idx="11"/>
          </p:nvPr>
        </p:nvSpPr>
        <p:spPr/>
        <p:txBody>
          <a:bodyPr/>
          <a:lstStyle/>
          <a:p>
            <a:r>
              <a:rPr lang="en-US" i="1" dirty="0"/>
              <a:t>Monograph Matters </a:t>
            </a:r>
            <a:r>
              <a:rPr lang="en-US" dirty="0"/>
              <a:t>is the companion website for the </a:t>
            </a:r>
            <a:r>
              <a:rPr lang="en-US" i="1" dirty="0"/>
              <a:t>Monographs of the Society for Research in Child Development</a:t>
            </a:r>
          </a:p>
        </p:txBody>
      </p:sp>
      <p:pic>
        <p:nvPicPr>
          <p:cNvPr id="7" name="Picture 6">
            <a:extLst>
              <a:ext uri="{FF2B5EF4-FFF2-40B4-BE49-F238E27FC236}">
                <a16:creationId xmlns:a16="http://schemas.microsoft.com/office/drawing/2014/main" id="{98D223E1-2E28-410C-AF46-BAA10536F907}"/>
              </a:ext>
            </a:extLst>
          </p:cNvPr>
          <p:cNvPicPr>
            <a:picLocks noChangeAspect="1"/>
          </p:cNvPicPr>
          <p:nvPr userDrawn="1"/>
        </p:nvPicPr>
        <p:blipFill>
          <a:blip r:embed="rId2"/>
          <a:stretch>
            <a:fillRect/>
          </a:stretch>
        </p:blipFill>
        <p:spPr>
          <a:xfrm>
            <a:off x="0" y="-1"/>
            <a:ext cx="12192000" cy="1434353"/>
          </a:xfrm>
          <a:prstGeom prst="rect">
            <a:avLst/>
          </a:prstGeom>
        </p:spPr>
      </p:pic>
    </p:spTree>
    <p:extLst>
      <p:ext uri="{BB962C8B-B14F-4D97-AF65-F5344CB8AC3E}">
        <p14:creationId xmlns:p14="http://schemas.microsoft.com/office/powerpoint/2010/main" val="5471600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426AF8D4-A736-1245-93CA-C8A93D95A3D7}"/>
              </a:ext>
            </a:extLst>
          </p:cNvPr>
          <p:cNvSpPr>
            <a:spLocks noGrp="1"/>
          </p:cNvSpPr>
          <p:nvPr>
            <p:ph type="ftr" sz="quarter" idx="11"/>
          </p:nvPr>
        </p:nvSpPr>
        <p:spPr/>
        <p:txBody>
          <a:bodyPr/>
          <a:lstStyle/>
          <a:p>
            <a:r>
              <a:rPr lang="en-US" i="1" dirty="0"/>
              <a:t>Monograph Matters </a:t>
            </a:r>
            <a:r>
              <a:rPr lang="en-US" dirty="0"/>
              <a:t>is the companion website for the </a:t>
            </a:r>
            <a:r>
              <a:rPr lang="en-US" i="1" dirty="0"/>
              <a:t>Monographs of the Society for Research in Child Development</a:t>
            </a:r>
          </a:p>
        </p:txBody>
      </p:sp>
      <p:pic>
        <p:nvPicPr>
          <p:cNvPr id="6" name="Picture 5">
            <a:extLst>
              <a:ext uri="{FF2B5EF4-FFF2-40B4-BE49-F238E27FC236}">
                <a16:creationId xmlns:a16="http://schemas.microsoft.com/office/drawing/2014/main" id="{37F38E66-EC51-4838-9760-41358F45DCB0}"/>
              </a:ext>
            </a:extLst>
          </p:cNvPr>
          <p:cNvPicPr>
            <a:picLocks noChangeAspect="1"/>
          </p:cNvPicPr>
          <p:nvPr userDrawn="1"/>
        </p:nvPicPr>
        <p:blipFill>
          <a:blip r:embed="rId2"/>
          <a:stretch>
            <a:fillRect/>
          </a:stretch>
        </p:blipFill>
        <p:spPr>
          <a:xfrm>
            <a:off x="0" y="-1"/>
            <a:ext cx="12192000" cy="1434353"/>
          </a:xfrm>
          <a:prstGeom prst="rect">
            <a:avLst/>
          </a:prstGeom>
        </p:spPr>
      </p:pic>
    </p:spTree>
    <p:extLst>
      <p:ext uri="{BB962C8B-B14F-4D97-AF65-F5344CB8AC3E}">
        <p14:creationId xmlns:p14="http://schemas.microsoft.com/office/powerpoint/2010/main" val="986638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D448FD-D447-7A48-8C11-8AE00BDA20BF}"/>
              </a:ext>
            </a:extLst>
          </p:cNvPr>
          <p:cNvSpPr>
            <a:spLocks noGrp="1"/>
          </p:cNvSpPr>
          <p:nvPr>
            <p:ph type="title"/>
          </p:nvPr>
        </p:nvSpPr>
        <p:spPr>
          <a:xfrm>
            <a:off x="839788" y="1600200"/>
            <a:ext cx="3932237" cy="1447800"/>
          </a:xfrm>
        </p:spPr>
        <p:txBody>
          <a:bodyPr anchor="b"/>
          <a:lstStyle>
            <a:lvl1pPr algn="l">
              <a:defRPr sz="3200">
                <a:latin typeface="Futura Medium" panose="020B0602020204020303" pitchFamily="34" charset="-79"/>
                <a:cs typeface="Futura Medium" panose="020B0602020204020303" pitchFamily="34" charset="-79"/>
              </a:defRPr>
            </a:lvl1pPr>
          </a:lstStyle>
          <a:p>
            <a:r>
              <a:rPr lang="en-US" dirty="0"/>
              <a:t>Click to edit Master title style</a:t>
            </a:r>
          </a:p>
        </p:txBody>
      </p:sp>
      <p:sp>
        <p:nvSpPr>
          <p:cNvPr id="3" name="Content Placeholder 2">
            <a:extLst>
              <a:ext uri="{FF2B5EF4-FFF2-40B4-BE49-F238E27FC236}">
                <a16:creationId xmlns:a16="http://schemas.microsoft.com/office/drawing/2014/main" id="{2F2866A7-5BF5-A443-B557-62AE1D0642FA}"/>
              </a:ext>
            </a:extLst>
          </p:cNvPr>
          <p:cNvSpPr>
            <a:spLocks noGrp="1"/>
          </p:cNvSpPr>
          <p:nvPr>
            <p:ph idx="1"/>
          </p:nvPr>
        </p:nvSpPr>
        <p:spPr>
          <a:xfrm>
            <a:off x="5029200" y="1600200"/>
            <a:ext cx="6326188" cy="426085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404FD589-39C6-114B-86FC-7E32015E2D71}"/>
              </a:ext>
            </a:extLst>
          </p:cNvPr>
          <p:cNvSpPr>
            <a:spLocks noGrp="1"/>
          </p:cNvSpPr>
          <p:nvPr>
            <p:ph type="body" sz="half" idx="2"/>
          </p:nvPr>
        </p:nvSpPr>
        <p:spPr>
          <a:xfrm>
            <a:off x="839788" y="3124200"/>
            <a:ext cx="3932237" cy="27447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Footer Placeholder 5">
            <a:extLst>
              <a:ext uri="{FF2B5EF4-FFF2-40B4-BE49-F238E27FC236}">
                <a16:creationId xmlns:a16="http://schemas.microsoft.com/office/drawing/2014/main" id="{5F4E1A46-04AE-4F49-B80B-96D880D83315}"/>
              </a:ext>
            </a:extLst>
          </p:cNvPr>
          <p:cNvSpPr>
            <a:spLocks noGrp="1"/>
          </p:cNvSpPr>
          <p:nvPr>
            <p:ph type="ftr" sz="quarter" idx="11"/>
          </p:nvPr>
        </p:nvSpPr>
        <p:spPr/>
        <p:txBody>
          <a:bodyPr/>
          <a:lstStyle/>
          <a:p>
            <a:r>
              <a:rPr lang="en-US" i="1" dirty="0"/>
              <a:t>Monograph Matters </a:t>
            </a:r>
            <a:r>
              <a:rPr lang="en-US" dirty="0"/>
              <a:t>is the companion website for the </a:t>
            </a:r>
            <a:r>
              <a:rPr lang="en-US" i="1" dirty="0"/>
              <a:t>Monographs of the Society for Research in Child Development</a:t>
            </a:r>
          </a:p>
        </p:txBody>
      </p:sp>
      <p:pic>
        <p:nvPicPr>
          <p:cNvPr id="9" name="Picture 8">
            <a:extLst>
              <a:ext uri="{FF2B5EF4-FFF2-40B4-BE49-F238E27FC236}">
                <a16:creationId xmlns:a16="http://schemas.microsoft.com/office/drawing/2014/main" id="{2DF5CE40-ED85-4A2C-88F8-0BE208C3C203}"/>
              </a:ext>
            </a:extLst>
          </p:cNvPr>
          <p:cNvPicPr>
            <a:picLocks noChangeAspect="1"/>
          </p:cNvPicPr>
          <p:nvPr userDrawn="1"/>
        </p:nvPicPr>
        <p:blipFill>
          <a:blip r:embed="rId2"/>
          <a:stretch>
            <a:fillRect/>
          </a:stretch>
        </p:blipFill>
        <p:spPr>
          <a:xfrm>
            <a:off x="0" y="-1"/>
            <a:ext cx="12192000" cy="1434353"/>
          </a:xfrm>
          <a:prstGeom prst="rect">
            <a:avLst/>
          </a:prstGeom>
        </p:spPr>
      </p:pic>
    </p:spTree>
    <p:extLst>
      <p:ext uri="{BB962C8B-B14F-4D97-AF65-F5344CB8AC3E}">
        <p14:creationId xmlns:p14="http://schemas.microsoft.com/office/powerpoint/2010/main" val="7892078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04108B-4751-B640-B8DB-CEF83CFEA8F4}"/>
              </a:ext>
            </a:extLst>
          </p:cNvPr>
          <p:cNvSpPr>
            <a:spLocks noGrp="1"/>
          </p:cNvSpPr>
          <p:nvPr>
            <p:ph type="title"/>
          </p:nvPr>
        </p:nvSpPr>
        <p:spPr>
          <a:xfrm>
            <a:off x="839788" y="1600200"/>
            <a:ext cx="3932237" cy="1447800"/>
          </a:xfrm>
        </p:spPr>
        <p:txBody>
          <a:bodyPr anchor="b"/>
          <a:lstStyle>
            <a:lvl1pPr>
              <a:defRPr sz="3200">
                <a:latin typeface="Futura Medium" panose="020B0602020204020303" pitchFamily="34" charset="-79"/>
                <a:cs typeface="Futura Medium" panose="020B0602020204020303" pitchFamily="34" charset="-79"/>
              </a:defRPr>
            </a:lvl1pPr>
          </a:lstStyle>
          <a:p>
            <a:r>
              <a:rPr lang="en-US" dirty="0"/>
              <a:t>Click to edit Master title style</a:t>
            </a:r>
          </a:p>
        </p:txBody>
      </p:sp>
      <p:sp>
        <p:nvSpPr>
          <p:cNvPr id="3" name="Picture Placeholder 2">
            <a:extLst>
              <a:ext uri="{FF2B5EF4-FFF2-40B4-BE49-F238E27FC236}">
                <a16:creationId xmlns:a16="http://schemas.microsoft.com/office/drawing/2014/main" id="{2ECE5025-1B8B-AD4B-8E45-C48E3E1942CE}"/>
              </a:ext>
            </a:extLst>
          </p:cNvPr>
          <p:cNvSpPr>
            <a:spLocks noGrp="1"/>
          </p:cNvSpPr>
          <p:nvPr>
            <p:ph type="pic" idx="1"/>
          </p:nvPr>
        </p:nvSpPr>
        <p:spPr>
          <a:xfrm>
            <a:off x="5029200" y="1600200"/>
            <a:ext cx="6326188" cy="4260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DE12B1C1-488B-A743-B555-660AACD75FD5}"/>
              </a:ext>
            </a:extLst>
          </p:cNvPr>
          <p:cNvSpPr>
            <a:spLocks noGrp="1"/>
          </p:cNvSpPr>
          <p:nvPr>
            <p:ph type="body" sz="half" idx="2"/>
          </p:nvPr>
        </p:nvSpPr>
        <p:spPr>
          <a:xfrm>
            <a:off x="839788" y="3124200"/>
            <a:ext cx="3932237" cy="27447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Footer Placeholder 5">
            <a:extLst>
              <a:ext uri="{FF2B5EF4-FFF2-40B4-BE49-F238E27FC236}">
                <a16:creationId xmlns:a16="http://schemas.microsoft.com/office/drawing/2014/main" id="{CE70FD30-E4B2-0349-9A33-BF6A7B3DDB45}"/>
              </a:ext>
            </a:extLst>
          </p:cNvPr>
          <p:cNvSpPr>
            <a:spLocks noGrp="1"/>
          </p:cNvSpPr>
          <p:nvPr>
            <p:ph type="ftr" sz="quarter" idx="11"/>
          </p:nvPr>
        </p:nvSpPr>
        <p:spPr/>
        <p:txBody>
          <a:bodyPr/>
          <a:lstStyle/>
          <a:p>
            <a:r>
              <a:rPr lang="en-US" i="1" dirty="0"/>
              <a:t>Monograph Matters </a:t>
            </a:r>
            <a:r>
              <a:rPr lang="en-US" dirty="0"/>
              <a:t>is the companion website for the </a:t>
            </a:r>
            <a:r>
              <a:rPr lang="en-US" i="1" dirty="0"/>
              <a:t>Monographs of the Society for Research in Child Development</a:t>
            </a:r>
          </a:p>
        </p:txBody>
      </p:sp>
      <p:pic>
        <p:nvPicPr>
          <p:cNvPr id="9" name="Picture 8">
            <a:extLst>
              <a:ext uri="{FF2B5EF4-FFF2-40B4-BE49-F238E27FC236}">
                <a16:creationId xmlns:a16="http://schemas.microsoft.com/office/drawing/2014/main" id="{485FAB8C-D63B-4D17-87D5-0D73879862AA}"/>
              </a:ext>
            </a:extLst>
          </p:cNvPr>
          <p:cNvPicPr>
            <a:picLocks noChangeAspect="1"/>
          </p:cNvPicPr>
          <p:nvPr userDrawn="1"/>
        </p:nvPicPr>
        <p:blipFill>
          <a:blip r:embed="rId2"/>
          <a:stretch>
            <a:fillRect/>
          </a:stretch>
        </p:blipFill>
        <p:spPr>
          <a:xfrm>
            <a:off x="0" y="-1"/>
            <a:ext cx="12192000" cy="1434353"/>
          </a:xfrm>
          <a:prstGeom prst="rect">
            <a:avLst/>
          </a:prstGeom>
        </p:spPr>
      </p:pic>
    </p:spTree>
    <p:extLst>
      <p:ext uri="{BB962C8B-B14F-4D97-AF65-F5344CB8AC3E}">
        <p14:creationId xmlns:p14="http://schemas.microsoft.com/office/powerpoint/2010/main" val="9822811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and Vertical Text">
    <p:spTree>
      <p:nvGrpSpPr>
        <p:cNvPr id="1" name=""/>
        <p:cNvGrpSpPr/>
        <p:nvPr/>
      </p:nvGrpSpPr>
      <p:grpSpPr>
        <a:xfrm>
          <a:off x="0" y="0"/>
          <a:ext cx="0" cy="0"/>
          <a:chOff x="0" y="0"/>
          <a:chExt cx="0" cy="0"/>
        </a:xfrm>
      </p:grpSpPr>
      <p:sp>
        <p:nvSpPr>
          <p:cNvPr id="3" name="Vertical Text Placeholder 2">
            <a:extLst>
              <a:ext uri="{FF2B5EF4-FFF2-40B4-BE49-F238E27FC236}">
                <a16:creationId xmlns:a16="http://schemas.microsoft.com/office/drawing/2014/main" id="{241D6573-DB55-704C-8359-BB596DDE824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8DE89199-8E06-3443-8461-EAEC5FE5F4E0}"/>
              </a:ext>
            </a:extLst>
          </p:cNvPr>
          <p:cNvSpPr>
            <a:spLocks noGrp="1"/>
          </p:cNvSpPr>
          <p:nvPr>
            <p:ph type="ftr" sz="quarter" idx="11"/>
          </p:nvPr>
        </p:nvSpPr>
        <p:spPr/>
        <p:txBody>
          <a:bodyPr/>
          <a:lstStyle/>
          <a:p>
            <a:r>
              <a:rPr lang="en-US" i="1" dirty="0"/>
              <a:t>Monograph Matters </a:t>
            </a:r>
            <a:r>
              <a:rPr lang="en-US" dirty="0"/>
              <a:t>is the companion website for the </a:t>
            </a:r>
            <a:r>
              <a:rPr lang="en-US" i="1" dirty="0"/>
              <a:t>Monographs of the Society for Research in Child Development</a:t>
            </a:r>
          </a:p>
        </p:txBody>
      </p:sp>
      <p:pic>
        <p:nvPicPr>
          <p:cNvPr id="8" name="Picture 7">
            <a:extLst>
              <a:ext uri="{FF2B5EF4-FFF2-40B4-BE49-F238E27FC236}">
                <a16:creationId xmlns:a16="http://schemas.microsoft.com/office/drawing/2014/main" id="{58B7DF79-E293-47F0-A3BA-723498619F7B}"/>
              </a:ext>
            </a:extLst>
          </p:cNvPr>
          <p:cNvPicPr>
            <a:picLocks noChangeAspect="1"/>
          </p:cNvPicPr>
          <p:nvPr userDrawn="1"/>
        </p:nvPicPr>
        <p:blipFill>
          <a:blip r:embed="rId2"/>
          <a:stretch>
            <a:fillRect/>
          </a:stretch>
        </p:blipFill>
        <p:spPr>
          <a:xfrm>
            <a:off x="0" y="-1"/>
            <a:ext cx="12192000" cy="1434353"/>
          </a:xfrm>
          <a:prstGeom prst="rect">
            <a:avLst/>
          </a:prstGeom>
        </p:spPr>
      </p:pic>
      <p:sp>
        <p:nvSpPr>
          <p:cNvPr id="9" name="Title 1">
            <a:extLst>
              <a:ext uri="{FF2B5EF4-FFF2-40B4-BE49-F238E27FC236}">
                <a16:creationId xmlns:a16="http://schemas.microsoft.com/office/drawing/2014/main" id="{458DF128-4815-4A5F-B2BD-6098D64389C6}"/>
              </a:ext>
            </a:extLst>
          </p:cNvPr>
          <p:cNvSpPr>
            <a:spLocks noGrp="1"/>
          </p:cNvSpPr>
          <p:nvPr>
            <p:ph type="title"/>
          </p:nvPr>
        </p:nvSpPr>
        <p:spPr>
          <a:xfrm>
            <a:off x="838200" y="1524000"/>
            <a:ext cx="10515600" cy="762000"/>
          </a:xfrm>
        </p:spPr>
        <p:txBody>
          <a:bodyPr/>
          <a:lstStyle>
            <a:lvl1pPr>
              <a:defRPr>
                <a:latin typeface="Futura Medium" panose="020B0602020204020303" pitchFamily="34" charset="-79"/>
                <a:cs typeface="Futura Medium" panose="020B0602020204020303" pitchFamily="34" charset="-79"/>
              </a:defRPr>
            </a:lvl1pPr>
          </a:lstStyle>
          <a:p>
            <a:r>
              <a:rPr lang="en-US" dirty="0"/>
              <a:t>Click to edit Master title style</a:t>
            </a:r>
          </a:p>
        </p:txBody>
      </p:sp>
    </p:spTree>
    <p:extLst>
      <p:ext uri="{BB962C8B-B14F-4D97-AF65-F5344CB8AC3E}">
        <p14:creationId xmlns:p14="http://schemas.microsoft.com/office/powerpoint/2010/main" val="507900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FCDE8FF-17D3-484F-8112-7E55CF975A82}"/>
              </a:ext>
            </a:extLst>
          </p:cNvPr>
          <p:cNvSpPr>
            <a:spLocks noGrp="1"/>
          </p:cNvSpPr>
          <p:nvPr>
            <p:ph type="title" orient="vert"/>
          </p:nvPr>
        </p:nvSpPr>
        <p:spPr>
          <a:xfrm>
            <a:off x="9220200" y="1600199"/>
            <a:ext cx="2133600" cy="4576764"/>
          </a:xfrm>
        </p:spPr>
        <p:txBody>
          <a:bodyPr vert="eaVert"/>
          <a:lstStyle>
            <a:lvl1pPr>
              <a:defRPr>
                <a:latin typeface="Futura Medium" panose="020B0602020204020303" pitchFamily="34" charset="-79"/>
                <a:cs typeface="Futura Medium" panose="020B0602020204020303" pitchFamily="34" charset="-79"/>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7828C7D-B426-5B42-8108-7D7BC788093E}"/>
              </a:ext>
            </a:extLst>
          </p:cNvPr>
          <p:cNvSpPr>
            <a:spLocks noGrp="1"/>
          </p:cNvSpPr>
          <p:nvPr>
            <p:ph type="body" orient="vert" idx="1"/>
          </p:nvPr>
        </p:nvSpPr>
        <p:spPr>
          <a:xfrm>
            <a:off x="838200" y="1600199"/>
            <a:ext cx="8229600" cy="4576763"/>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Footer Placeholder 4">
            <a:extLst>
              <a:ext uri="{FF2B5EF4-FFF2-40B4-BE49-F238E27FC236}">
                <a16:creationId xmlns:a16="http://schemas.microsoft.com/office/drawing/2014/main" id="{7A4FDE0F-3FA1-AC42-9078-9BD795DB77D7}"/>
              </a:ext>
            </a:extLst>
          </p:cNvPr>
          <p:cNvSpPr>
            <a:spLocks noGrp="1"/>
          </p:cNvSpPr>
          <p:nvPr>
            <p:ph type="ftr" sz="quarter" idx="11"/>
          </p:nvPr>
        </p:nvSpPr>
        <p:spPr/>
        <p:txBody>
          <a:bodyPr/>
          <a:lstStyle/>
          <a:p>
            <a:r>
              <a:rPr lang="en-US" i="1" dirty="0"/>
              <a:t>Monograph Matters </a:t>
            </a:r>
            <a:r>
              <a:rPr lang="en-US" dirty="0"/>
              <a:t>is the companion website for the </a:t>
            </a:r>
            <a:r>
              <a:rPr lang="en-US" i="1" dirty="0"/>
              <a:t>Monographs of the Society for Research in Child Development</a:t>
            </a:r>
          </a:p>
        </p:txBody>
      </p:sp>
      <p:pic>
        <p:nvPicPr>
          <p:cNvPr id="8" name="Picture 7">
            <a:extLst>
              <a:ext uri="{FF2B5EF4-FFF2-40B4-BE49-F238E27FC236}">
                <a16:creationId xmlns:a16="http://schemas.microsoft.com/office/drawing/2014/main" id="{81668D1E-47E4-47C7-8148-1BE43934C483}"/>
              </a:ext>
            </a:extLst>
          </p:cNvPr>
          <p:cNvPicPr>
            <a:picLocks noChangeAspect="1"/>
          </p:cNvPicPr>
          <p:nvPr userDrawn="1"/>
        </p:nvPicPr>
        <p:blipFill>
          <a:blip r:embed="rId2"/>
          <a:stretch>
            <a:fillRect/>
          </a:stretch>
        </p:blipFill>
        <p:spPr>
          <a:xfrm>
            <a:off x="0" y="-1"/>
            <a:ext cx="12192000" cy="1434353"/>
          </a:xfrm>
          <a:prstGeom prst="rect">
            <a:avLst/>
          </a:prstGeom>
        </p:spPr>
      </p:pic>
    </p:spTree>
    <p:extLst>
      <p:ext uri="{BB962C8B-B14F-4D97-AF65-F5344CB8AC3E}">
        <p14:creationId xmlns:p14="http://schemas.microsoft.com/office/powerpoint/2010/main" val="32385161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EC6FC99-913B-E743-BA57-DADC92D61AA2}"/>
              </a:ext>
            </a:extLst>
          </p:cNvPr>
          <p:cNvSpPr>
            <a:spLocks noGrp="1"/>
          </p:cNvSpPr>
          <p:nvPr>
            <p:ph type="title"/>
          </p:nvPr>
        </p:nvSpPr>
        <p:spPr>
          <a:xfrm>
            <a:off x="838200" y="1524000"/>
            <a:ext cx="10515600" cy="762000"/>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BA1C4626-FBE9-9240-8882-B17A956D4BAE}"/>
              </a:ext>
            </a:extLst>
          </p:cNvPr>
          <p:cNvSpPr>
            <a:spLocks noGrp="1"/>
          </p:cNvSpPr>
          <p:nvPr>
            <p:ph type="body" idx="1"/>
          </p:nvPr>
        </p:nvSpPr>
        <p:spPr>
          <a:xfrm>
            <a:off x="838200" y="2375649"/>
            <a:ext cx="10515600" cy="3801314"/>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Footer Placeholder 4">
            <a:extLst>
              <a:ext uri="{FF2B5EF4-FFF2-40B4-BE49-F238E27FC236}">
                <a16:creationId xmlns:a16="http://schemas.microsoft.com/office/drawing/2014/main" id="{1E36DAF4-3E40-324B-BDF0-46375F7B9F57}"/>
              </a:ext>
            </a:extLst>
          </p:cNvPr>
          <p:cNvSpPr>
            <a:spLocks noGrp="1"/>
          </p:cNvSpPr>
          <p:nvPr>
            <p:ph type="ftr" sz="quarter" idx="3"/>
          </p:nvPr>
        </p:nvSpPr>
        <p:spPr>
          <a:xfrm>
            <a:off x="152400" y="6430962"/>
            <a:ext cx="8686800" cy="350838"/>
          </a:xfrm>
          <a:prstGeom prst="rect">
            <a:avLst/>
          </a:prstGeom>
        </p:spPr>
        <p:txBody>
          <a:bodyPr vert="horz" lIns="91440" tIns="45720" rIns="91440" bIns="45720" rtlCol="0" anchor="ctr"/>
          <a:lstStyle>
            <a:lvl1pPr algn="l">
              <a:defRPr sz="1200">
                <a:solidFill>
                  <a:schemeClr val="tx1">
                    <a:lumMod val="75000"/>
                    <a:lumOff val="25000"/>
                  </a:schemeClr>
                </a:solidFill>
                <a:latin typeface="+mn-lt"/>
              </a:defRPr>
            </a:lvl1pPr>
          </a:lstStyle>
          <a:p>
            <a:r>
              <a:rPr lang="en-US" i="1" dirty="0"/>
              <a:t>Monograph Matters </a:t>
            </a:r>
            <a:r>
              <a:rPr lang="en-US" dirty="0"/>
              <a:t>is the companion website for </a:t>
            </a:r>
            <a:r>
              <a:rPr lang="en-US" i="1" dirty="0"/>
              <a:t>the Monographs of the Society for Research in Child Development</a:t>
            </a:r>
          </a:p>
        </p:txBody>
      </p:sp>
    </p:spTree>
    <p:extLst>
      <p:ext uri="{BB962C8B-B14F-4D97-AF65-F5344CB8AC3E}">
        <p14:creationId xmlns:p14="http://schemas.microsoft.com/office/powerpoint/2010/main" val="823178230"/>
      </p:ext>
    </p:extLst>
  </p:cSld>
  <p:clrMap bg1="lt1" tx1="dk1" bg2="lt2" tx2="dk2" accent1="accent1" accent2="accent2" accent3="accent3" accent4="accent4" accent5="accent5" accent6="accent6" hlink="hlink" folHlink="folHlink"/>
  <p:sldLayoutIdLst>
    <p:sldLayoutId id="2147483661" r:id="rId1"/>
    <p:sldLayoutId id="2147483650" r:id="rId2"/>
    <p:sldLayoutId id="2147483662"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sldNum="0" hdr="0" dt="0"/>
  <p:txStyles>
    <p:titleStyle>
      <a:lvl1pPr algn="ctr" defTabSz="914400" rtl="0" eaLnBrk="1" latinLnBrk="0" hangingPunct="1">
        <a:lnSpc>
          <a:spcPct val="90000"/>
        </a:lnSpc>
        <a:spcBef>
          <a:spcPct val="0"/>
        </a:spcBef>
        <a:buNone/>
        <a:defRPr sz="3600" b="1" kern="1200">
          <a:solidFill>
            <a:schemeClr val="tx1"/>
          </a:solidFill>
          <a:latin typeface="Futura Std Medium" panose="020B0702020204020203" pitchFamily="34" charset="0"/>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b="1"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8" Type="http://schemas.openxmlformats.org/officeDocument/2006/relationships/image" Target="../media/image13.jpg"/><Relationship Id="rId13" Type="http://schemas.openxmlformats.org/officeDocument/2006/relationships/image" Target="../media/image18.jpeg"/><Relationship Id="rId18" Type="http://schemas.openxmlformats.org/officeDocument/2006/relationships/image" Target="../media/image23.jpeg"/><Relationship Id="rId26" Type="http://schemas.openxmlformats.org/officeDocument/2006/relationships/image" Target="../media/image31.png"/><Relationship Id="rId3" Type="http://schemas.microsoft.com/office/2018/10/relationships/comments" Target="../comments/modernComment_33A_25E82157.xml"/><Relationship Id="rId21" Type="http://schemas.openxmlformats.org/officeDocument/2006/relationships/image" Target="../media/image26.jpeg"/><Relationship Id="rId7" Type="http://schemas.openxmlformats.org/officeDocument/2006/relationships/image" Target="../media/image12.jpeg"/><Relationship Id="rId12" Type="http://schemas.openxmlformats.org/officeDocument/2006/relationships/image" Target="../media/image17.jpg"/><Relationship Id="rId17" Type="http://schemas.openxmlformats.org/officeDocument/2006/relationships/image" Target="../media/image22.jpeg"/><Relationship Id="rId25" Type="http://schemas.openxmlformats.org/officeDocument/2006/relationships/image" Target="../media/image30.png"/><Relationship Id="rId2" Type="http://schemas.openxmlformats.org/officeDocument/2006/relationships/notesSlide" Target="../notesSlides/notesSlide8.xml"/><Relationship Id="rId16" Type="http://schemas.openxmlformats.org/officeDocument/2006/relationships/image" Target="../media/image21.jpg"/><Relationship Id="rId20" Type="http://schemas.openxmlformats.org/officeDocument/2006/relationships/image" Target="../media/image25.jpeg"/><Relationship Id="rId29" Type="http://schemas.openxmlformats.org/officeDocument/2006/relationships/image" Target="../media/image34.png"/><Relationship Id="rId1" Type="http://schemas.openxmlformats.org/officeDocument/2006/relationships/slideLayout" Target="../slideLayouts/slideLayout6.xml"/><Relationship Id="rId6" Type="http://schemas.openxmlformats.org/officeDocument/2006/relationships/image" Target="../media/image11.jpg"/><Relationship Id="rId11" Type="http://schemas.openxmlformats.org/officeDocument/2006/relationships/image" Target="../media/image16.jpg"/><Relationship Id="rId24" Type="http://schemas.openxmlformats.org/officeDocument/2006/relationships/image" Target="../media/image29.png"/><Relationship Id="rId32" Type="http://schemas.openxmlformats.org/officeDocument/2006/relationships/image" Target="../media/image37.png"/><Relationship Id="rId5" Type="http://schemas.openxmlformats.org/officeDocument/2006/relationships/image" Target="../media/image10.jpg"/><Relationship Id="rId15" Type="http://schemas.openxmlformats.org/officeDocument/2006/relationships/image" Target="../media/image20.png"/><Relationship Id="rId23" Type="http://schemas.openxmlformats.org/officeDocument/2006/relationships/image" Target="../media/image28.png"/><Relationship Id="rId28" Type="http://schemas.openxmlformats.org/officeDocument/2006/relationships/image" Target="../media/image33.png"/><Relationship Id="rId10" Type="http://schemas.openxmlformats.org/officeDocument/2006/relationships/image" Target="../media/image15.jpg"/><Relationship Id="rId19" Type="http://schemas.openxmlformats.org/officeDocument/2006/relationships/image" Target="../media/image24.jpeg"/><Relationship Id="rId31" Type="http://schemas.openxmlformats.org/officeDocument/2006/relationships/image" Target="../media/image36.png"/><Relationship Id="rId4" Type="http://schemas.openxmlformats.org/officeDocument/2006/relationships/image" Target="../media/image9.png"/><Relationship Id="rId9" Type="http://schemas.openxmlformats.org/officeDocument/2006/relationships/image" Target="../media/image14.jpg"/><Relationship Id="rId14" Type="http://schemas.openxmlformats.org/officeDocument/2006/relationships/image" Target="../media/image19.jpeg"/><Relationship Id="rId22" Type="http://schemas.openxmlformats.org/officeDocument/2006/relationships/image" Target="../media/image27.png"/><Relationship Id="rId27" Type="http://schemas.openxmlformats.org/officeDocument/2006/relationships/image" Target="../media/image32.png"/><Relationship Id="rId30" Type="http://schemas.openxmlformats.org/officeDocument/2006/relationships/image" Target="../media/image35.png"/></Relationships>
</file>

<file path=ppt/slides/_rels/slide29.xml.rels><?xml version="1.0" encoding="UTF-8" standalone="yes"?>
<Relationships xmlns="http://schemas.openxmlformats.org/package/2006/relationships"><Relationship Id="rId3" Type="http://schemas.openxmlformats.org/officeDocument/2006/relationships/hyperlink" Target="https://doi.org/10.1111/mono.12479" TargetMode="External"/><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38.jpg"/><Relationship Id="rId4" Type="http://schemas.openxmlformats.org/officeDocument/2006/relationships/hyperlink" Target="https://monographmatters.srcd.org/" TargetMode="Externa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74218C-8DF3-4E96-952B-A4633F97801E}"/>
              </a:ext>
            </a:extLst>
          </p:cNvPr>
          <p:cNvSpPr>
            <a:spLocks noGrp="1"/>
          </p:cNvSpPr>
          <p:nvPr>
            <p:ph type="ctrTitle"/>
          </p:nvPr>
        </p:nvSpPr>
        <p:spPr>
          <a:xfrm>
            <a:off x="1524000" y="2331719"/>
            <a:ext cx="9144000" cy="2194561"/>
          </a:xfrm>
        </p:spPr>
        <p:txBody>
          <a:bodyPr>
            <a:normAutofit fontScale="90000"/>
          </a:bodyPr>
          <a:lstStyle/>
          <a:p>
            <a:r>
              <a:rPr lang="en-US" sz="4000" dirty="0"/>
              <a:t>Stability and Change in Gender Identity and Sexual Orientation Across Childhood and Adolescence</a:t>
            </a:r>
            <a:br>
              <a:rPr lang="en-US" dirty="0"/>
            </a:br>
            <a:br>
              <a:rPr lang="en-US" sz="4400" dirty="0"/>
            </a:br>
            <a:endParaRPr lang="en-US" dirty="0"/>
          </a:p>
        </p:txBody>
      </p:sp>
      <p:sp>
        <p:nvSpPr>
          <p:cNvPr id="3" name="Subtitle 2">
            <a:extLst>
              <a:ext uri="{FF2B5EF4-FFF2-40B4-BE49-F238E27FC236}">
                <a16:creationId xmlns:a16="http://schemas.microsoft.com/office/drawing/2014/main" id="{DF30349D-2C34-426E-8247-ECF1BE44D5BB}"/>
              </a:ext>
            </a:extLst>
          </p:cNvPr>
          <p:cNvSpPr>
            <a:spLocks noGrp="1"/>
          </p:cNvSpPr>
          <p:nvPr>
            <p:ph type="subTitle" idx="1"/>
          </p:nvPr>
        </p:nvSpPr>
        <p:spPr>
          <a:xfrm>
            <a:off x="838200" y="3810000"/>
            <a:ext cx="10515600" cy="1905000"/>
          </a:xfrm>
        </p:spPr>
        <p:txBody>
          <a:bodyPr>
            <a:normAutofit/>
          </a:bodyPr>
          <a:lstStyle/>
          <a:p>
            <a:r>
              <a:rPr lang="en-US" sz="1800" dirty="0">
                <a:latin typeface="Futura Medium" panose="020B0602020204020303" pitchFamily="34" charset="-79"/>
                <a:cs typeface="Futura Medium" panose="020B0602020204020303" pitchFamily="34" charset="-79"/>
              </a:rPr>
              <a:t>Benjamin E. </a:t>
            </a:r>
            <a:r>
              <a:rPr lang="en-US" sz="1800" dirty="0" err="1">
                <a:latin typeface="Futura Medium" panose="020B0602020204020303" pitchFamily="34" charset="-79"/>
                <a:cs typeface="Futura Medium" panose="020B0602020204020303" pitchFamily="34" charset="-79"/>
              </a:rPr>
              <a:t>deMayo</a:t>
            </a:r>
            <a:r>
              <a:rPr lang="en-US" sz="1800" dirty="0">
                <a:latin typeface="Futura Medium" panose="020B0602020204020303" pitchFamily="34" charset="-79"/>
                <a:cs typeface="Futura Medium" panose="020B0602020204020303" pitchFamily="34" charset="-79"/>
              </a:rPr>
              <a:t>, Princeton University</a:t>
            </a:r>
          </a:p>
          <a:p>
            <a:r>
              <a:rPr lang="en-US" sz="1800" dirty="0">
                <a:latin typeface="Futura Medium" panose="020B0602020204020303" pitchFamily="34" charset="-79"/>
                <a:cs typeface="Futura Medium" panose="020B0602020204020303" pitchFamily="34" charset="-79"/>
              </a:rPr>
              <a:t>Natalie M. Gallagher, Princeton University</a:t>
            </a:r>
          </a:p>
          <a:p>
            <a:r>
              <a:rPr lang="en-US" sz="1800" dirty="0">
                <a:latin typeface="Futura Medium" panose="020B0602020204020303" pitchFamily="34" charset="-79"/>
                <a:cs typeface="Futura Medium" panose="020B0602020204020303" pitchFamily="34" charset="-79"/>
              </a:rPr>
              <a:t>Rachel A. Leshin, Princeton University</a:t>
            </a:r>
          </a:p>
          <a:p>
            <a:r>
              <a:rPr lang="en-US" sz="1800" dirty="0">
                <a:latin typeface="Futura Medium" panose="020B0602020204020303" pitchFamily="34" charset="-79"/>
                <a:cs typeface="Futura Medium" panose="020B0602020204020303" pitchFamily="34" charset="-79"/>
              </a:rPr>
              <a:t>Kristina R. Olson, Princeton University</a:t>
            </a:r>
          </a:p>
          <a:p>
            <a:endParaRPr lang="en-US" sz="1800" dirty="0"/>
          </a:p>
        </p:txBody>
      </p:sp>
      <p:sp>
        <p:nvSpPr>
          <p:cNvPr id="4" name="Rectangle 3">
            <a:extLst>
              <a:ext uri="{FF2B5EF4-FFF2-40B4-BE49-F238E27FC236}">
                <a16:creationId xmlns:a16="http://schemas.microsoft.com/office/drawing/2014/main" id="{DD8C68D6-CD38-C3CC-C356-EFF501CAC0A4}"/>
              </a:ext>
            </a:extLst>
          </p:cNvPr>
          <p:cNvSpPr/>
          <p:nvPr/>
        </p:nvSpPr>
        <p:spPr>
          <a:xfrm>
            <a:off x="0" y="5715000"/>
            <a:ext cx="12192000" cy="1143000"/>
          </a:xfrm>
          <a:prstGeom prst="rect">
            <a:avLst/>
          </a:prstGeom>
          <a:solidFill>
            <a:srgbClr val="1B407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rPr>
              <a:t>Monograph Matters is a companion website of the Society for Research in Child Development</a:t>
            </a:r>
            <a:br>
              <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rPr>
            </a:br>
            <a:r>
              <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rPr>
              <a:t>Natasha J. Cabrera, Editor (ncabrera@umd.edu)</a:t>
            </a:r>
          </a:p>
        </p:txBody>
      </p:sp>
    </p:spTree>
    <p:extLst>
      <p:ext uri="{BB962C8B-B14F-4D97-AF65-F5344CB8AC3E}">
        <p14:creationId xmlns:p14="http://schemas.microsoft.com/office/powerpoint/2010/main" val="5206398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7CC126-1F95-A354-ED1A-75BF1F943EC7}"/>
              </a:ext>
            </a:extLst>
          </p:cNvPr>
          <p:cNvSpPr>
            <a:spLocks noGrp="1"/>
          </p:cNvSpPr>
          <p:nvPr>
            <p:ph type="title"/>
          </p:nvPr>
        </p:nvSpPr>
        <p:spPr>
          <a:xfrm>
            <a:off x="838200" y="1828800"/>
            <a:ext cx="10515600" cy="762000"/>
          </a:xfrm>
        </p:spPr>
        <p:txBody>
          <a:bodyPr>
            <a:normAutofit/>
          </a:bodyPr>
          <a:lstStyle/>
          <a:p>
            <a:r>
              <a:rPr lang="en-US" dirty="0"/>
              <a:t>Objectives</a:t>
            </a:r>
          </a:p>
        </p:txBody>
      </p:sp>
      <p:sp>
        <p:nvSpPr>
          <p:cNvPr id="3" name="Content Placeholder 2">
            <a:extLst>
              <a:ext uri="{FF2B5EF4-FFF2-40B4-BE49-F238E27FC236}">
                <a16:creationId xmlns:a16="http://schemas.microsoft.com/office/drawing/2014/main" id="{06E7917F-65C5-2FB7-6512-194DA5F6E3A9}"/>
              </a:ext>
            </a:extLst>
          </p:cNvPr>
          <p:cNvSpPr>
            <a:spLocks noGrp="1"/>
          </p:cNvSpPr>
          <p:nvPr>
            <p:ph idx="1"/>
          </p:nvPr>
        </p:nvSpPr>
        <p:spPr>
          <a:xfrm>
            <a:off x="685800" y="2629648"/>
            <a:ext cx="10515600" cy="3801314"/>
          </a:xfrm>
        </p:spPr>
        <p:txBody>
          <a:bodyPr vert="horz" lIns="91440" tIns="45720" rIns="91440" bIns="45720" rtlCol="0" anchor="t">
            <a:normAutofit/>
          </a:bodyPr>
          <a:lstStyle/>
          <a:p>
            <a:pPr marL="298450" indent="-298450">
              <a:buFont typeface="+mj-lt"/>
              <a:buAutoNum type="arabicPeriod"/>
            </a:pPr>
            <a:r>
              <a:rPr lang="en-US" sz="2400" b="0" dirty="0"/>
              <a:t>Contrast past developmental and clinical psychology approaches to gender development and contemporary understanding of this topic. </a:t>
            </a:r>
          </a:p>
          <a:p>
            <a:pPr marL="298450" indent="-298450">
              <a:buFont typeface="+mj-lt"/>
              <a:buAutoNum type="arabicPeriod"/>
            </a:pPr>
            <a:r>
              <a:rPr lang="en-US" sz="2400" b="0" dirty="0"/>
              <a:t>Describe any generational shifts we may be seeing in terms of how youth in our sample are thinking about gender and sexual orientation.</a:t>
            </a:r>
            <a:endParaRPr lang="en-US" sz="2400" b="0" dirty="0">
              <a:ea typeface="Calibri"/>
              <a:cs typeface="Calibri"/>
            </a:endParaRPr>
          </a:p>
          <a:p>
            <a:pPr marL="298450" indent="-298450">
              <a:buFont typeface="+mj-lt"/>
              <a:buAutoNum type="arabicPeriod"/>
            </a:pPr>
            <a:r>
              <a:rPr lang="en-US" sz="2400" b="0" dirty="0"/>
              <a:t>Understand commonalities and differences in later gender identity and sexual orientation of transgender vs. cisgender youth in the Trans Youth Project. </a:t>
            </a:r>
          </a:p>
          <a:p>
            <a:pPr marL="298450" indent="-298450">
              <a:buFont typeface="+mj-lt"/>
              <a:buAutoNum type="arabicPeriod"/>
            </a:pPr>
            <a:r>
              <a:rPr lang="en-US" sz="2400" b="0" dirty="0"/>
              <a:t>Describe the associations between early gendered preferences and later gender identity and sexual orientation.</a:t>
            </a:r>
          </a:p>
          <a:p>
            <a:pPr marL="298450" indent="-298450">
              <a:buFont typeface="+mj-lt"/>
              <a:buAutoNum type="arabicPeriod"/>
            </a:pPr>
            <a:r>
              <a:rPr lang="en-US" sz="2400" b="0" dirty="0"/>
              <a:t>Describe the implications of this work for theories of gender development.</a:t>
            </a:r>
          </a:p>
          <a:p>
            <a:pPr marL="457200" indent="-457200">
              <a:buFont typeface="Arial" panose="020B0604020202020204" pitchFamily="34" charset="0"/>
              <a:buChar char="•"/>
            </a:pPr>
            <a:endParaRPr lang="en-US" dirty="0"/>
          </a:p>
        </p:txBody>
      </p:sp>
      <p:sp>
        <p:nvSpPr>
          <p:cNvPr id="4" name="Footer Placeholder 3">
            <a:extLst>
              <a:ext uri="{FF2B5EF4-FFF2-40B4-BE49-F238E27FC236}">
                <a16:creationId xmlns:a16="http://schemas.microsoft.com/office/drawing/2014/main" id="{037DA141-B3EA-8F5E-BF15-68DC4214817B}"/>
              </a:ext>
            </a:extLst>
          </p:cNvPr>
          <p:cNvSpPr>
            <a:spLocks noGrp="1"/>
          </p:cNvSpPr>
          <p:nvPr>
            <p:ph type="ftr" sz="quarter" idx="11"/>
          </p:nvPr>
        </p:nvSpPr>
        <p:spPr/>
        <p:txBody>
          <a:bodyPr/>
          <a:lstStyle/>
          <a:p>
            <a:r>
              <a:rPr lang="en-US" i="1"/>
              <a:t>Monograph Matters </a:t>
            </a:r>
            <a:r>
              <a:rPr lang="en-US"/>
              <a:t>is the companion website for the </a:t>
            </a:r>
            <a:r>
              <a:rPr lang="en-US" i="1"/>
              <a:t>Monographs of the Society for Research in Child Development</a:t>
            </a:r>
            <a:endParaRPr lang="en-US" i="1" dirty="0"/>
          </a:p>
        </p:txBody>
      </p:sp>
    </p:spTree>
    <p:extLst>
      <p:ext uri="{BB962C8B-B14F-4D97-AF65-F5344CB8AC3E}">
        <p14:creationId xmlns:p14="http://schemas.microsoft.com/office/powerpoint/2010/main" val="23017180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7CC126-1F95-A354-ED1A-75BF1F943EC7}"/>
              </a:ext>
            </a:extLst>
          </p:cNvPr>
          <p:cNvSpPr>
            <a:spLocks noGrp="1"/>
          </p:cNvSpPr>
          <p:nvPr>
            <p:ph type="title"/>
          </p:nvPr>
        </p:nvSpPr>
        <p:spPr>
          <a:xfrm>
            <a:off x="838200" y="1600200"/>
            <a:ext cx="10515600" cy="762000"/>
          </a:xfrm>
        </p:spPr>
        <p:txBody>
          <a:bodyPr>
            <a:normAutofit/>
          </a:bodyPr>
          <a:lstStyle/>
          <a:p>
            <a:r>
              <a:rPr lang="en-US" dirty="0"/>
              <a:t>Changing demographics in U.S. and Canada</a:t>
            </a:r>
          </a:p>
        </p:txBody>
      </p:sp>
      <p:sp>
        <p:nvSpPr>
          <p:cNvPr id="3" name="Content Placeholder 2">
            <a:extLst>
              <a:ext uri="{FF2B5EF4-FFF2-40B4-BE49-F238E27FC236}">
                <a16:creationId xmlns:a16="http://schemas.microsoft.com/office/drawing/2014/main" id="{06E7917F-65C5-2FB7-6512-194DA5F6E3A9}"/>
              </a:ext>
            </a:extLst>
          </p:cNvPr>
          <p:cNvSpPr>
            <a:spLocks noGrp="1"/>
          </p:cNvSpPr>
          <p:nvPr>
            <p:ph idx="1"/>
          </p:nvPr>
        </p:nvSpPr>
        <p:spPr>
          <a:xfrm>
            <a:off x="533400" y="2387930"/>
            <a:ext cx="10515600" cy="4114800"/>
          </a:xfrm>
        </p:spPr>
        <p:txBody>
          <a:bodyPr vert="horz" lIns="91440" tIns="45720" rIns="91440" bIns="45720" rtlCol="0" anchor="t">
            <a:normAutofit fontScale="47500" lnSpcReduction="20000"/>
          </a:bodyPr>
          <a:lstStyle/>
          <a:p>
            <a:pPr marL="285750" indent="-285750">
              <a:lnSpc>
                <a:spcPct val="120000"/>
              </a:lnSpc>
              <a:buFont typeface="Arial" panose="020B0604020202020204" pitchFamily="34" charset="0"/>
              <a:buChar char="•"/>
            </a:pPr>
            <a:r>
              <a:rPr lang="en-US" sz="4000" dirty="0"/>
              <a:t>Increases in number of young people who identify as transgender in recent years.</a:t>
            </a:r>
          </a:p>
          <a:p>
            <a:pPr marL="971550" lvl="1" indent="-285750">
              <a:lnSpc>
                <a:spcPct val="120000"/>
              </a:lnSpc>
            </a:pPr>
            <a:r>
              <a:rPr lang="en-US" sz="4000" dirty="0"/>
              <a:t>According to the CDC’s 2023 Youth Risk Behavior Survey, 3.3% of 13-17 year olds are transgender with another 2.2% questioning whether they are (Suarez et al, 2024)</a:t>
            </a:r>
            <a:endParaRPr lang="en-US" sz="4000" dirty="0">
              <a:ea typeface="Calibri"/>
              <a:cs typeface="Calibri"/>
            </a:endParaRPr>
          </a:p>
          <a:p>
            <a:pPr marL="971550" lvl="1" indent="-285750">
              <a:lnSpc>
                <a:spcPct val="120000"/>
              </a:lnSpc>
            </a:pPr>
            <a:r>
              <a:rPr lang="en-US" sz="4000" dirty="0"/>
              <a:t>Similarly, a 2022 Pew poll estimated 2% of 18-29 year olds identify as transgender and 3% identify as nonbinary (Brown, 2022).</a:t>
            </a:r>
          </a:p>
          <a:p>
            <a:pPr marL="971550" lvl="1" indent="-285750">
              <a:lnSpc>
                <a:spcPct val="120000"/>
              </a:lnSpc>
            </a:pPr>
            <a:r>
              <a:rPr lang="en-US" sz="4000" dirty="0"/>
              <a:t>In contrast, in 2016, national estimates suggested 0.7% of 18-24 year olds were transgender (Flores et al, 2016)</a:t>
            </a:r>
          </a:p>
          <a:p>
            <a:pPr marL="285750" indent="-285750">
              <a:lnSpc>
                <a:spcPct val="120000"/>
              </a:lnSpc>
              <a:buFont typeface="Arial" panose="020B0604020202020204" pitchFamily="34" charset="0"/>
              <a:buChar char="•"/>
            </a:pPr>
            <a:r>
              <a:rPr lang="en-US" sz="4000" dirty="0"/>
              <a:t>Similar shifts in sexual orientation. </a:t>
            </a:r>
          </a:p>
          <a:p>
            <a:pPr marL="971550" lvl="1" indent="-285750">
              <a:lnSpc>
                <a:spcPct val="120000"/>
              </a:lnSpc>
            </a:pPr>
            <a:r>
              <a:rPr lang="en-US" sz="4000" dirty="0"/>
              <a:t>3% of Baby Boomers and 5% of Generation X identify as LGBTQ+, while 23% of Generation X members do (Jones, 2025).</a:t>
            </a:r>
          </a:p>
          <a:p>
            <a:pPr marL="971550" lvl="1" indent="-285750">
              <a:lnSpc>
                <a:spcPct val="120000"/>
              </a:lnSpc>
            </a:pPr>
            <a:r>
              <a:rPr lang="en-US" sz="4000" dirty="0"/>
              <a:t>An especially large number of Gen-</a:t>
            </a:r>
            <a:r>
              <a:rPr lang="en-US" sz="4000" dirty="0" err="1"/>
              <a:t>Z’ers</a:t>
            </a:r>
            <a:r>
              <a:rPr lang="en-US" sz="4000" dirty="0"/>
              <a:t> identify as bisexual (~15%) (Jones, 2024)</a:t>
            </a:r>
          </a:p>
        </p:txBody>
      </p:sp>
      <p:sp>
        <p:nvSpPr>
          <p:cNvPr id="4" name="Footer Placeholder 3">
            <a:extLst>
              <a:ext uri="{FF2B5EF4-FFF2-40B4-BE49-F238E27FC236}">
                <a16:creationId xmlns:a16="http://schemas.microsoft.com/office/drawing/2014/main" id="{037DA141-B3EA-8F5E-BF15-68DC4214817B}"/>
              </a:ext>
            </a:extLst>
          </p:cNvPr>
          <p:cNvSpPr>
            <a:spLocks noGrp="1"/>
          </p:cNvSpPr>
          <p:nvPr>
            <p:ph type="ftr" sz="quarter" idx="11"/>
          </p:nvPr>
        </p:nvSpPr>
        <p:spPr/>
        <p:txBody>
          <a:bodyPr/>
          <a:lstStyle/>
          <a:p>
            <a:r>
              <a:rPr lang="en-US" i="1"/>
              <a:t>Monograph Matters </a:t>
            </a:r>
            <a:r>
              <a:rPr lang="en-US"/>
              <a:t>is the companion website for the </a:t>
            </a:r>
            <a:r>
              <a:rPr lang="en-US" i="1"/>
              <a:t>Monographs of the Society for Research in Child Development</a:t>
            </a:r>
            <a:endParaRPr lang="en-US" i="1" dirty="0"/>
          </a:p>
        </p:txBody>
      </p:sp>
    </p:spTree>
    <p:extLst>
      <p:ext uri="{BB962C8B-B14F-4D97-AF65-F5344CB8AC3E}">
        <p14:creationId xmlns:p14="http://schemas.microsoft.com/office/powerpoint/2010/main" val="7568727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202F45-B754-3A14-1D1F-BB50D3E289D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6ECC3FF-9369-43C7-8D2B-12D2A8C7C900}"/>
              </a:ext>
            </a:extLst>
          </p:cNvPr>
          <p:cNvSpPr>
            <a:spLocks noGrp="1"/>
          </p:cNvSpPr>
          <p:nvPr>
            <p:ph type="title"/>
          </p:nvPr>
        </p:nvSpPr>
        <p:spPr>
          <a:xfrm>
            <a:off x="838200" y="1828800"/>
            <a:ext cx="10515600" cy="762000"/>
          </a:xfrm>
        </p:spPr>
        <p:txBody>
          <a:bodyPr>
            <a:normAutofit fontScale="90000"/>
          </a:bodyPr>
          <a:lstStyle/>
          <a:p>
            <a:r>
              <a:rPr lang="en-US" dirty="0">
                <a:cs typeface="Futura Medium"/>
              </a:rPr>
              <a:t>Increasing Awareness of and Tolerance for LGBTQ+ People</a:t>
            </a:r>
          </a:p>
        </p:txBody>
      </p:sp>
      <p:sp>
        <p:nvSpPr>
          <p:cNvPr id="3" name="Content Placeholder 2">
            <a:extLst>
              <a:ext uri="{FF2B5EF4-FFF2-40B4-BE49-F238E27FC236}">
                <a16:creationId xmlns:a16="http://schemas.microsoft.com/office/drawing/2014/main" id="{7F8557B9-013B-36B2-E47F-8D57B6DE5335}"/>
              </a:ext>
            </a:extLst>
          </p:cNvPr>
          <p:cNvSpPr>
            <a:spLocks noGrp="1"/>
          </p:cNvSpPr>
          <p:nvPr>
            <p:ph idx="1"/>
          </p:nvPr>
        </p:nvSpPr>
        <p:spPr>
          <a:xfrm>
            <a:off x="533400" y="2895600"/>
            <a:ext cx="10515600" cy="3810000"/>
          </a:xfrm>
        </p:spPr>
        <p:txBody>
          <a:bodyPr vert="horz" lIns="91440" tIns="45720" rIns="91440" bIns="45720" rtlCol="0" anchor="t">
            <a:normAutofit/>
          </a:bodyPr>
          <a:lstStyle/>
          <a:p>
            <a:pPr marL="285750" indent="-285750">
              <a:spcAft>
                <a:spcPts val="1800"/>
              </a:spcAft>
              <a:buFont typeface="Arial" panose="020B0604020202020204" pitchFamily="34" charset="0"/>
              <a:buChar char="•"/>
            </a:pPr>
            <a:r>
              <a:rPr lang="en-US" sz="2400" b="0" dirty="0"/>
              <a:t>In 2008, only 8% of people reported knowing a transgender person (GLAAD, 2015). In 2021, 50% of 18-29 year olds said they knew someone who was transgender (Minkin &amp; Brown, 2021).</a:t>
            </a:r>
            <a:endParaRPr lang="en-US" sz="2400" b="0" dirty="0">
              <a:ea typeface="Calibri"/>
              <a:cs typeface="Calibri"/>
            </a:endParaRPr>
          </a:p>
          <a:p>
            <a:pPr marL="285750" indent="-285750">
              <a:spcAft>
                <a:spcPts val="1800"/>
              </a:spcAft>
              <a:buFont typeface="Arial" panose="020B0604020202020204" pitchFamily="34" charset="0"/>
              <a:buChar char="•"/>
            </a:pPr>
            <a:r>
              <a:rPr lang="en-US" sz="2400" b="0" dirty="0"/>
              <a:t>Although only 11% of 65+ year olds and 18% of 50-64 year olds reported knowing someone using nonbinary pronouns, almost half (46%) of 18-29 year olds reported knowing that they do (Minkin &amp; Brown, 2021).</a:t>
            </a:r>
            <a:endParaRPr lang="en-US" sz="2400" b="0" dirty="0">
              <a:ea typeface="Calibri"/>
              <a:cs typeface="Calibri"/>
            </a:endParaRPr>
          </a:p>
          <a:p>
            <a:pPr marL="285750" indent="-285750">
              <a:spcAft>
                <a:spcPts val="1800"/>
              </a:spcAft>
              <a:buFont typeface="Arial" panose="020B0604020202020204" pitchFamily="34" charset="0"/>
              <a:buChar char="•"/>
            </a:pPr>
            <a:r>
              <a:rPr lang="en-US" sz="2400" b="0" dirty="0"/>
              <a:t>In 1996, just over a quarter (27%) of US citizens approved same-sex marriage; in 2023 the majority (71%) of those polled did (Gallup, 2024)</a:t>
            </a:r>
            <a:endParaRPr lang="en-US" sz="2400" b="0" dirty="0">
              <a:ea typeface="Calibri"/>
              <a:cs typeface="Calibri"/>
            </a:endParaRPr>
          </a:p>
        </p:txBody>
      </p:sp>
      <p:sp>
        <p:nvSpPr>
          <p:cNvPr id="4" name="Footer Placeholder 3">
            <a:extLst>
              <a:ext uri="{FF2B5EF4-FFF2-40B4-BE49-F238E27FC236}">
                <a16:creationId xmlns:a16="http://schemas.microsoft.com/office/drawing/2014/main" id="{82DC6E4F-C163-75E4-D4CF-B2FB98722170}"/>
              </a:ext>
            </a:extLst>
          </p:cNvPr>
          <p:cNvSpPr>
            <a:spLocks noGrp="1"/>
          </p:cNvSpPr>
          <p:nvPr>
            <p:ph type="ftr" sz="quarter" idx="11"/>
          </p:nvPr>
        </p:nvSpPr>
        <p:spPr/>
        <p:txBody>
          <a:bodyPr/>
          <a:lstStyle/>
          <a:p>
            <a:r>
              <a:rPr lang="en-US" i="1"/>
              <a:t>Monograph Matters </a:t>
            </a:r>
            <a:r>
              <a:rPr lang="en-US"/>
              <a:t>is the companion website for the </a:t>
            </a:r>
            <a:r>
              <a:rPr lang="en-US" i="1"/>
              <a:t>Monographs of the Society for Research in Child Development</a:t>
            </a:r>
            <a:endParaRPr lang="en-US" i="1" dirty="0"/>
          </a:p>
        </p:txBody>
      </p:sp>
    </p:spTree>
    <p:extLst>
      <p:ext uri="{BB962C8B-B14F-4D97-AF65-F5344CB8AC3E}">
        <p14:creationId xmlns:p14="http://schemas.microsoft.com/office/powerpoint/2010/main" val="37810282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54B138-2FB3-AB98-61A6-C304DC4CAA4C}"/>
              </a:ext>
            </a:extLst>
          </p:cNvPr>
          <p:cNvSpPr>
            <a:spLocks noGrp="1"/>
          </p:cNvSpPr>
          <p:nvPr>
            <p:ph type="title"/>
          </p:nvPr>
        </p:nvSpPr>
        <p:spPr/>
        <p:txBody>
          <a:bodyPr>
            <a:normAutofit fontScale="90000"/>
          </a:bodyPr>
          <a:lstStyle/>
          <a:p>
            <a:r>
              <a:rPr lang="en-US" dirty="0">
                <a:cs typeface="Futura Medium"/>
              </a:rPr>
              <a:t>Increasing Public Backlash Against LGBTQ+ people</a:t>
            </a:r>
          </a:p>
        </p:txBody>
      </p:sp>
      <p:sp>
        <p:nvSpPr>
          <p:cNvPr id="3" name="Content Placeholder 2">
            <a:extLst>
              <a:ext uri="{FF2B5EF4-FFF2-40B4-BE49-F238E27FC236}">
                <a16:creationId xmlns:a16="http://schemas.microsoft.com/office/drawing/2014/main" id="{1C968403-6586-3B70-20BC-986EF15BFA06}"/>
              </a:ext>
            </a:extLst>
          </p:cNvPr>
          <p:cNvSpPr>
            <a:spLocks noGrp="1"/>
          </p:cNvSpPr>
          <p:nvPr>
            <p:ph idx="1"/>
          </p:nvPr>
        </p:nvSpPr>
        <p:spPr/>
        <p:txBody>
          <a:bodyPr vert="horz" lIns="91440" tIns="45720" rIns="91440" bIns="45720" rtlCol="0" anchor="t">
            <a:normAutofit fontScale="92500" lnSpcReduction="10000"/>
          </a:bodyPr>
          <a:lstStyle/>
          <a:p>
            <a:pPr marL="457200" indent="-457200">
              <a:buFont typeface="Arial" panose="020B0604020202020204" pitchFamily="34" charset="0"/>
              <a:buChar char="•"/>
            </a:pPr>
            <a:r>
              <a:rPr lang="en-US" b="0" dirty="0"/>
              <a:t>In 2019, there were 25 anti-LGBTQ+ bills in 2019. In 2023, this number increased to </a:t>
            </a:r>
            <a:r>
              <a:rPr lang="en-US" b="0" dirty="0">
                <a:sym typeface="Wingdings" panose="05000000000000000000" pitchFamily="2" charset="2"/>
              </a:rPr>
              <a:t>600 (Trans Legislation Tracker, 2024)</a:t>
            </a:r>
            <a:endParaRPr lang="en-US" b="0" dirty="0">
              <a:ea typeface="Calibri"/>
              <a:cs typeface="Calibri"/>
            </a:endParaRPr>
          </a:p>
          <a:p>
            <a:pPr marL="457200" indent="-457200">
              <a:buFont typeface="Arial" panose="020B0604020202020204" pitchFamily="34" charset="0"/>
              <a:buChar char="•"/>
            </a:pPr>
            <a:r>
              <a:rPr lang="en-US" b="0" dirty="0">
                <a:sym typeface="Wingdings" panose="05000000000000000000" pitchFamily="2" charset="2"/>
              </a:rPr>
              <a:t>Republicans spent &gt;$200 million on anti-transgender ads in the 2024 U.S. presidential election (Parks, 2024; PBS, 2024).</a:t>
            </a:r>
            <a:endParaRPr lang="en-US" b="0" dirty="0">
              <a:ea typeface="Calibri"/>
              <a:cs typeface="Calibri"/>
            </a:endParaRPr>
          </a:p>
          <a:p>
            <a:pPr marL="457200" indent="-457200">
              <a:buFont typeface="Arial" panose="020B0604020202020204" pitchFamily="34" charset="0"/>
              <a:buChar char="•"/>
            </a:pPr>
            <a:r>
              <a:rPr lang="en-US" b="0" dirty="0">
                <a:sym typeface="Wingdings" panose="05000000000000000000" pitchFamily="2" charset="2"/>
              </a:rPr>
              <a:t>Within one week of the 2025 inauguration, President Trump signed four executive orders directed at LGBTQ+ people (White House, 2025a-d).</a:t>
            </a:r>
            <a:endParaRPr lang="en-US" b="0" dirty="0">
              <a:ea typeface="Calibri"/>
              <a:cs typeface="Calibri"/>
            </a:endParaRPr>
          </a:p>
          <a:p>
            <a:pPr marL="457200" indent="-457200">
              <a:buFont typeface="Arial" panose="020B0604020202020204" pitchFamily="34" charset="0"/>
              <a:buChar char="•"/>
            </a:pPr>
            <a:r>
              <a:rPr lang="en-US" b="0" dirty="0">
                <a:sym typeface="Wingdings" panose="05000000000000000000" pitchFamily="2" charset="2"/>
              </a:rPr>
              <a:t>Since 2020, there have been more media, medical, and academic concerns about increases in rate of trans/nonbinary identification and access to gender affirming medical care (e.g., Bazelon, 2022; Edwards-Leeper &amp; Anderson, 2021; Littman, 2018; Shrier, 2020)</a:t>
            </a:r>
            <a:endParaRPr lang="en-US" b="0" dirty="0">
              <a:ea typeface="Calibri"/>
              <a:cs typeface="Calibri"/>
            </a:endParaRPr>
          </a:p>
        </p:txBody>
      </p:sp>
      <p:sp>
        <p:nvSpPr>
          <p:cNvPr id="4" name="Footer Placeholder 3">
            <a:extLst>
              <a:ext uri="{FF2B5EF4-FFF2-40B4-BE49-F238E27FC236}">
                <a16:creationId xmlns:a16="http://schemas.microsoft.com/office/drawing/2014/main" id="{A1E3789F-D07D-8429-FDAC-7AC1DAC33BCC}"/>
              </a:ext>
            </a:extLst>
          </p:cNvPr>
          <p:cNvSpPr>
            <a:spLocks noGrp="1"/>
          </p:cNvSpPr>
          <p:nvPr>
            <p:ph type="ftr" sz="quarter" idx="11"/>
          </p:nvPr>
        </p:nvSpPr>
        <p:spPr/>
        <p:txBody>
          <a:bodyPr/>
          <a:lstStyle/>
          <a:p>
            <a:r>
              <a:rPr lang="en-US" i="1"/>
              <a:t>Monograph Matters </a:t>
            </a:r>
            <a:r>
              <a:rPr lang="en-US"/>
              <a:t>is the companion website for the </a:t>
            </a:r>
            <a:r>
              <a:rPr lang="en-US" i="1"/>
              <a:t>Monographs of the Society for Research in Child Development</a:t>
            </a:r>
            <a:endParaRPr lang="en-US" i="1" dirty="0"/>
          </a:p>
        </p:txBody>
      </p:sp>
    </p:spTree>
    <p:extLst>
      <p:ext uri="{BB962C8B-B14F-4D97-AF65-F5344CB8AC3E}">
        <p14:creationId xmlns:p14="http://schemas.microsoft.com/office/powerpoint/2010/main" val="42550467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E26AB4-D6A2-8DFF-045F-DAA37DD44509}"/>
              </a:ext>
            </a:extLst>
          </p:cNvPr>
          <p:cNvSpPr>
            <a:spLocks noGrp="1"/>
          </p:cNvSpPr>
          <p:nvPr>
            <p:ph type="title"/>
          </p:nvPr>
        </p:nvSpPr>
        <p:spPr>
          <a:xfrm>
            <a:off x="838200" y="1524000"/>
            <a:ext cx="10515600" cy="457200"/>
          </a:xfrm>
        </p:spPr>
        <p:txBody>
          <a:bodyPr>
            <a:normAutofit fontScale="90000"/>
          </a:bodyPr>
          <a:lstStyle/>
          <a:p>
            <a:r>
              <a:rPr lang="en-US" sz="2800" dirty="0"/>
              <a:t>Changing Social and Political Context</a:t>
            </a:r>
          </a:p>
        </p:txBody>
      </p:sp>
      <p:pic>
        <p:nvPicPr>
          <p:cNvPr id="5" name="Content Placeholder 4" descr="A timeline of the president of the united states&#10;&#10;AI-generated content may be incorrect.">
            <a:extLst>
              <a:ext uri="{FF2B5EF4-FFF2-40B4-BE49-F238E27FC236}">
                <a16:creationId xmlns:a16="http://schemas.microsoft.com/office/drawing/2014/main" id="{7D4EED11-A1ED-E2C9-5D33-CAF885538CC0}"/>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791484" y="2060923"/>
            <a:ext cx="6609031" cy="4614306"/>
          </a:xfrm>
          <a:prstGeom prst="rect">
            <a:avLst/>
          </a:prstGeom>
        </p:spPr>
      </p:pic>
    </p:spTree>
    <p:extLst>
      <p:ext uri="{BB962C8B-B14F-4D97-AF65-F5344CB8AC3E}">
        <p14:creationId xmlns:p14="http://schemas.microsoft.com/office/powerpoint/2010/main" val="38561991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a:extLst>
              <a:ext uri="{FF2B5EF4-FFF2-40B4-BE49-F238E27FC236}">
                <a16:creationId xmlns:a16="http://schemas.microsoft.com/office/drawing/2014/main" id="{1659B0EE-6940-C7B8-38CC-1B5B231A7ACB}"/>
              </a:ext>
            </a:extLst>
          </p:cNvPr>
          <p:cNvGraphicFramePr>
            <a:graphicFrameLocks noGrp="1"/>
          </p:cNvGraphicFramePr>
          <p:nvPr>
            <p:ph idx="1"/>
            <p:extLst>
              <p:ext uri="{D42A27DB-BD31-4B8C-83A1-F6EECF244321}">
                <p14:modId xmlns:p14="http://schemas.microsoft.com/office/powerpoint/2010/main" val="2096460232"/>
              </p:ext>
            </p:extLst>
          </p:nvPr>
        </p:nvGraphicFramePr>
        <p:xfrm>
          <a:off x="325582" y="2133600"/>
          <a:ext cx="11506200" cy="4630605"/>
        </p:xfrm>
        <a:graphic>
          <a:graphicData uri="http://schemas.openxmlformats.org/drawingml/2006/table">
            <a:tbl>
              <a:tblPr firstRow="1" firstCol="1" bandRow="1">
                <a:tableStyleId>{5C22544A-7EE6-4342-B048-85BDC9FD1C3A}</a:tableStyleId>
              </a:tblPr>
              <a:tblGrid>
                <a:gridCol w="1828800">
                  <a:extLst>
                    <a:ext uri="{9D8B030D-6E8A-4147-A177-3AD203B41FA5}">
                      <a16:colId xmlns:a16="http://schemas.microsoft.com/office/drawing/2014/main" val="583249519"/>
                    </a:ext>
                  </a:extLst>
                </a:gridCol>
                <a:gridCol w="9677400">
                  <a:extLst>
                    <a:ext uri="{9D8B030D-6E8A-4147-A177-3AD203B41FA5}">
                      <a16:colId xmlns:a16="http://schemas.microsoft.com/office/drawing/2014/main" val="311292842"/>
                    </a:ext>
                  </a:extLst>
                </a:gridCol>
              </a:tblGrid>
              <a:tr h="180421">
                <a:tc>
                  <a:txBody>
                    <a:bodyPr/>
                    <a:lstStyle/>
                    <a:p>
                      <a:pPr marL="0" marR="0" algn="ctr">
                        <a:lnSpc>
                          <a:spcPct val="200000"/>
                        </a:lnSpc>
                        <a:buNone/>
                      </a:pPr>
                      <a:r>
                        <a:rPr lang="en-US" sz="2000" kern="100" dirty="0">
                          <a:effectLst/>
                        </a:rPr>
                        <a:t>Term</a:t>
                      </a:r>
                      <a:endParaRPr lang="en-US" sz="2000" kern="100" dirty="0">
                        <a:effectLst/>
                        <a:latin typeface="Aptos" panose="020B0004020202020204" pitchFamily="34" charset="0"/>
                        <a:ea typeface="Aptos" panose="020B0004020202020204" pitchFamily="34" charset="0"/>
                        <a:cs typeface="Times New Roman" panose="02020603050405020304" pitchFamily="18" charset="0"/>
                      </a:endParaRPr>
                    </a:p>
                  </a:txBody>
                  <a:tcPr marL="37828" marR="37828" marT="0" marB="0" anchor="ctr"/>
                </a:tc>
                <a:tc>
                  <a:txBody>
                    <a:bodyPr/>
                    <a:lstStyle/>
                    <a:p>
                      <a:pPr marL="0" marR="0" algn="ctr">
                        <a:lnSpc>
                          <a:spcPct val="200000"/>
                        </a:lnSpc>
                        <a:buNone/>
                      </a:pPr>
                      <a:r>
                        <a:rPr lang="en-US" sz="2000" kern="100" dirty="0">
                          <a:effectLst/>
                        </a:rPr>
                        <a:t>Definition</a:t>
                      </a:r>
                      <a:endParaRPr lang="en-US" sz="2000" kern="100" dirty="0">
                        <a:effectLst/>
                        <a:latin typeface="Aptos" panose="020B0004020202020204" pitchFamily="34" charset="0"/>
                        <a:ea typeface="Aptos" panose="020B0004020202020204" pitchFamily="34" charset="0"/>
                        <a:cs typeface="Times New Roman" panose="02020603050405020304" pitchFamily="18" charset="0"/>
                      </a:endParaRPr>
                    </a:p>
                  </a:txBody>
                  <a:tcPr marL="37828" marR="37828" marT="0" marB="0" anchor="ctr"/>
                </a:tc>
                <a:extLst>
                  <a:ext uri="{0D108BD9-81ED-4DB2-BD59-A6C34878D82A}">
                    <a16:rowId xmlns:a16="http://schemas.microsoft.com/office/drawing/2014/main" val="171151571"/>
                  </a:ext>
                </a:extLst>
              </a:tr>
              <a:tr h="191918">
                <a:tc>
                  <a:txBody>
                    <a:bodyPr/>
                    <a:lstStyle/>
                    <a:p>
                      <a:pPr marL="0" marR="0" algn="ctr">
                        <a:lnSpc>
                          <a:spcPct val="200000"/>
                        </a:lnSpc>
                        <a:buNone/>
                      </a:pPr>
                      <a:r>
                        <a:rPr lang="en-US" sz="1200" kern="100">
                          <a:effectLst/>
                        </a:rPr>
                        <a:t>Assigned Sex</a:t>
                      </a:r>
                      <a:endParaRPr lang="en-US" sz="1200" kern="100">
                        <a:effectLst/>
                        <a:latin typeface="Aptos" panose="020B0004020202020204" pitchFamily="34" charset="0"/>
                        <a:ea typeface="Aptos" panose="020B0004020202020204" pitchFamily="34" charset="0"/>
                        <a:cs typeface="Times New Roman" panose="02020603050405020304" pitchFamily="18" charset="0"/>
                      </a:endParaRPr>
                    </a:p>
                  </a:txBody>
                  <a:tcPr marL="37828" marR="37828" marT="0" marB="0" anchor="ctr"/>
                </a:tc>
                <a:tc>
                  <a:txBody>
                    <a:bodyPr/>
                    <a:lstStyle/>
                    <a:p>
                      <a:pPr marL="0" marR="0">
                        <a:lnSpc>
                          <a:spcPct val="150000"/>
                        </a:lnSpc>
                        <a:spcAft>
                          <a:spcPts val="300"/>
                        </a:spcAft>
                        <a:buNone/>
                      </a:pPr>
                      <a:r>
                        <a:rPr lang="en-US" sz="1200" kern="100" dirty="0">
                          <a:effectLst/>
                        </a:rPr>
                        <a:t>The sex declared at or before a child’s birth, typically on the basis of external genitalia or sex chromosomes</a:t>
                      </a:r>
                      <a:endParaRPr lang="en-US" sz="1200" kern="100" dirty="0">
                        <a:solidFill>
                          <a:srgbClr val="008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7828" marR="37828" marT="0" marB="0" anchor="ctr"/>
                </a:tc>
                <a:extLst>
                  <a:ext uri="{0D108BD9-81ED-4DB2-BD59-A6C34878D82A}">
                    <a16:rowId xmlns:a16="http://schemas.microsoft.com/office/drawing/2014/main" val="3239685821"/>
                  </a:ext>
                </a:extLst>
              </a:tr>
              <a:tr h="180421">
                <a:tc>
                  <a:txBody>
                    <a:bodyPr/>
                    <a:lstStyle/>
                    <a:p>
                      <a:pPr marL="0" marR="0" algn="ctr">
                        <a:lnSpc>
                          <a:spcPct val="200000"/>
                        </a:lnSpc>
                        <a:buNone/>
                      </a:pPr>
                      <a:r>
                        <a:rPr lang="en-US" sz="1200" kern="100">
                          <a:effectLst/>
                        </a:rPr>
                        <a:t>Gender Identity</a:t>
                      </a:r>
                      <a:endParaRPr lang="en-US" sz="1200" kern="100">
                        <a:effectLst/>
                        <a:latin typeface="Aptos" panose="020B0004020202020204" pitchFamily="34" charset="0"/>
                        <a:ea typeface="Aptos" panose="020B0004020202020204" pitchFamily="34" charset="0"/>
                        <a:cs typeface="Times New Roman" panose="02020603050405020304" pitchFamily="18" charset="0"/>
                      </a:endParaRPr>
                    </a:p>
                  </a:txBody>
                  <a:tcPr marL="37828" marR="37828" marT="0" marB="0" anchor="ctr"/>
                </a:tc>
                <a:tc>
                  <a:txBody>
                    <a:bodyPr/>
                    <a:lstStyle/>
                    <a:p>
                      <a:pPr marL="0" marR="0">
                        <a:lnSpc>
                          <a:spcPct val="150000"/>
                        </a:lnSpc>
                        <a:spcAft>
                          <a:spcPts val="300"/>
                        </a:spcAft>
                        <a:buNone/>
                      </a:pPr>
                      <a:r>
                        <a:rPr lang="en-US" sz="1200" kern="100" dirty="0">
                          <a:effectLst/>
                        </a:rPr>
                        <a:t>A person’s sense of their own gender as, for example, a boy, girl, or nonbinary person</a:t>
                      </a:r>
                      <a:endParaRPr lang="en-US" sz="1200" kern="100" dirty="0">
                        <a:solidFill>
                          <a:srgbClr val="008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7828" marR="37828" marT="0" marB="0" anchor="ctr"/>
                </a:tc>
                <a:extLst>
                  <a:ext uri="{0D108BD9-81ED-4DB2-BD59-A6C34878D82A}">
                    <a16:rowId xmlns:a16="http://schemas.microsoft.com/office/drawing/2014/main" val="468522866"/>
                  </a:ext>
                </a:extLst>
              </a:tr>
              <a:tr h="549168">
                <a:tc>
                  <a:txBody>
                    <a:bodyPr/>
                    <a:lstStyle/>
                    <a:p>
                      <a:pPr marL="0" marR="0" algn="ctr">
                        <a:lnSpc>
                          <a:spcPct val="200000"/>
                        </a:lnSpc>
                        <a:buNone/>
                      </a:pPr>
                      <a:r>
                        <a:rPr lang="en-US" sz="1200" kern="100">
                          <a:effectLst/>
                        </a:rPr>
                        <a:t>Transgender</a:t>
                      </a:r>
                      <a:endParaRPr lang="en-US" sz="1200" kern="100">
                        <a:effectLst/>
                        <a:latin typeface="Aptos" panose="020B0004020202020204" pitchFamily="34" charset="0"/>
                        <a:ea typeface="Aptos" panose="020B0004020202020204" pitchFamily="34" charset="0"/>
                        <a:cs typeface="Times New Roman" panose="02020603050405020304" pitchFamily="18" charset="0"/>
                      </a:endParaRPr>
                    </a:p>
                  </a:txBody>
                  <a:tcPr marL="37828" marR="37828" marT="0" marB="0" anchor="ctr"/>
                </a:tc>
                <a:tc>
                  <a:txBody>
                    <a:bodyPr/>
                    <a:lstStyle/>
                    <a:p>
                      <a:pPr marL="0" marR="0">
                        <a:lnSpc>
                          <a:spcPct val="150000"/>
                        </a:lnSpc>
                        <a:buNone/>
                      </a:pPr>
                      <a:r>
                        <a:rPr lang="en-US" sz="1200" kern="100" dirty="0">
                          <a:effectLst/>
                        </a:rPr>
                        <a:t>Describes a person who identifies as a gender other than the one assumed on the basis of their birth-assigned sex; can include nonbinary identities but is used in this manuscript to refer to binary transgender men and women</a:t>
                      </a:r>
                      <a:endParaRPr lang="en-US" sz="1200" kern="100" dirty="0">
                        <a:effectLst/>
                        <a:latin typeface="Aptos" panose="020B0004020202020204" pitchFamily="34" charset="0"/>
                        <a:ea typeface="Aptos" panose="020B0004020202020204" pitchFamily="34" charset="0"/>
                        <a:cs typeface="Times New Roman" panose="02020603050405020304" pitchFamily="18" charset="0"/>
                      </a:endParaRPr>
                    </a:p>
                  </a:txBody>
                  <a:tcPr marL="37828" marR="37828" marT="0" marB="0" anchor="ctr"/>
                </a:tc>
                <a:extLst>
                  <a:ext uri="{0D108BD9-81ED-4DB2-BD59-A6C34878D82A}">
                    <a16:rowId xmlns:a16="http://schemas.microsoft.com/office/drawing/2014/main" val="3069818030"/>
                  </a:ext>
                </a:extLst>
              </a:tr>
              <a:tr h="383838">
                <a:tc>
                  <a:txBody>
                    <a:bodyPr/>
                    <a:lstStyle/>
                    <a:p>
                      <a:pPr marL="0" marR="0" algn="ctr">
                        <a:lnSpc>
                          <a:spcPct val="200000"/>
                        </a:lnSpc>
                        <a:buNone/>
                      </a:pPr>
                      <a:r>
                        <a:rPr lang="en-US" sz="1200" kern="100" dirty="0">
                          <a:effectLst/>
                        </a:rPr>
                        <a:t>Gender Diverse</a:t>
                      </a:r>
                      <a:endParaRPr lang="en-US" sz="1200" kern="100" dirty="0">
                        <a:effectLst/>
                        <a:latin typeface="Aptos" panose="020B0004020202020204" pitchFamily="34" charset="0"/>
                        <a:ea typeface="Aptos" panose="020B0004020202020204" pitchFamily="34" charset="0"/>
                        <a:cs typeface="Times New Roman" panose="02020603050405020304" pitchFamily="18" charset="0"/>
                      </a:endParaRPr>
                    </a:p>
                  </a:txBody>
                  <a:tcPr marL="37828" marR="37828" marT="0" marB="0" anchor="ctr"/>
                </a:tc>
                <a:tc>
                  <a:txBody>
                    <a:bodyPr/>
                    <a:lstStyle/>
                    <a:p>
                      <a:pPr marL="0" marR="0">
                        <a:lnSpc>
                          <a:spcPct val="150000"/>
                        </a:lnSpc>
                        <a:spcAft>
                          <a:spcPts val="300"/>
                        </a:spcAft>
                        <a:buNone/>
                      </a:pPr>
                      <a:r>
                        <a:rPr lang="en-US" sz="1200" kern="100" dirty="0">
                          <a:effectLst/>
                        </a:rPr>
                        <a:t>Commonly used as an umbrella term referring to people who identify with a gender other than their binary, birth-assigned sex and/or show consistent gender nonconformity; in Chapters III-VII, we use “gender diverse” to refer to identities other than (transgender or cisgender) boy or girl, such as nonbinary and genderqueer</a:t>
                      </a:r>
                      <a:endParaRPr lang="en-US" sz="1200" kern="100" dirty="0">
                        <a:solidFill>
                          <a:srgbClr val="008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7828" marR="37828" marT="0" marB="0" anchor="ctr"/>
                </a:tc>
                <a:extLst>
                  <a:ext uri="{0D108BD9-81ED-4DB2-BD59-A6C34878D82A}">
                    <a16:rowId xmlns:a16="http://schemas.microsoft.com/office/drawing/2014/main" val="948502491"/>
                  </a:ext>
                </a:extLst>
              </a:tr>
              <a:tr h="357249">
                <a:tc>
                  <a:txBody>
                    <a:bodyPr/>
                    <a:lstStyle/>
                    <a:p>
                      <a:pPr marL="0" marR="0" algn="ctr">
                        <a:lnSpc>
                          <a:spcPct val="200000"/>
                        </a:lnSpc>
                        <a:buNone/>
                      </a:pPr>
                      <a:r>
                        <a:rPr lang="en-US" sz="1200" kern="100" dirty="0">
                          <a:effectLst/>
                        </a:rPr>
                        <a:t>Nonbinary</a:t>
                      </a:r>
                      <a:endParaRPr lang="en-US" sz="1200" kern="100" dirty="0">
                        <a:effectLst/>
                        <a:latin typeface="Aptos" panose="020B0004020202020204" pitchFamily="34" charset="0"/>
                        <a:ea typeface="Aptos" panose="020B0004020202020204" pitchFamily="34" charset="0"/>
                        <a:cs typeface="Times New Roman" panose="02020603050405020304" pitchFamily="18" charset="0"/>
                      </a:endParaRPr>
                    </a:p>
                  </a:txBody>
                  <a:tcPr marL="37828" marR="37828" marT="0" marB="0" anchor="ctr"/>
                </a:tc>
                <a:tc>
                  <a:txBody>
                    <a:bodyPr/>
                    <a:lstStyle/>
                    <a:p>
                      <a:pPr marL="0" marR="0">
                        <a:lnSpc>
                          <a:spcPct val="150000"/>
                        </a:lnSpc>
                        <a:buNone/>
                      </a:pPr>
                      <a:r>
                        <a:rPr lang="en-US" sz="1200" kern="100">
                          <a:effectLst/>
                        </a:rPr>
                        <a:t>A person identifying as neither a boy nor a girl, as both boy and girl, or as a combination of genders</a:t>
                      </a:r>
                      <a:endParaRPr lang="en-US" sz="1200" kern="100">
                        <a:effectLst/>
                        <a:latin typeface="Aptos" panose="020B0004020202020204" pitchFamily="34" charset="0"/>
                        <a:ea typeface="Aptos" panose="020B0004020202020204" pitchFamily="34" charset="0"/>
                        <a:cs typeface="Times New Roman" panose="02020603050405020304" pitchFamily="18" charset="0"/>
                      </a:endParaRPr>
                    </a:p>
                  </a:txBody>
                  <a:tcPr marL="37828" marR="37828" marT="0" marB="0" anchor="ctr"/>
                </a:tc>
                <a:extLst>
                  <a:ext uri="{0D108BD9-81ED-4DB2-BD59-A6C34878D82A}">
                    <a16:rowId xmlns:a16="http://schemas.microsoft.com/office/drawing/2014/main" val="1839991308"/>
                  </a:ext>
                </a:extLst>
              </a:tr>
              <a:tr h="180421">
                <a:tc>
                  <a:txBody>
                    <a:bodyPr/>
                    <a:lstStyle/>
                    <a:p>
                      <a:pPr marL="0" marR="0" algn="ctr">
                        <a:lnSpc>
                          <a:spcPct val="200000"/>
                        </a:lnSpc>
                        <a:buNone/>
                      </a:pPr>
                      <a:r>
                        <a:rPr lang="en-US" sz="1200" kern="100">
                          <a:effectLst/>
                        </a:rPr>
                        <a:t>Cisgender</a:t>
                      </a:r>
                      <a:endParaRPr lang="en-US" sz="1200" kern="100">
                        <a:effectLst/>
                        <a:latin typeface="Aptos" panose="020B0004020202020204" pitchFamily="34" charset="0"/>
                        <a:ea typeface="Aptos" panose="020B0004020202020204" pitchFamily="34" charset="0"/>
                        <a:cs typeface="Times New Roman" panose="02020603050405020304" pitchFamily="18" charset="0"/>
                      </a:endParaRPr>
                    </a:p>
                  </a:txBody>
                  <a:tcPr marL="37828" marR="37828" marT="0" marB="0" anchor="ctr"/>
                </a:tc>
                <a:tc>
                  <a:txBody>
                    <a:bodyPr/>
                    <a:lstStyle/>
                    <a:p>
                      <a:pPr marL="0" marR="0">
                        <a:lnSpc>
                          <a:spcPct val="150000"/>
                        </a:lnSpc>
                        <a:buNone/>
                      </a:pPr>
                      <a:r>
                        <a:rPr lang="en-US" sz="1200" kern="100" dirty="0">
                          <a:effectLst/>
                        </a:rPr>
                        <a:t>Describes a person whose gender identity aligns with their birth-assigned sex</a:t>
                      </a:r>
                      <a:endParaRPr lang="en-US" sz="1200" kern="100" dirty="0">
                        <a:effectLst/>
                        <a:latin typeface="Aptos" panose="020B0004020202020204" pitchFamily="34" charset="0"/>
                        <a:ea typeface="Aptos" panose="020B0004020202020204" pitchFamily="34" charset="0"/>
                        <a:cs typeface="Times New Roman" panose="02020603050405020304" pitchFamily="18" charset="0"/>
                      </a:endParaRPr>
                    </a:p>
                  </a:txBody>
                  <a:tcPr marL="37828" marR="37828" marT="0" marB="0" anchor="ctr"/>
                </a:tc>
                <a:extLst>
                  <a:ext uri="{0D108BD9-81ED-4DB2-BD59-A6C34878D82A}">
                    <a16:rowId xmlns:a16="http://schemas.microsoft.com/office/drawing/2014/main" val="608732150"/>
                  </a:ext>
                </a:extLst>
              </a:tr>
              <a:tr h="357249">
                <a:tc>
                  <a:txBody>
                    <a:bodyPr/>
                    <a:lstStyle/>
                    <a:p>
                      <a:pPr marL="0" marR="0" algn="ctr">
                        <a:lnSpc>
                          <a:spcPct val="200000"/>
                        </a:lnSpc>
                        <a:buNone/>
                      </a:pPr>
                      <a:r>
                        <a:rPr lang="en-US" sz="1200" kern="100">
                          <a:effectLst/>
                        </a:rPr>
                        <a:t>Gender Nonconforming</a:t>
                      </a:r>
                      <a:endParaRPr lang="en-US" sz="1200" kern="100">
                        <a:effectLst/>
                        <a:latin typeface="Aptos" panose="020B0004020202020204" pitchFamily="34" charset="0"/>
                        <a:ea typeface="Aptos" panose="020B0004020202020204" pitchFamily="34" charset="0"/>
                        <a:cs typeface="Times New Roman" panose="02020603050405020304" pitchFamily="18" charset="0"/>
                      </a:endParaRPr>
                    </a:p>
                  </a:txBody>
                  <a:tcPr marL="37828" marR="37828" marT="0" marB="0" anchor="ctr"/>
                </a:tc>
                <a:tc>
                  <a:txBody>
                    <a:bodyPr/>
                    <a:lstStyle/>
                    <a:p>
                      <a:pPr marL="0" marR="0">
                        <a:lnSpc>
                          <a:spcPct val="150000"/>
                        </a:lnSpc>
                        <a:buNone/>
                      </a:pPr>
                      <a:r>
                        <a:rPr lang="en-US" sz="1200" kern="100">
                          <a:effectLst/>
                        </a:rPr>
                        <a:t>Describes traits, identities, behaviors, and preferences that run counter to cultural stereotypes expected of children of a certain assigned sex</a:t>
                      </a:r>
                      <a:endParaRPr lang="en-US" sz="1200" kern="100">
                        <a:effectLst/>
                        <a:latin typeface="Aptos" panose="020B0004020202020204" pitchFamily="34" charset="0"/>
                        <a:ea typeface="Aptos" panose="020B0004020202020204" pitchFamily="34" charset="0"/>
                        <a:cs typeface="Times New Roman" panose="02020603050405020304" pitchFamily="18" charset="0"/>
                      </a:endParaRPr>
                    </a:p>
                  </a:txBody>
                  <a:tcPr marL="37828" marR="37828" marT="0" marB="0" anchor="ctr"/>
                </a:tc>
                <a:extLst>
                  <a:ext uri="{0D108BD9-81ED-4DB2-BD59-A6C34878D82A}">
                    <a16:rowId xmlns:a16="http://schemas.microsoft.com/office/drawing/2014/main" val="2966300180"/>
                  </a:ext>
                </a:extLst>
              </a:tr>
              <a:tr h="549168">
                <a:tc>
                  <a:txBody>
                    <a:bodyPr/>
                    <a:lstStyle/>
                    <a:p>
                      <a:pPr marL="0" marR="0" algn="ctr">
                        <a:lnSpc>
                          <a:spcPct val="200000"/>
                        </a:lnSpc>
                        <a:buNone/>
                      </a:pPr>
                      <a:r>
                        <a:rPr lang="en-US" sz="1200" kern="100" dirty="0">
                          <a:effectLst/>
                        </a:rPr>
                        <a:t>Queer</a:t>
                      </a:r>
                      <a:endParaRPr lang="en-US" sz="1200" kern="100" dirty="0">
                        <a:effectLst/>
                        <a:latin typeface="Aptos" panose="020B0004020202020204" pitchFamily="34" charset="0"/>
                        <a:ea typeface="Aptos" panose="020B0004020202020204" pitchFamily="34" charset="0"/>
                        <a:cs typeface="Times New Roman" panose="02020603050405020304" pitchFamily="18" charset="0"/>
                      </a:endParaRPr>
                    </a:p>
                  </a:txBody>
                  <a:tcPr marL="37828" marR="37828" marT="0" marB="0" anchor="ctr"/>
                </a:tc>
                <a:tc>
                  <a:txBody>
                    <a:bodyPr/>
                    <a:lstStyle/>
                    <a:p>
                      <a:pPr marL="0" marR="0">
                        <a:lnSpc>
                          <a:spcPct val="150000"/>
                        </a:lnSpc>
                        <a:buNone/>
                      </a:pPr>
                      <a:r>
                        <a:rPr lang="en-US" sz="1200" kern="100" dirty="0">
                          <a:effectLst/>
                        </a:rPr>
                        <a:t>Umbrella term describing people who are not heterosexual or cisgender; in this monograph we use it as a sexual orientation descriptor for people who are lesbian, gay, bisexual, pansexual, or any sexual orientation that is not straight</a:t>
                      </a:r>
                      <a:endParaRPr lang="en-US" sz="1200" kern="100" dirty="0">
                        <a:effectLst/>
                        <a:latin typeface="Aptos" panose="020B0004020202020204" pitchFamily="34" charset="0"/>
                        <a:ea typeface="Aptos" panose="020B0004020202020204" pitchFamily="34" charset="0"/>
                        <a:cs typeface="Times New Roman" panose="02020603050405020304" pitchFamily="18" charset="0"/>
                      </a:endParaRPr>
                    </a:p>
                  </a:txBody>
                  <a:tcPr marL="37828" marR="37828" marT="0" marB="0" anchor="ctr"/>
                </a:tc>
                <a:extLst>
                  <a:ext uri="{0D108BD9-81ED-4DB2-BD59-A6C34878D82A}">
                    <a16:rowId xmlns:a16="http://schemas.microsoft.com/office/drawing/2014/main" val="2278893665"/>
                  </a:ext>
                </a:extLst>
              </a:tr>
              <a:tr h="549168">
                <a:tc>
                  <a:txBody>
                    <a:bodyPr/>
                    <a:lstStyle/>
                    <a:p>
                      <a:pPr marL="0" marR="0" algn="ctr">
                        <a:lnSpc>
                          <a:spcPct val="200000"/>
                        </a:lnSpc>
                        <a:buNone/>
                      </a:pPr>
                      <a:r>
                        <a:rPr lang="en-US" sz="1200" kern="100">
                          <a:effectLst/>
                        </a:rPr>
                        <a:t>LGBTQ+</a:t>
                      </a:r>
                      <a:endParaRPr lang="en-US" sz="1200" kern="100">
                        <a:effectLst/>
                        <a:latin typeface="Aptos" panose="020B0004020202020204" pitchFamily="34" charset="0"/>
                        <a:ea typeface="Aptos" panose="020B0004020202020204" pitchFamily="34" charset="0"/>
                        <a:cs typeface="Times New Roman" panose="02020603050405020304" pitchFamily="18" charset="0"/>
                      </a:endParaRPr>
                    </a:p>
                  </a:txBody>
                  <a:tcPr marL="37828" marR="37828" marT="0" marB="0" anchor="ctr"/>
                </a:tc>
                <a:tc>
                  <a:txBody>
                    <a:bodyPr/>
                    <a:lstStyle/>
                    <a:p>
                      <a:pPr marL="0" marR="0">
                        <a:lnSpc>
                          <a:spcPct val="150000"/>
                        </a:lnSpc>
                        <a:buNone/>
                      </a:pPr>
                      <a:r>
                        <a:rPr lang="en-US" sz="1200" kern="100" dirty="0">
                          <a:effectLst/>
                        </a:rPr>
                        <a:t>Umbrella term describing people who are not heterosexual or cisgender, including people who are lesbian, gay, bisexual, pansexual, transgender, nonbinary, queer, intersex, or asexual</a:t>
                      </a:r>
                      <a:endParaRPr lang="en-US" sz="1200" kern="100" dirty="0">
                        <a:effectLst/>
                        <a:latin typeface="Aptos" panose="020B0004020202020204" pitchFamily="34" charset="0"/>
                        <a:ea typeface="Aptos" panose="020B0004020202020204" pitchFamily="34" charset="0"/>
                        <a:cs typeface="Times New Roman" panose="02020603050405020304" pitchFamily="18" charset="0"/>
                      </a:endParaRPr>
                    </a:p>
                  </a:txBody>
                  <a:tcPr marL="37828" marR="37828" marT="0" marB="0" anchor="ctr"/>
                </a:tc>
                <a:extLst>
                  <a:ext uri="{0D108BD9-81ED-4DB2-BD59-A6C34878D82A}">
                    <a16:rowId xmlns:a16="http://schemas.microsoft.com/office/drawing/2014/main" val="4241499017"/>
                  </a:ext>
                </a:extLst>
              </a:tr>
            </a:tbl>
          </a:graphicData>
        </a:graphic>
      </p:graphicFrame>
      <p:sp>
        <p:nvSpPr>
          <p:cNvPr id="2" name="Title 1">
            <a:extLst>
              <a:ext uri="{FF2B5EF4-FFF2-40B4-BE49-F238E27FC236}">
                <a16:creationId xmlns:a16="http://schemas.microsoft.com/office/drawing/2014/main" id="{8D0874B4-9C04-0F5F-7ADA-602F77510FC4}"/>
              </a:ext>
            </a:extLst>
          </p:cNvPr>
          <p:cNvSpPr>
            <a:spLocks noGrp="1"/>
          </p:cNvSpPr>
          <p:nvPr>
            <p:ph type="title"/>
          </p:nvPr>
        </p:nvSpPr>
        <p:spPr>
          <a:xfrm>
            <a:off x="838200" y="1524000"/>
            <a:ext cx="10515600" cy="457200"/>
          </a:xfrm>
        </p:spPr>
        <p:txBody>
          <a:bodyPr>
            <a:normAutofit fontScale="90000"/>
          </a:bodyPr>
          <a:lstStyle/>
          <a:p>
            <a:r>
              <a:rPr lang="en-US" sz="2800" dirty="0"/>
              <a:t>Key Terms Throughout Monograph</a:t>
            </a:r>
          </a:p>
        </p:txBody>
      </p:sp>
    </p:spTree>
    <p:extLst>
      <p:ext uri="{BB962C8B-B14F-4D97-AF65-F5344CB8AC3E}">
        <p14:creationId xmlns:p14="http://schemas.microsoft.com/office/powerpoint/2010/main" val="2354692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9A62FE-6EBD-93C3-CBF1-4C70D0372A3B}"/>
              </a:ext>
            </a:extLst>
          </p:cNvPr>
          <p:cNvSpPr>
            <a:spLocks noGrp="1"/>
          </p:cNvSpPr>
          <p:nvPr>
            <p:ph type="title"/>
          </p:nvPr>
        </p:nvSpPr>
        <p:spPr>
          <a:xfrm>
            <a:off x="838200" y="1676400"/>
            <a:ext cx="10515600" cy="762000"/>
          </a:xfrm>
        </p:spPr>
        <p:txBody>
          <a:bodyPr>
            <a:normAutofit fontScale="90000"/>
          </a:bodyPr>
          <a:lstStyle/>
          <a:p>
            <a:r>
              <a:rPr lang="en-US" dirty="0">
                <a:cs typeface="Futura Medium"/>
              </a:rPr>
              <a:t>Traditional Developmental Accounts of Gender Development...</a:t>
            </a:r>
            <a:endParaRPr lang="en-US" dirty="0"/>
          </a:p>
        </p:txBody>
      </p:sp>
      <p:sp>
        <p:nvSpPr>
          <p:cNvPr id="3" name="Content Placeholder 2">
            <a:extLst>
              <a:ext uri="{FF2B5EF4-FFF2-40B4-BE49-F238E27FC236}">
                <a16:creationId xmlns:a16="http://schemas.microsoft.com/office/drawing/2014/main" id="{218CB62A-C9E1-D927-3B13-CE320749ABA2}"/>
              </a:ext>
            </a:extLst>
          </p:cNvPr>
          <p:cNvSpPr>
            <a:spLocks noGrp="1"/>
          </p:cNvSpPr>
          <p:nvPr>
            <p:ph idx="1"/>
          </p:nvPr>
        </p:nvSpPr>
        <p:spPr>
          <a:xfrm>
            <a:off x="685800" y="2599960"/>
            <a:ext cx="10515600" cy="3801314"/>
          </a:xfrm>
        </p:spPr>
        <p:txBody>
          <a:bodyPr vert="horz" lIns="91440" tIns="45720" rIns="91440" bIns="45720" rtlCol="0" anchor="t">
            <a:normAutofit fontScale="85000" lnSpcReduction="20000"/>
          </a:bodyPr>
          <a:lstStyle/>
          <a:p>
            <a:pPr marL="457200" indent="-457200">
              <a:buFont typeface="Arial" panose="020B0604020202020204" pitchFamily="34" charset="0"/>
              <a:buChar char="•"/>
            </a:pPr>
            <a:r>
              <a:rPr lang="en-US" b="0" dirty="0"/>
              <a:t>Typically focus on most common gender development trajectory</a:t>
            </a:r>
          </a:p>
          <a:p>
            <a:pPr marL="457200" indent="-457200">
              <a:buFont typeface="Arial" panose="020B0604020202020204" pitchFamily="34" charset="0"/>
              <a:buChar char="•"/>
            </a:pPr>
            <a:r>
              <a:rPr lang="en-US" b="0"/>
              <a:t>Indicate that gender identity is first recognized around 2-3 years of age (e.g., </a:t>
            </a:r>
            <a:r>
              <a:rPr lang="en-US" b="0" err="1"/>
              <a:t>Etaugh</a:t>
            </a:r>
            <a:r>
              <a:rPr lang="en-US" b="0" dirty="0"/>
              <a:t> et al., 1989, Fagot, 1985)</a:t>
            </a:r>
          </a:p>
          <a:p>
            <a:pPr marL="457200" indent="-457200">
              <a:buFont typeface="Arial" panose="020B0604020202020204" pitchFamily="34" charset="0"/>
              <a:buChar char="•"/>
            </a:pPr>
            <a:r>
              <a:rPr lang="en-US" b="0"/>
              <a:t>Generally assume that once a child recognizes their gender identity, this </a:t>
            </a:r>
            <a:r>
              <a:rPr lang="en-US" b="0" dirty="0"/>
              <a:t>won’t change – and that they believe others’ gender will be stable as well (Kohlberg, 1966).</a:t>
            </a:r>
          </a:p>
          <a:p>
            <a:pPr marL="457200" indent="-457200">
              <a:buFont typeface="Arial" panose="020B0604020202020204" pitchFamily="34" charset="0"/>
              <a:buChar char="•"/>
            </a:pPr>
            <a:r>
              <a:rPr lang="en-US" b="0"/>
              <a:t>Have primarily focused on gender-conforming cisgender youth, though </a:t>
            </a:r>
            <a:r>
              <a:rPr lang="en-US" b="0" dirty="0"/>
              <a:t>some studies examine, for example, tomboys (e.g., Ahlqvist et al, 2013; Martin &amp; Dinella, 2012)</a:t>
            </a:r>
            <a:endParaRPr lang="en-US" b="0" dirty="0">
              <a:ea typeface="Calibri"/>
              <a:cs typeface="Calibri"/>
            </a:endParaRPr>
          </a:p>
          <a:p>
            <a:pPr marL="457200" indent="-457200">
              <a:buFont typeface="Arial" panose="020B0604020202020204" pitchFamily="34" charset="0"/>
              <a:buChar char="•"/>
            </a:pPr>
            <a:r>
              <a:rPr lang="en-US" b="0" dirty="0"/>
              <a:t>Have argued that gender identity is multidimensional (e.g., Bem, 1974, 1981; Egan &amp; Perry, 2001), even if many people think of it as a simple binary</a:t>
            </a:r>
            <a:endParaRPr lang="en-US" b="0" dirty="0">
              <a:ea typeface="Calibri"/>
              <a:cs typeface="Calibri"/>
            </a:endParaRPr>
          </a:p>
        </p:txBody>
      </p:sp>
      <p:sp>
        <p:nvSpPr>
          <p:cNvPr id="4" name="Footer Placeholder 3">
            <a:extLst>
              <a:ext uri="{FF2B5EF4-FFF2-40B4-BE49-F238E27FC236}">
                <a16:creationId xmlns:a16="http://schemas.microsoft.com/office/drawing/2014/main" id="{6CDF014D-0C08-6240-9F37-2E7E873E1662}"/>
              </a:ext>
            </a:extLst>
          </p:cNvPr>
          <p:cNvSpPr>
            <a:spLocks noGrp="1"/>
          </p:cNvSpPr>
          <p:nvPr>
            <p:ph type="ftr" sz="quarter" idx="11"/>
          </p:nvPr>
        </p:nvSpPr>
        <p:spPr/>
        <p:txBody>
          <a:bodyPr/>
          <a:lstStyle/>
          <a:p>
            <a:r>
              <a:rPr lang="en-US" i="1"/>
              <a:t>Monograph Matters </a:t>
            </a:r>
            <a:r>
              <a:rPr lang="en-US"/>
              <a:t>is the companion website for the </a:t>
            </a:r>
            <a:r>
              <a:rPr lang="en-US" i="1"/>
              <a:t>Monographs of the Society for Research in Child Development</a:t>
            </a:r>
            <a:endParaRPr lang="en-US" i="1" dirty="0"/>
          </a:p>
        </p:txBody>
      </p:sp>
    </p:spTree>
    <p:extLst>
      <p:ext uri="{BB962C8B-B14F-4D97-AF65-F5344CB8AC3E}">
        <p14:creationId xmlns:p14="http://schemas.microsoft.com/office/powerpoint/2010/main" val="20208489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83B300-1D2C-DE74-E921-80D0468FF41F}"/>
              </a:ext>
            </a:extLst>
          </p:cNvPr>
          <p:cNvSpPr>
            <a:spLocks noGrp="1"/>
          </p:cNvSpPr>
          <p:nvPr>
            <p:ph type="title"/>
          </p:nvPr>
        </p:nvSpPr>
        <p:spPr>
          <a:xfrm>
            <a:off x="838200" y="1752600"/>
            <a:ext cx="10515600" cy="762000"/>
          </a:xfrm>
        </p:spPr>
        <p:txBody>
          <a:bodyPr>
            <a:normAutofit fontScale="90000"/>
          </a:bodyPr>
          <a:lstStyle/>
          <a:p>
            <a:r>
              <a:rPr lang="en-US" dirty="0"/>
              <a:t>Traditional Clinical Psychiatry and Psychology Approaches to Gender Development</a:t>
            </a:r>
          </a:p>
        </p:txBody>
      </p:sp>
      <p:sp>
        <p:nvSpPr>
          <p:cNvPr id="3" name="Content Placeholder 2">
            <a:extLst>
              <a:ext uri="{FF2B5EF4-FFF2-40B4-BE49-F238E27FC236}">
                <a16:creationId xmlns:a16="http://schemas.microsoft.com/office/drawing/2014/main" id="{BD3A4118-6752-6D8A-1BCD-70FA52641FA3}"/>
              </a:ext>
            </a:extLst>
          </p:cNvPr>
          <p:cNvSpPr>
            <a:spLocks noGrp="1"/>
          </p:cNvSpPr>
          <p:nvPr>
            <p:ph idx="1"/>
          </p:nvPr>
        </p:nvSpPr>
        <p:spPr>
          <a:xfrm>
            <a:off x="762000" y="2671344"/>
            <a:ext cx="10515600" cy="3801314"/>
          </a:xfrm>
        </p:spPr>
        <p:txBody>
          <a:bodyPr vert="horz" lIns="91440" tIns="45720" rIns="91440" bIns="45720" rtlCol="0" anchor="t">
            <a:normAutofit/>
          </a:bodyPr>
          <a:lstStyle/>
          <a:p>
            <a:pPr marL="457200" indent="-457200">
              <a:buFont typeface="Arial" panose="020B0604020202020204" pitchFamily="34" charset="0"/>
              <a:buChar char="•"/>
            </a:pPr>
            <a:r>
              <a:rPr lang="en-US" sz="2000" b="0" dirty="0"/>
              <a:t>Older clinical case studies, dating at least as far back as the 1950’s, profiled feminine males and masculine females (e.g., Friend et al, 1954; Green &amp; Money, 1960, 1961; Stoller, 1968)</a:t>
            </a:r>
            <a:endParaRPr lang="en-US" sz="2000" b="0" dirty="0">
              <a:ea typeface="Calibri"/>
              <a:cs typeface="Calibri"/>
            </a:endParaRPr>
          </a:p>
          <a:p>
            <a:pPr marL="457200" indent="-457200">
              <a:buFont typeface="Arial" panose="020B0604020202020204" pitchFamily="34" charset="0"/>
              <a:buChar char="•"/>
            </a:pPr>
            <a:r>
              <a:rPr lang="en-US" sz="2000" b="0" dirty="0"/>
              <a:t>More recent systematic studies and sometimes longitudinal studies that primarily focused on feminine males emerged in 1970s and 1980s (e.g., Green 1974, 1987; Zucker et al, 1985)</a:t>
            </a:r>
            <a:endParaRPr lang="en-US" sz="2000" b="0" dirty="0">
              <a:ea typeface="Calibri"/>
              <a:cs typeface="Calibri"/>
            </a:endParaRPr>
          </a:p>
          <a:p>
            <a:pPr marL="457200" indent="-457200">
              <a:buFont typeface="Arial" panose="020B0604020202020204" pitchFamily="34" charset="0"/>
              <a:buChar char="•"/>
            </a:pPr>
            <a:r>
              <a:rPr lang="en-US" sz="2000" b="0" dirty="0"/>
              <a:t>The clinically-oriented work described above, noting that these youth often struggled in mental health and peer relations, tended to view gender nonconformity as a problem to be treated (e.g., Rekers et al, 1976; Coates &amp; Person, 1985; Green, 1987; Zucker, 2005); it  was also the empirical basis for the creation of “Gender Identity Disorder” in 1980 in the Diagnostic and Statistical Manual.</a:t>
            </a:r>
            <a:endParaRPr lang="en-US" sz="2000" b="0" dirty="0">
              <a:ea typeface="Calibri"/>
              <a:cs typeface="Calibri"/>
            </a:endParaRPr>
          </a:p>
          <a:p>
            <a:pPr marL="457200" indent="-457200">
              <a:buFont typeface="Arial" panose="020B0604020202020204" pitchFamily="34" charset="0"/>
              <a:buChar char="•"/>
            </a:pPr>
            <a:r>
              <a:rPr lang="en-US" sz="2000" b="0" dirty="0"/>
              <a:t>Most youth in the older longitudinal studies ultimately identified as gay or bisexual, cisgender adults, not transgender adults (Green, 1987; Zucker &amp; Bradley, 1995; </a:t>
            </a:r>
            <a:r>
              <a:rPr lang="en-US" sz="2000" b="0" err="1"/>
              <a:t>Wallien</a:t>
            </a:r>
            <a:r>
              <a:rPr lang="en-US" sz="2000" b="0" dirty="0"/>
              <a:t> &amp; Cohen-</a:t>
            </a:r>
            <a:r>
              <a:rPr lang="en-US" sz="2000" b="0" err="1"/>
              <a:t>Kettenis</a:t>
            </a:r>
            <a:r>
              <a:rPr lang="en-US" sz="2000" b="0" dirty="0"/>
              <a:t>, 2008)</a:t>
            </a:r>
            <a:endParaRPr lang="en-US" sz="2000" b="0" dirty="0">
              <a:ea typeface="Calibri"/>
              <a:cs typeface="Calibri"/>
            </a:endParaRPr>
          </a:p>
        </p:txBody>
      </p:sp>
      <p:sp>
        <p:nvSpPr>
          <p:cNvPr id="4" name="Footer Placeholder 3">
            <a:extLst>
              <a:ext uri="{FF2B5EF4-FFF2-40B4-BE49-F238E27FC236}">
                <a16:creationId xmlns:a16="http://schemas.microsoft.com/office/drawing/2014/main" id="{434BDFF1-4A0B-846F-B0C9-D806C6D16B4B}"/>
              </a:ext>
            </a:extLst>
          </p:cNvPr>
          <p:cNvSpPr>
            <a:spLocks noGrp="1"/>
          </p:cNvSpPr>
          <p:nvPr>
            <p:ph type="ftr" sz="quarter" idx="11"/>
          </p:nvPr>
        </p:nvSpPr>
        <p:spPr/>
        <p:txBody>
          <a:bodyPr/>
          <a:lstStyle/>
          <a:p>
            <a:r>
              <a:rPr lang="en-US" i="1"/>
              <a:t>Monograph Matters </a:t>
            </a:r>
            <a:r>
              <a:rPr lang="en-US"/>
              <a:t>is the companion website for the </a:t>
            </a:r>
            <a:r>
              <a:rPr lang="en-US" i="1"/>
              <a:t>Monographs of the Society for Research in Child Development</a:t>
            </a:r>
            <a:endParaRPr lang="en-US" i="1" dirty="0"/>
          </a:p>
        </p:txBody>
      </p:sp>
    </p:spTree>
    <p:extLst>
      <p:ext uri="{BB962C8B-B14F-4D97-AF65-F5344CB8AC3E}">
        <p14:creationId xmlns:p14="http://schemas.microsoft.com/office/powerpoint/2010/main" val="13403104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57D980-D6AE-4ADD-268C-139CBAD31B0C}"/>
              </a:ext>
            </a:extLst>
          </p:cNvPr>
          <p:cNvSpPr>
            <a:spLocks noGrp="1"/>
          </p:cNvSpPr>
          <p:nvPr>
            <p:ph type="title"/>
          </p:nvPr>
        </p:nvSpPr>
        <p:spPr/>
        <p:txBody>
          <a:bodyPr/>
          <a:lstStyle/>
          <a:p>
            <a:r>
              <a:rPr lang="en-US" dirty="0"/>
              <a:t>Past work on Sexual Orientation Change</a:t>
            </a:r>
          </a:p>
        </p:txBody>
      </p:sp>
      <p:sp>
        <p:nvSpPr>
          <p:cNvPr id="3" name="Content Placeholder 2">
            <a:extLst>
              <a:ext uri="{FF2B5EF4-FFF2-40B4-BE49-F238E27FC236}">
                <a16:creationId xmlns:a16="http://schemas.microsoft.com/office/drawing/2014/main" id="{D02F3206-61D7-5472-AD7A-7CC858C9014A}"/>
              </a:ext>
            </a:extLst>
          </p:cNvPr>
          <p:cNvSpPr>
            <a:spLocks noGrp="1"/>
          </p:cNvSpPr>
          <p:nvPr>
            <p:ph idx="1"/>
          </p:nvPr>
        </p:nvSpPr>
        <p:spPr>
          <a:xfrm>
            <a:off x="838200" y="2306171"/>
            <a:ext cx="10515600" cy="4148695"/>
          </a:xfrm>
        </p:spPr>
        <p:txBody>
          <a:bodyPr vert="horz" lIns="91440" tIns="45720" rIns="91440" bIns="45720" rtlCol="0" anchor="t">
            <a:normAutofit fontScale="92500" lnSpcReduction="10000"/>
          </a:bodyPr>
          <a:lstStyle/>
          <a:p>
            <a:pPr marL="457200" indent="-457200">
              <a:buFont typeface="Arial" panose="020B0604020202020204" pitchFamily="34" charset="0"/>
              <a:buChar char="•"/>
            </a:pPr>
            <a:r>
              <a:rPr lang="en-US" b="0" dirty="0"/>
              <a:t>Unlike past</a:t>
            </a:r>
            <a:r>
              <a:rPr lang="en-US" b="0" dirty="0">
                <a:solidFill>
                  <a:srgbClr val="FF0000"/>
                </a:solidFill>
              </a:rPr>
              <a:t> </a:t>
            </a:r>
            <a:r>
              <a:rPr lang="en-US" b="0" dirty="0"/>
              <a:t>research on gender development, much past work on sexual orientation has focused on questions of identity change. </a:t>
            </a:r>
          </a:p>
          <a:p>
            <a:pPr marL="457200" indent="-457200">
              <a:buFont typeface="Arial" panose="020B0604020202020204" pitchFamily="34" charset="0"/>
              <a:buChar char="•"/>
            </a:pPr>
            <a:r>
              <a:rPr lang="en-US" b="0" dirty="0"/>
              <a:t>Several large, longitudinal studies suggest that</a:t>
            </a:r>
            <a:r>
              <a:rPr lang="en-US" b="0" dirty="0">
                <a:solidFill>
                  <a:srgbClr val="FF0000"/>
                </a:solidFill>
              </a:rPr>
              <a:t> </a:t>
            </a:r>
            <a:r>
              <a:rPr lang="en-US" b="0" dirty="0"/>
              <a:t>20% (or more) of people report changes in sexual orientation over time (e.g., Diamond, 2016; Dickson et al, 2003; Savin-Williams et al, 2012).</a:t>
            </a:r>
          </a:p>
          <a:p>
            <a:pPr marL="457200" indent="-457200">
              <a:buFont typeface="Arial" panose="020B0604020202020204" pitchFamily="34" charset="0"/>
              <a:buChar char="•"/>
            </a:pPr>
            <a:r>
              <a:rPr lang="en-US" b="0" dirty="0"/>
              <a:t>Change in sexual orientation is reported</a:t>
            </a:r>
            <a:r>
              <a:rPr lang="en-US" b="0" dirty="0">
                <a:solidFill>
                  <a:srgbClr val="FF0000"/>
                </a:solidFill>
              </a:rPr>
              <a:t> </a:t>
            </a:r>
            <a:r>
              <a:rPr lang="en-US" b="0" dirty="0"/>
              <a:t>even amongst individuals who identify as straight at later time points (e.g., Diamond, 2003; Sandfort, 2005).</a:t>
            </a:r>
          </a:p>
          <a:p>
            <a:pPr marL="457200" indent="-457200">
              <a:buFont typeface="Arial" panose="020B0604020202020204" pitchFamily="34" charset="0"/>
              <a:buChar char="•"/>
            </a:pPr>
            <a:r>
              <a:rPr lang="en-US" b="0" dirty="0"/>
              <a:t>There has been less work on the sexual orientation of trans youth, though some recent studies suggest that large numbers of these youth identify as queer (</a:t>
            </a:r>
            <a:r>
              <a:rPr lang="en-US" b="0" dirty="0" err="1"/>
              <a:t>Bungener</a:t>
            </a:r>
            <a:r>
              <a:rPr lang="en-US" b="0" dirty="0"/>
              <a:t> et al, 2017; J. Olson et al, 2015)</a:t>
            </a:r>
          </a:p>
        </p:txBody>
      </p:sp>
      <p:sp>
        <p:nvSpPr>
          <p:cNvPr id="4" name="Footer Placeholder 3">
            <a:extLst>
              <a:ext uri="{FF2B5EF4-FFF2-40B4-BE49-F238E27FC236}">
                <a16:creationId xmlns:a16="http://schemas.microsoft.com/office/drawing/2014/main" id="{651024E7-D362-365D-F261-99046DA234A7}"/>
              </a:ext>
            </a:extLst>
          </p:cNvPr>
          <p:cNvSpPr>
            <a:spLocks noGrp="1"/>
          </p:cNvSpPr>
          <p:nvPr>
            <p:ph type="ftr" sz="quarter" idx="11"/>
          </p:nvPr>
        </p:nvSpPr>
        <p:spPr/>
        <p:txBody>
          <a:bodyPr/>
          <a:lstStyle/>
          <a:p>
            <a:r>
              <a:rPr lang="en-US" i="1"/>
              <a:t>Monograph Matters </a:t>
            </a:r>
            <a:r>
              <a:rPr lang="en-US"/>
              <a:t>is the companion website for the </a:t>
            </a:r>
            <a:r>
              <a:rPr lang="en-US" i="1"/>
              <a:t>Monographs of the Society for Research in Child Development</a:t>
            </a:r>
            <a:endParaRPr lang="en-US" i="1" dirty="0"/>
          </a:p>
        </p:txBody>
      </p:sp>
    </p:spTree>
    <p:extLst>
      <p:ext uri="{BB962C8B-B14F-4D97-AF65-F5344CB8AC3E}">
        <p14:creationId xmlns:p14="http://schemas.microsoft.com/office/powerpoint/2010/main" val="34579888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D98756-64F7-F39F-32B7-8E36417B455D}"/>
              </a:ext>
            </a:extLst>
          </p:cNvPr>
          <p:cNvSpPr>
            <a:spLocks noGrp="1"/>
          </p:cNvSpPr>
          <p:nvPr>
            <p:ph type="title"/>
          </p:nvPr>
        </p:nvSpPr>
        <p:spPr/>
        <p:txBody>
          <a:bodyPr>
            <a:normAutofit fontScale="90000"/>
          </a:bodyPr>
          <a:lstStyle/>
          <a:p>
            <a:r>
              <a:rPr lang="en-US" dirty="0"/>
              <a:t>Childhood gender nonconformity predicts gender and sexual orientation</a:t>
            </a:r>
          </a:p>
        </p:txBody>
      </p:sp>
      <p:sp>
        <p:nvSpPr>
          <p:cNvPr id="3" name="Content Placeholder 2">
            <a:extLst>
              <a:ext uri="{FF2B5EF4-FFF2-40B4-BE49-F238E27FC236}">
                <a16:creationId xmlns:a16="http://schemas.microsoft.com/office/drawing/2014/main" id="{EF68B1E7-3CE3-726C-34B3-0A2FB6D8D137}"/>
              </a:ext>
            </a:extLst>
          </p:cNvPr>
          <p:cNvSpPr>
            <a:spLocks noGrp="1"/>
          </p:cNvSpPr>
          <p:nvPr>
            <p:ph idx="1"/>
          </p:nvPr>
        </p:nvSpPr>
        <p:spPr>
          <a:xfrm>
            <a:off x="914400" y="2457824"/>
            <a:ext cx="10515600" cy="3801314"/>
          </a:xfrm>
        </p:spPr>
        <p:txBody>
          <a:bodyPr vert="horz" lIns="91440" tIns="45720" rIns="91440" bIns="45720" rtlCol="0" anchor="t">
            <a:normAutofit/>
          </a:bodyPr>
          <a:lstStyle/>
          <a:p>
            <a:pPr marL="457200" indent="-457200">
              <a:buFont typeface="Arial" panose="020B0604020202020204" pitchFamily="34" charset="0"/>
              <a:buChar char="•"/>
            </a:pPr>
            <a:r>
              <a:rPr lang="en-US" b="0" dirty="0"/>
              <a:t>Some research has suggested that children who show more gender nonconformity in childhood (e.g., the most feminine males at the clinic) were more likely to report being transgender in adulthood (e.g., </a:t>
            </a:r>
            <a:r>
              <a:rPr lang="en-US" b="0" dirty="0" err="1"/>
              <a:t>Wallien</a:t>
            </a:r>
            <a:r>
              <a:rPr lang="en-US" b="0" dirty="0"/>
              <a:t> &amp; Cohen-</a:t>
            </a:r>
            <a:r>
              <a:rPr lang="en-US" b="0" dirty="0" err="1"/>
              <a:t>Kettenis</a:t>
            </a:r>
            <a:r>
              <a:rPr lang="en-US" b="0" dirty="0"/>
              <a:t>, 2008; Steensma et al, 2013; Singh et al, 2021).</a:t>
            </a:r>
            <a:endParaRPr lang="en-US" b="0" dirty="0">
              <a:ea typeface="Calibri"/>
              <a:cs typeface="Calibri"/>
            </a:endParaRPr>
          </a:p>
          <a:p>
            <a:pPr marL="457200" indent="-457200">
              <a:buFont typeface="Arial" panose="020B0604020202020204" pitchFamily="34" charset="0"/>
              <a:buChar char="•"/>
            </a:pPr>
            <a:r>
              <a:rPr lang="en-US" b="0" dirty="0"/>
              <a:t>Multiple studies, including many larger studies, have suggested that boys with more feminine interests and girls with more masculine interests were more likely to be cisgender queer adults (e.g., Li et al, 2017; Zucker &amp; Bradley, 1995; Steensma et al 2012)</a:t>
            </a:r>
            <a:endParaRPr lang="en-US" b="0" dirty="0">
              <a:ea typeface="Calibri"/>
              <a:cs typeface="Calibri"/>
            </a:endParaRPr>
          </a:p>
        </p:txBody>
      </p:sp>
      <p:sp>
        <p:nvSpPr>
          <p:cNvPr id="4" name="Footer Placeholder 3">
            <a:extLst>
              <a:ext uri="{FF2B5EF4-FFF2-40B4-BE49-F238E27FC236}">
                <a16:creationId xmlns:a16="http://schemas.microsoft.com/office/drawing/2014/main" id="{59FE94E2-B098-CE9F-0945-CC3A028924B6}"/>
              </a:ext>
            </a:extLst>
          </p:cNvPr>
          <p:cNvSpPr>
            <a:spLocks noGrp="1"/>
          </p:cNvSpPr>
          <p:nvPr>
            <p:ph type="ftr" sz="quarter" idx="11"/>
          </p:nvPr>
        </p:nvSpPr>
        <p:spPr/>
        <p:txBody>
          <a:bodyPr/>
          <a:lstStyle/>
          <a:p>
            <a:r>
              <a:rPr lang="en-US" i="1"/>
              <a:t>Monograph Matters </a:t>
            </a:r>
            <a:r>
              <a:rPr lang="en-US"/>
              <a:t>is the companion website for the </a:t>
            </a:r>
            <a:r>
              <a:rPr lang="en-US" i="1"/>
              <a:t>Monographs of the Society for Research in Child Development</a:t>
            </a:r>
            <a:endParaRPr lang="en-US" i="1" dirty="0"/>
          </a:p>
        </p:txBody>
      </p:sp>
    </p:spTree>
    <p:extLst>
      <p:ext uri="{BB962C8B-B14F-4D97-AF65-F5344CB8AC3E}">
        <p14:creationId xmlns:p14="http://schemas.microsoft.com/office/powerpoint/2010/main" val="36571335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9E9CE2-060A-CD74-B4B6-53D42AFF3288}"/>
              </a:ext>
            </a:extLst>
          </p:cNvPr>
          <p:cNvSpPr>
            <a:spLocks noGrp="1"/>
          </p:cNvSpPr>
          <p:nvPr>
            <p:ph type="title"/>
          </p:nvPr>
        </p:nvSpPr>
        <p:spPr/>
        <p:txBody>
          <a:bodyPr/>
          <a:lstStyle/>
          <a:p>
            <a:r>
              <a:rPr lang="en-US" dirty="0"/>
              <a:t>Central Research Questions</a:t>
            </a:r>
          </a:p>
        </p:txBody>
      </p:sp>
      <p:sp>
        <p:nvSpPr>
          <p:cNvPr id="3" name="Content Placeholder 2">
            <a:extLst>
              <a:ext uri="{FF2B5EF4-FFF2-40B4-BE49-F238E27FC236}">
                <a16:creationId xmlns:a16="http://schemas.microsoft.com/office/drawing/2014/main" id="{50624EDF-C266-812A-CA60-2C33D2ED01CC}"/>
              </a:ext>
            </a:extLst>
          </p:cNvPr>
          <p:cNvSpPr>
            <a:spLocks noGrp="1"/>
          </p:cNvSpPr>
          <p:nvPr>
            <p:ph idx="1"/>
          </p:nvPr>
        </p:nvSpPr>
        <p:spPr/>
        <p:txBody>
          <a:bodyPr vert="horz" lIns="91440" tIns="45720" rIns="91440" bIns="45720" rtlCol="0" anchor="t">
            <a:normAutofit/>
          </a:bodyPr>
          <a:lstStyle/>
          <a:p>
            <a:pPr marL="457200" indent="-457200">
              <a:buFont typeface="Arial" panose="020B0604020202020204" pitchFamily="34" charset="0"/>
              <a:buChar char="•"/>
            </a:pPr>
            <a:r>
              <a:rPr lang="en-US" dirty="0"/>
              <a:t>How much stability and/or change is there in gender identity and sexual orientation from childhood through adolescence?</a:t>
            </a:r>
            <a:endParaRPr lang="en-US" dirty="0">
              <a:ea typeface="Calibri"/>
              <a:cs typeface="Calibri"/>
            </a:endParaRPr>
          </a:p>
          <a:p>
            <a:pPr marL="457200" indent="-457200">
              <a:buFont typeface="Arial" panose="020B0604020202020204" pitchFamily="34" charset="0"/>
              <a:buChar char="•"/>
            </a:pPr>
            <a:r>
              <a:rPr lang="en-US" dirty="0"/>
              <a:t>Do aspects of childhood gender development predict change in gender identity and/or sexual orientation in early adolescence?</a:t>
            </a:r>
            <a:endParaRPr lang="en-US">
              <a:ea typeface="Calibri"/>
              <a:cs typeface="Calibri"/>
            </a:endParaRPr>
          </a:p>
        </p:txBody>
      </p:sp>
      <p:sp>
        <p:nvSpPr>
          <p:cNvPr id="4" name="Footer Placeholder 3">
            <a:extLst>
              <a:ext uri="{FF2B5EF4-FFF2-40B4-BE49-F238E27FC236}">
                <a16:creationId xmlns:a16="http://schemas.microsoft.com/office/drawing/2014/main" id="{E680AA37-05F0-397D-2BFF-548143B7697E}"/>
              </a:ext>
            </a:extLst>
          </p:cNvPr>
          <p:cNvSpPr>
            <a:spLocks noGrp="1"/>
          </p:cNvSpPr>
          <p:nvPr>
            <p:ph type="ftr" sz="quarter" idx="11"/>
          </p:nvPr>
        </p:nvSpPr>
        <p:spPr/>
        <p:txBody>
          <a:bodyPr/>
          <a:lstStyle/>
          <a:p>
            <a:r>
              <a:rPr lang="en-US" i="1"/>
              <a:t>Monograph Matters </a:t>
            </a:r>
            <a:r>
              <a:rPr lang="en-US"/>
              <a:t>is the companion website for the </a:t>
            </a:r>
            <a:r>
              <a:rPr lang="en-US" i="1"/>
              <a:t>Monographs of the Society for Research in Child Development</a:t>
            </a:r>
            <a:endParaRPr lang="en-US" i="1" dirty="0"/>
          </a:p>
        </p:txBody>
      </p:sp>
    </p:spTree>
    <p:extLst>
      <p:ext uri="{BB962C8B-B14F-4D97-AF65-F5344CB8AC3E}">
        <p14:creationId xmlns:p14="http://schemas.microsoft.com/office/powerpoint/2010/main" val="40404853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0041AC-2ECF-8B61-05C4-874B559D1227}"/>
              </a:ext>
            </a:extLst>
          </p:cNvPr>
          <p:cNvSpPr>
            <a:spLocks noGrp="1"/>
          </p:cNvSpPr>
          <p:nvPr>
            <p:ph type="title"/>
          </p:nvPr>
        </p:nvSpPr>
        <p:spPr/>
        <p:txBody>
          <a:bodyPr/>
          <a:lstStyle/>
          <a:p>
            <a:r>
              <a:rPr lang="en-US" dirty="0"/>
              <a:t>Participant Groups</a:t>
            </a:r>
          </a:p>
        </p:txBody>
      </p:sp>
      <p:sp>
        <p:nvSpPr>
          <p:cNvPr id="3" name="Content Placeholder 2">
            <a:extLst>
              <a:ext uri="{FF2B5EF4-FFF2-40B4-BE49-F238E27FC236}">
                <a16:creationId xmlns:a16="http://schemas.microsoft.com/office/drawing/2014/main" id="{5379EE0D-862F-AB56-13C5-11CF8E7A52BB}"/>
              </a:ext>
            </a:extLst>
          </p:cNvPr>
          <p:cNvSpPr>
            <a:spLocks noGrp="1"/>
          </p:cNvSpPr>
          <p:nvPr>
            <p:ph idx="1"/>
          </p:nvPr>
        </p:nvSpPr>
        <p:spPr>
          <a:xfrm>
            <a:off x="838200" y="2306171"/>
            <a:ext cx="10515600" cy="4126284"/>
          </a:xfrm>
        </p:spPr>
        <p:txBody>
          <a:bodyPr vert="horz" lIns="91440" tIns="45720" rIns="91440" bIns="45720" rtlCol="0" anchor="t">
            <a:normAutofit fontScale="77500" lnSpcReduction="20000"/>
          </a:bodyPr>
          <a:lstStyle/>
          <a:p>
            <a:pPr marL="457200" indent="-457200">
              <a:buFont typeface="Arial" panose="020B0604020202020204" pitchFamily="34" charset="0"/>
              <a:buChar char="•"/>
            </a:pPr>
            <a:r>
              <a:rPr lang="en-US" dirty="0"/>
              <a:t>All youth were 3-12 years of age at the start of and 9-22 at the end of the study</a:t>
            </a:r>
            <a:endParaRPr lang="en-US" dirty="0">
              <a:ea typeface="Calibri"/>
              <a:cs typeface="Calibri"/>
            </a:endParaRPr>
          </a:p>
          <a:p>
            <a:pPr marL="1143000" lvl="1" indent="-457200"/>
            <a:r>
              <a:rPr lang="en-US" dirty="0"/>
              <a:t>Average age 8 yrs old at first data collection</a:t>
            </a:r>
          </a:p>
          <a:p>
            <a:pPr marL="1143000" lvl="1" indent="-457200"/>
            <a:r>
              <a:rPr lang="en-US" dirty="0"/>
              <a:t>Average 14 years old at latest data collection</a:t>
            </a:r>
          </a:p>
          <a:p>
            <a:pPr marL="457200" indent="-457200">
              <a:buFont typeface="Arial" panose="020B0604020202020204" pitchFamily="34" charset="0"/>
              <a:buChar char="•"/>
            </a:pPr>
            <a:r>
              <a:rPr lang="en-US" dirty="0"/>
              <a:t>Participants were recruited:</a:t>
            </a:r>
            <a:endParaRPr lang="en-US" dirty="0">
              <a:ea typeface="Calibri"/>
              <a:cs typeface="Calibri"/>
            </a:endParaRPr>
          </a:p>
          <a:p>
            <a:pPr marL="1143000" lvl="1" indent="-457200"/>
            <a:r>
              <a:rPr lang="en-US" dirty="0"/>
              <a:t>as Transgender</a:t>
            </a:r>
          </a:p>
          <a:p>
            <a:pPr marL="1600200" lvl="2" indent="-457200"/>
            <a:r>
              <a:rPr lang="en-US" dirty="0"/>
              <a:t>Youth had undergone a </a:t>
            </a:r>
            <a:r>
              <a:rPr lang="en-US" i="1" dirty="0"/>
              <a:t>social transition </a:t>
            </a:r>
            <a:r>
              <a:rPr lang="en-US" dirty="0"/>
              <a:t>(changed pronouns, names, hairstyle, clothing) prior to beginning study</a:t>
            </a:r>
          </a:p>
          <a:p>
            <a:pPr marL="1600200" lvl="2" indent="-457200"/>
            <a:r>
              <a:rPr lang="en-US" dirty="0"/>
              <a:t>Recruited throughout U.S. (98%) and Canada (2%) from conferences, camps, clinical settings, and via word of mouth</a:t>
            </a:r>
            <a:endParaRPr lang="en-US" dirty="0">
              <a:ea typeface="Calibri"/>
              <a:cs typeface="Calibri"/>
            </a:endParaRPr>
          </a:p>
          <a:p>
            <a:pPr marL="1143000" lvl="1" indent="-457200"/>
            <a:r>
              <a:rPr lang="en-US" dirty="0"/>
              <a:t>as Siblings</a:t>
            </a:r>
            <a:endParaRPr lang="en-US">
              <a:ea typeface="Calibri"/>
              <a:cs typeface="Calibri"/>
            </a:endParaRPr>
          </a:p>
          <a:p>
            <a:pPr marL="1600200" lvl="2" indent="-457200"/>
            <a:r>
              <a:rPr lang="en-US" dirty="0"/>
              <a:t>Siblings of transgender youth, raised in similar environments and with knowledge of trans youth.</a:t>
            </a:r>
          </a:p>
          <a:p>
            <a:pPr marL="1143000" lvl="1" indent="-457200"/>
            <a:r>
              <a:rPr lang="en-US" dirty="0"/>
              <a:t> as Cisgender</a:t>
            </a:r>
            <a:endParaRPr lang="en-US">
              <a:ea typeface="Calibri"/>
              <a:cs typeface="Calibri"/>
            </a:endParaRPr>
          </a:p>
          <a:p>
            <a:pPr marL="1600200" lvl="2" indent="-457200"/>
            <a:r>
              <a:rPr lang="en-US" dirty="0"/>
              <a:t>Matched to transgender youth on age and gender and raised at the same historical time</a:t>
            </a:r>
          </a:p>
          <a:p>
            <a:pPr marL="1600200" lvl="2" indent="-457200"/>
            <a:r>
              <a:rPr lang="en-US" dirty="0"/>
              <a:t>Primarily living in greater Seattle area (where research team was based)</a:t>
            </a:r>
          </a:p>
          <a:p>
            <a:pPr marL="457200" indent="-457200">
              <a:buFont typeface="Arial" panose="020B0604020202020204" pitchFamily="34" charset="0"/>
              <a:buChar char="•"/>
            </a:pPr>
            <a:r>
              <a:rPr lang="en-US" dirty="0"/>
              <a:t>Parents of each group also participated in this study.</a:t>
            </a:r>
          </a:p>
        </p:txBody>
      </p:sp>
      <p:sp>
        <p:nvSpPr>
          <p:cNvPr id="4" name="Footer Placeholder 3">
            <a:extLst>
              <a:ext uri="{FF2B5EF4-FFF2-40B4-BE49-F238E27FC236}">
                <a16:creationId xmlns:a16="http://schemas.microsoft.com/office/drawing/2014/main" id="{02BB6901-8070-0914-9ADD-81332B1C6A6C}"/>
              </a:ext>
            </a:extLst>
          </p:cNvPr>
          <p:cNvSpPr>
            <a:spLocks noGrp="1"/>
          </p:cNvSpPr>
          <p:nvPr>
            <p:ph type="ftr" sz="quarter" idx="11"/>
          </p:nvPr>
        </p:nvSpPr>
        <p:spPr/>
        <p:txBody>
          <a:bodyPr/>
          <a:lstStyle/>
          <a:p>
            <a:r>
              <a:rPr lang="en-US" i="1"/>
              <a:t>Monograph Matters </a:t>
            </a:r>
            <a:r>
              <a:rPr lang="en-US"/>
              <a:t>is the companion website for the </a:t>
            </a:r>
            <a:r>
              <a:rPr lang="en-US" i="1"/>
              <a:t>Monographs of the Society for Research in Child Development</a:t>
            </a:r>
            <a:endParaRPr lang="en-US" i="1" dirty="0"/>
          </a:p>
        </p:txBody>
      </p:sp>
    </p:spTree>
    <p:extLst>
      <p:ext uri="{BB962C8B-B14F-4D97-AF65-F5344CB8AC3E}">
        <p14:creationId xmlns:p14="http://schemas.microsoft.com/office/powerpoint/2010/main" val="293072718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a:extLst>
              <a:ext uri="{FF2B5EF4-FFF2-40B4-BE49-F238E27FC236}">
                <a16:creationId xmlns:a16="http://schemas.microsoft.com/office/drawing/2014/main" id="{D82547EF-3E0C-2B71-0426-8B89FF5D69CF}"/>
              </a:ext>
            </a:extLst>
          </p:cNvPr>
          <p:cNvGraphicFramePr>
            <a:graphicFrameLocks noGrp="1"/>
          </p:cNvGraphicFramePr>
          <p:nvPr>
            <p:ph idx="1"/>
            <p:extLst>
              <p:ext uri="{D42A27DB-BD31-4B8C-83A1-F6EECF244321}">
                <p14:modId xmlns:p14="http://schemas.microsoft.com/office/powerpoint/2010/main" val="3521654836"/>
              </p:ext>
            </p:extLst>
          </p:nvPr>
        </p:nvGraphicFramePr>
        <p:xfrm>
          <a:off x="838200" y="1524000"/>
          <a:ext cx="10515600" cy="4633508"/>
        </p:xfrm>
        <a:graphic>
          <a:graphicData uri="http://schemas.openxmlformats.org/drawingml/2006/table">
            <a:tbl>
              <a:tblPr firstRow="1" bandRow="1">
                <a:tableStyleId>{5C22544A-7EE6-4342-B048-85BDC9FD1C3A}</a:tableStyleId>
              </a:tblPr>
              <a:tblGrid>
                <a:gridCol w="2628900">
                  <a:extLst>
                    <a:ext uri="{9D8B030D-6E8A-4147-A177-3AD203B41FA5}">
                      <a16:colId xmlns:a16="http://schemas.microsoft.com/office/drawing/2014/main" val="1122901334"/>
                    </a:ext>
                  </a:extLst>
                </a:gridCol>
                <a:gridCol w="2628900">
                  <a:extLst>
                    <a:ext uri="{9D8B030D-6E8A-4147-A177-3AD203B41FA5}">
                      <a16:colId xmlns:a16="http://schemas.microsoft.com/office/drawing/2014/main" val="3998579631"/>
                    </a:ext>
                  </a:extLst>
                </a:gridCol>
                <a:gridCol w="2628900">
                  <a:extLst>
                    <a:ext uri="{9D8B030D-6E8A-4147-A177-3AD203B41FA5}">
                      <a16:colId xmlns:a16="http://schemas.microsoft.com/office/drawing/2014/main" val="2274990178"/>
                    </a:ext>
                  </a:extLst>
                </a:gridCol>
                <a:gridCol w="2628900">
                  <a:extLst>
                    <a:ext uri="{9D8B030D-6E8A-4147-A177-3AD203B41FA5}">
                      <a16:colId xmlns:a16="http://schemas.microsoft.com/office/drawing/2014/main" val="4163010113"/>
                    </a:ext>
                  </a:extLst>
                </a:gridCol>
              </a:tblGrid>
              <a:tr h="518708">
                <a:tc>
                  <a:txBody>
                    <a:bodyPr/>
                    <a:lstStyle/>
                    <a:p>
                      <a:endParaRPr lang="en-US"/>
                    </a:p>
                  </a:txBody>
                  <a:tcPr/>
                </a:tc>
                <a:tc>
                  <a:txBody>
                    <a:bodyPr/>
                    <a:lstStyle/>
                    <a:p>
                      <a:r>
                        <a:rPr lang="en-US" dirty="0"/>
                        <a:t>Recruited as* Transgender</a:t>
                      </a:r>
                    </a:p>
                  </a:txBody>
                  <a:tcPr/>
                </a:tc>
                <a:tc>
                  <a:txBody>
                    <a:bodyPr/>
                    <a:lstStyle/>
                    <a:p>
                      <a:r>
                        <a:rPr lang="en-US" dirty="0"/>
                        <a:t>Recruited as* Siblings</a:t>
                      </a:r>
                    </a:p>
                  </a:txBody>
                  <a:tcPr/>
                </a:tc>
                <a:tc>
                  <a:txBody>
                    <a:bodyPr/>
                    <a:lstStyle/>
                    <a:p>
                      <a:r>
                        <a:rPr lang="en-US" dirty="0"/>
                        <a:t>Recruited as* Cisgender</a:t>
                      </a:r>
                    </a:p>
                  </a:txBody>
                  <a:tcPr/>
                </a:tc>
                <a:extLst>
                  <a:ext uri="{0D108BD9-81ED-4DB2-BD59-A6C34878D82A}">
                    <a16:rowId xmlns:a16="http://schemas.microsoft.com/office/drawing/2014/main" val="1906293333"/>
                  </a:ext>
                </a:extLst>
              </a:tr>
              <a:tr h="518708">
                <a:tc>
                  <a:txBody>
                    <a:bodyPr/>
                    <a:lstStyle/>
                    <a:p>
                      <a:r>
                        <a:rPr lang="en-US" dirty="0"/>
                        <a:t>Sample size</a:t>
                      </a:r>
                    </a:p>
                  </a:txBody>
                  <a:tcPr/>
                </a:tc>
                <a:tc>
                  <a:txBody>
                    <a:bodyPr/>
                    <a:lstStyle/>
                    <a:p>
                      <a:r>
                        <a:rPr lang="en-US" dirty="0"/>
                        <a:t>317</a:t>
                      </a:r>
                    </a:p>
                  </a:txBody>
                  <a:tcPr/>
                </a:tc>
                <a:tc>
                  <a:txBody>
                    <a:bodyPr/>
                    <a:lstStyle/>
                    <a:p>
                      <a:r>
                        <a:rPr lang="en-US" dirty="0"/>
                        <a:t>218</a:t>
                      </a:r>
                    </a:p>
                  </a:txBody>
                  <a:tcPr/>
                </a:tc>
                <a:tc>
                  <a:txBody>
                    <a:bodyPr/>
                    <a:lstStyle/>
                    <a:p>
                      <a:r>
                        <a:rPr lang="en-US" dirty="0"/>
                        <a:t>377 </a:t>
                      </a:r>
                    </a:p>
                  </a:txBody>
                  <a:tcPr/>
                </a:tc>
                <a:extLst>
                  <a:ext uri="{0D108BD9-81ED-4DB2-BD59-A6C34878D82A}">
                    <a16:rowId xmlns:a16="http://schemas.microsoft.com/office/drawing/2014/main" val="3219297275"/>
                  </a:ext>
                </a:extLst>
              </a:tr>
              <a:tr h="590254">
                <a:tc>
                  <a:txBody>
                    <a:bodyPr/>
                    <a:lstStyle/>
                    <a:p>
                      <a:r>
                        <a:rPr lang="en-US" dirty="0"/>
                        <a:t>Average number of visits in the study (range)</a:t>
                      </a:r>
                    </a:p>
                  </a:txBody>
                  <a:tcPr/>
                </a:tc>
                <a:tc>
                  <a:txBody>
                    <a:bodyPr/>
                    <a:lstStyle/>
                    <a:p>
                      <a:r>
                        <a:rPr lang="en-US" dirty="0"/>
                        <a:t>5.8 (1-9)</a:t>
                      </a:r>
                    </a:p>
                  </a:txBody>
                  <a:tcPr/>
                </a:tc>
                <a:tc>
                  <a:txBody>
                    <a:bodyPr/>
                    <a:lstStyle/>
                    <a:p>
                      <a:r>
                        <a:rPr lang="en-US" dirty="0"/>
                        <a:t>4.6 (1-9)</a:t>
                      </a:r>
                    </a:p>
                  </a:txBody>
                  <a:tcPr/>
                </a:tc>
                <a:tc>
                  <a:txBody>
                    <a:bodyPr/>
                    <a:lstStyle/>
                    <a:p>
                      <a:r>
                        <a:rPr lang="en-US" dirty="0"/>
                        <a:t>4.6 (1-9)</a:t>
                      </a:r>
                    </a:p>
                  </a:txBody>
                  <a:tcPr/>
                </a:tc>
                <a:extLst>
                  <a:ext uri="{0D108BD9-81ED-4DB2-BD59-A6C34878D82A}">
                    <a16:rowId xmlns:a16="http://schemas.microsoft.com/office/drawing/2014/main" val="1494327415"/>
                  </a:ext>
                </a:extLst>
              </a:tr>
              <a:tr h="590254">
                <a:tc>
                  <a:txBody>
                    <a:bodyPr/>
                    <a:lstStyle/>
                    <a:p>
                      <a:r>
                        <a:rPr lang="en-US" dirty="0"/>
                        <a:t>% boys /% girls (at start of study)</a:t>
                      </a:r>
                    </a:p>
                  </a:txBody>
                  <a:tcPr/>
                </a:tc>
                <a:tc>
                  <a:txBody>
                    <a:bodyPr/>
                    <a:lstStyle/>
                    <a:p>
                      <a:r>
                        <a:rPr lang="en-US" dirty="0"/>
                        <a:t>34% / 66%</a:t>
                      </a:r>
                    </a:p>
                  </a:txBody>
                  <a:tcPr/>
                </a:tc>
                <a:tc>
                  <a:txBody>
                    <a:bodyPr/>
                    <a:lstStyle/>
                    <a:p>
                      <a:r>
                        <a:rPr lang="en-US" dirty="0"/>
                        <a:t>57% / 43%</a:t>
                      </a:r>
                    </a:p>
                  </a:txBody>
                  <a:tcPr/>
                </a:tc>
                <a:tc>
                  <a:txBody>
                    <a:bodyPr/>
                    <a:lstStyle/>
                    <a:p>
                      <a:r>
                        <a:rPr lang="en-US" dirty="0"/>
                        <a:t>66% / 34%</a:t>
                      </a:r>
                    </a:p>
                  </a:txBody>
                  <a:tcPr/>
                </a:tc>
                <a:extLst>
                  <a:ext uri="{0D108BD9-81ED-4DB2-BD59-A6C34878D82A}">
                    <a16:rowId xmlns:a16="http://schemas.microsoft.com/office/drawing/2014/main" val="2070433136"/>
                  </a:ext>
                </a:extLst>
              </a:tr>
              <a:tr h="840664">
                <a:tc>
                  <a:txBody>
                    <a:bodyPr/>
                    <a:lstStyle/>
                    <a:p>
                      <a:r>
                        <a:rPr lang="en-US" dirty="0"/>
                        <a:t>% White, non-Hispanic / % multiracial, non-Hispanic / Other race</a:t>
                      </a:r>
                    </a:p>
                  </a:txBody>
                  <a:tcPr/>
                </a:tc>
                <a:tc>
                  <a:txBody>
                    <a:bodyPr/>
                    <a:lstStyle/>
                    <a:p>
                      <a:r>
                        <a:rPr lang="en-US" dirty="0"/>
                        <a:t>69% / 13%  / 18%</a:t>
                      </a:r>
                    </a:p>
                  </a:txBody>
                  <a:tcPr/>
                </a:tc>
                <a:tc>
                  <a:txBody>
                    <a:bodyPr/>
                    <a:lstStyle/>
                    <a:p>
                      <a:r>
                        <a:rPr lang="en-US" dirty="0"/>
                        <a:t>69% / 11% / 20%</a:t>
                      </a:r>
                    </a:p>
                  </a:txBody>
                  <a:tcPr/>
                </a:tc>
                <a:tc>
                  <a:txBody>
                    <a:bodyPr/>
                    <a:lstStyle/>
                    <a:p>
                      <a:r>
                        <a:rPr lang="en-US" dirty="0"/>
                        <a:t>68% / 19% / 13%</a:t>
                      </a:r>
                    </a:p>
                  </a:txBody>
                  <a:tcPr/>
                </a:tc>
                <a:extLst>
                  <a:ext uri="{0D108BD9-81ED-4DB2-BD59-A6C34878D82A}">
                    <a16:rowId xmlns:a16="http://schemas.microsoft.com/office/drawing/2014/main" val="881946535"/>
                  </a:ext>
                </a:extLst>
              </a:tr>
              <a:tr h="590254">
                <a:tc>
                  <a:txBody>
                    <a:bodyPr/>
                    <a:lstStyle/>
                    <a:p>
                      <a:r>
                        <a:rPr lang="en-US" dirty="0"/>
                        <a:t>% with household income &gt;$75,000/yr</a:t>
                      </a:r>
                    </a:p>
                  </a:txBody>
                  <a:tcPr/>
                </a:tc>
                <a:tc>
                  <a:txBody>
                    <a:bodyPr/>
                    <a:lstStyle/>
                    <a:p>
                      <a:r>
                        <a:rPr lang="en-US" dirty="0"/>
                        <a:t>66%</a:t>
                      </a:r>
                    </a:p>
                  </a:txBody>
                  <a:tcPr/>
                </a:tc>
                <a:tc>
                  <a:txBody>
                    <a:bodyPr/>
                    <a:lstStyle/>
                    <a:p>
                      <a:r>
                        <a:rPr lang="en-US" dirty="0"/>
                        <a:t>68%</a:t>
                      </a:r>
                    </a:p>
                  </a:txBody>
                  <a:tcPr/>
                </a:tc>
                <a:tc>
                  <a:txBody>
                    <a:bodyPr/>
                    <a:lstStyle/>
                    <a:p>
                      <a:r>
                        <a:rPr lang="en-US" dirty="0"/>
                        <a:t>82%</a:t>
                      </a:r>
                    </a:p>
                  </a:txBody>
                  <a:tcPr/>
                </a:tc>
                <a:extLst>
                  <a:ext uri="{0D108BD9-81ED-4DB2-BD59-A6C34878D82A}">
                    <a16:rowId xmlns:a16="http://schemas.microsoft.com/office/drawing/2014/main" val="579312578"/>
                  </a:ext>
                </a:extLst>
              </a:tr>
              <a:tr h="590254">
                <a:tc>
                  <a:txBody>
                    <a:bodyPr/>
                    <a:lstStyle/>
                    <a:p>
                      <a:r>
                        <a:rPr lang="en-US" dirty="0"/>
                        <a:t>% with college+ level of education</a:t>
                      </a:r>
                    </a:p>
                  </a:txBody>
                  <a:tcPr/>
                </a:tc>
                <a:tc>
                  <a:txBody>
                    <a:bodyPr/>
                    <a:lstStyle/>
                    <a:p>
                      <a:r>
                        <a:rPr lang="en-US" dirty="0"/>
                        <a:t>81%</a:t>
                      </a:r>
                    </a:p>
                  </a:txBody>
                  <a:tcPr/>
                </a:tc>
                <a:tc>
                  <a:txBody>
                    <a:bodyPr/>
                    <a:lstStyle/>
                    <a:p>
                      <a:r>
                        <a:rPr lang="en-US" dirty="0"/>
                        <a:t>83%</a:t>
                      </a:r>
                    </a:p>
                  </a:txBody>
                  <a:tcPr/>
                </a:tc>
                <a:tc>
                  <a:txBody>
                    <a:bodyPr/>
                    <a:lstStyle/>
                    <a:p>
                      <a:r>
                        <a:rPr lang="en-US" dirty="0"/>
                        <a:t>85%</a:t>
                      </a:r>
                    </a:p>
                  </a:txBody>
                  <a:tcPr/>
                </a:tc>
                <a:extLst>
                  <a:ext uri="{0D108BD9-81ED-4DB2-BD59-A6C34878D82A}">
                    <a16:rowId xmlns:a16="http://schemas.microsoft.com/office/drawing/2014/main" val="362569815"/>
                  </a:ext>
                </a:extLst>
              </a:tr>
            </a:tbl>
          </a:graphicData>
        </a:graphic>
      </p:graphicFrame>
      <p:sp>
        <p:nvSpPr>
          <p:cNvPr id="2" name="TextBox 1">
            <a:extLst>
              <a:ext uri="{FF2B5EF4-FFF2-40B4-BE49-F238E27FC236}">
                <a16:creationId xmlns:a16="http://schemas.microsoft.com/office/drawing/2014/main" id="{B0F21433-7658-1E39-3987-C25ED486EAAB}"/>
              </a:ext>
            </a:extLst>
          </p:cNvPr>
          <p:cNvSpPr txBox="1"/>
          <p:nvPr/>
        </p:nvSpPr>
        <p:spPr>
          <a:xfrm>
            <a:off x="-42" y="6150721"/>
            <a:ext cx="12057079"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ea typeface="Calibri"/>
                <a:cs typeface="Calibri"/>
              </a:rPr>
              <a:t>*Note: The "</a:t>
            </a:r>
            <a:r>
              <a:rPr lang="en-US" i="1" dirty="0">
                <a:ea typeface="Calibri"/>
                <a:cs typeface="Calibri"/>
              </a:rPr>
              <a:t>Recruited as</a:t>
            </a:r>
            <a:r>
              <a:rPr lang="en-US" dirty="0">
                <a:ea typeface="Calibri"/>
                <a:cs typeface="Calibri"/>
              </a:rPr>
              <a:t>" label before each group is used to emphasize that the designations of Transgender or Cisgender were true for all children in that group at recruitment, but not necessarily each subsequent point.</a:t>
            </a:r>
            <a:endParaRPr lang="en-US" dirty="0"/>
          </a:p>
        </p:txBody>
      </p:sp>
    </p:spTree>
    <p:extLst>
      <p:ext uri="{BB962C8B-B14F-4D97-AF65-F5344CB8AC3E}">
        <p14:creationId xmlns:p14="http://schemas.microsoft.com/office/powerpoint/2010/main" val="40491180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3281FE02-D167-7F50-2CDB-A16CEA80FB82}"/>
              </a:ext>
            </a:extLst>
          </p:cNvPr>
          <p:cNvSpPr>
            <a:spLocks noGrp="1"/>
          </p:cNvSpPr>
          <p:nvPr>
            <p:ph type="ftr" sz="quarter" idx="11"/>
          </p:nvPr>
        </p:nvSpPr>
        <p:spPr/>
        <p:txBody>
          <a:bodyPr/>
          <a:lstStyle/>
          <a:p>
            <a:r>
              <a:rPr lang="en-US" i="1"/>
              <a:t>Monograph Matters </a:t>
            </a:r>
            <a:r>
              <a:rPr lang="en-US"/>
              <a:t>is the companion website for the </a:t>
            </a:r>
            <a:r>
              <a:rPr lang="en-US" i="1"/>
              <a:t>Monographs of the Society for Research in Child Development</a:t>
            </a:r>
            <a:endParaRPr lang="en-US" i="1" dirty="0"/>
          </a:p>
        </p:txBody>
      </p:sp>
      <p:sp>
        <p:nvSpPr>
          <p:cNvPr id="5" name="Title 1">
            <a:extLst>
              <a:ext uri="{FF2B5EF4-FFF2-40B4-BE49-F238E27FC236}">
                <a16:creationId xmlns:a16="http://schemas.microsoft.com/office/drawing/2014/main" id="{AA54FB5B-DA37-DBA0-286D-9121EEDDF0E8}"/>
              </a:ext>
            </a:extLst>
          </p:cNvPr>
          <p:cNvSpPr txBox="1">
            <a:spLocks/>
          </p:cNvSpPr>
          <p:nvPr/>
        </p:nvSpPr>
        <p:spPr>
          <a:xfrm>
            <a:off x="7148661" y="6477000"/>
            <a:ext cx="5209880" cy="304800"/>
          </a:xfrm>
          <a:prstGeom prst="rect">
            <a:avLst/>
          </a:prstGeom>
        </p:spPr>
        <p:txBody>
          <a:bodyPr vert="horz" lIns="91440" tIns="45720" rIns="91440" bIns="45720" rtlCol="0" anchor="ctr">
            <a:normAutofit lnSpcReduction="10000"/>
          </a:bodyPr>
          <a:lstStyle>
            <a:lvl1pPr algn="ctr" defTabSz="914400" rtl="0" eaLnBrk="1" latinLnBrk="0" hangingPunct="1">
              <a:lnSpc>
                <a:spcPct val="90000"/>
              </a:lnSpc>
              <a:spcBef>
                <a:spcPct val="0"/>
              </a:spcBef>
              <a:buNone/>
              <a:defRPr sz="3600" b="1" kern="1200">
                <a:solidFill>
                  <a:schemeClr val="tx1"/>
                </a:solidFill>
                <a:latin typeface="Futura Medium" panose="020B0602020204020303" pitchFamily="34" charset="-79"/>
                <a:ea typeface="+mj-ea"/>
                <a:cs typeface="Futura Medium" panose="020B0602020204020303" pitchFamily="34" charset="-79"/>
              </a:defRPr>
            </a:lvl1pPr>
          </a:lstStyle>
          <a:p>
            <a:r>
              <a:rPr lang="en-US" sz="1600" dirty="0"/>
              <a:t>Coding: 2,992 youth visits + 4,565 parent visits</a:t>
            </a:r>
          </a:p>
        </p:txBody>
      </p:sp>
      <p:pic>
        <p:nvPicPr>
          <p:cNvPr id="7" name="Picture 6">
            <a:extLst>
              <a:ext uri="{FF2B5EF4-FFF2-40B4-BE49-F238E27FC236}">
                <a16:creationId xmlns:a16="http://schemas.microsoft.com/office/drawing/2014/main" id="{9875047A-C793-4C63-9F1D-89A26626B5EB}"/>
              </a:ext>
            </a:extLst>
          </p:cNvPr>
          <p:cNvPicPr>
            <a:picLocks noChangeAspect="1"/>
          </p:cNvPicPr>
          <p:nvPr/>
        </p:nvPicPr>
        <p:blipFill>
          <a:blip r:embed="rId3"/>
          <a:stretch>
            <a:fillRect/>
          </a:stretch>
        </p:blipFill>
        <p:spPr>
          <a:xfrm>
            <a:off x="2362200" y="1977243"/>
            <a:ext cx="7467600" cy="4200525"/>
          </a:xfrm>
          <a:prstGeom prst="rect">
            <a:avLst/>
          </a:prstGeom>
        </p:spPr>
      </p:pic>
      <p:sp>
        <p:nvSpPr>
          <p:cNvPr id="8" name="Title 1">
            <a:extLst>
              <a:ext uri="{FF2B5EF4-FFF2-40B4-BE49-F238E27FC236}">
                <a16:creationId xmlns:a16="http://schemas.microsoft.com/office/drawing/2014/main" id="{D56659CA-59FC-8FC0-2FAB-BA0CB4FF6FEE}"/>
              </a:ext>
            </a:extLst>
          </p:cNvPr>
          <p:cNvSpPr txBox="1">
            <a:spLocks/>
          </p:cNvSpPr>
          <p:nvPr/>
        </p:nvSpPr>
        <p:spPr>
          <a:xfrm>
            <a:off x="2362200" y="1448046"/>
            <a:ext cx="7467600" cy="669720"/>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3600" b="1" kern="1200">
                <a:solidFill>
                  <a:schemeClr val="tx1"/>
                </a:solidFill>
                <a:latin typeface="Futura Medium" panose="020B0602020204020303" pitchFamily="34" charset="-79"/>
                <a:ea typeface="+mj-ea"/>
                <a:cs typeface="Futura Medium" panose="020B0602020204020303" pitchFamily="34" charset="-79"/>
              </a:defRPr>
            </a:lvl1pPr>
          </a:lstStyle>
          <a:p>
            <a:r>
              <a:rPr lang="en-US" sz="2400" dirty="0"/>
              <a:t>Coding of Gender Identity at Each Visit</a:t>
            </a:r>
          </a:p>
        </p:txBody>
      </p:sp>
    </p:spTree>
    <p:extLst>
      <p:ext uri="{BB962C8B-B14F-4D97-AF65-F5344CB8AC3E}">
        <p14:creationId xmlns:p14="http://schemas.microsoft.com/office/powerpoint/2010/main" val="34061199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7CC126-1F95-A354-ED1A-75BF1F943EC7}"/>
              </a:ext>
            </a:extLst>
          </p:cNvPr>
          <p:cNvSpPr>
            <a:spLocks noGrp="1"/>
          </p:cNvSpPr>
          <p:nvPr>
            <p:ph type="title"/>
          </p:nvPr>
        </p:nvSpPr>
        <p:spPr/>
        <p:txBody>
          <a:bodyPr>
            <a:normAutofit fontScale="90000"/>
          </a:bodyPr>
          <a:lstStyle/>
          <a:p>
            <a:r>
              <a:rPr lang="en-US" dirty="0"/>
              <a:t>Results: Most Recent Identity </a:t>
            </a:r>
            <a:br>
              <a:rPr lang="en-US" dirty="0"/>
            </a:br>
            <a:r>
              <a:rPr lang="en-US" sz="2700" dirty="0"/>
              <a:t>(according to self-report)</a:t>
            </a:r>
          </a:p>
        </p:txBody>
      </p:sp>
      <p:sp>
        <p:nvSpPr>
          <p:cNvPr id="6" name="Content Placeholder 5">
            <a:extLst>
              <a:ext uri="{FF2B5EF4-FFF2-40B4-BE49-F238E27FC236}">
                <a16:creationId xmlns:a16="http://schemas.microsoft.com/office/drawing/2014/main" id="{7ADB3DDE-33E7-41C8-CF9B-97B909542ECA}"/>
              </a:ext>
            </a:extLst>
          </p:cNvPr>
          <p:cNvSpPr>
            <a:spLocks noGrp="1"/>
          </p:cNvSpPr>
          <p:nvPr>
            <p:ph sz="half" idx="2"/>
          </p:nvPr>
        </p:nvSpPr>
        <p:spPr>
          <a:xfrm>
            <a:off x="7349834" y="2362199"/>
            <a:ext cx="4003966" cy="3814764"/>
          </a:xfrm>
        </p:spPr>
        <p:txBody>
          <a:bodyPr vert="horz" lIns="91440" tIns="45720" rIns="91440" bIns="45720" rtlCol="0" anchor="t">
            <a:normAutofit fontScale="85000" lnSpcReduction="20000"/>
          </a:bodyPr>
          <a:lstStyle/>
          <a:p>
            <a:pPr marL="457200" indent="-457200">
              <a:buFont typeface="Arial" panose="020B0604020202020204" pitchFamily="34" charset="0"/>
              <a:buChar char="•"/>
            </a:pPr>
            <a:r>
              <a:rPr lang="en-US" b="0" dirty="0"/>
              <a:t>Most common pattern in all groups was stability of identity from start to end of study.</a:t>
            </a:r>
          </a:p>
          <a:p>
            <a:pPr marL="457200" indent="-457200">
              <a:buFont typeface="Arial" panose="020B0604020202020204" pitchFamily="34" charset="0"/>
              <a:buChar char="•"/>
            </a:pPr>
            <a:r>
              <a:rPr lang="en-US" b="0" dirty="0"/>
              <a:t>Rates of identity change over course of study did not differ by group.</a:t>
            </a:r>
          </a:p>
          <a:p>
            <a:pPr marL="457200" indent="-457200">
              <a:buFont typeface="Arial" panose="020B0604020202020204" pitchFamily="34" charset="0"/>
              <a:buChar char="•"/>
            </a:pPr>
            <a:r>
              <a:rPr lang="en-US" b="0" dirty="0"/>
              <a:t>Most common</a:t>
            </a:r>
            <a:r>
              <a:rPr lang="en-US" b="0" dirty="0">
                <a:solidFill>
                  <a:srgbClr val="FF0000"/>
                </a:solidFill>
              </a:rPr>
              <a:t> </a:t>
            </a:r>
            <a:r>
              <a:rPr lang="en-US" b="0" dirty="0"/>
              <a:t>change was to ‘gender diverse’ (e.g., nonbinary) in all groups.</a:t>
            </a:r>
          </a:p>
          <a:p>
            <a:pPr marL="457200" indent="-457200">
              <a:buFont typeface="Arial" panose="020B0604020202020204" pitchFamily="34" charset="0"/>
              <a:buChar char="•"/>
            </a:pPr>
            <a:r>
              <a:rPr lang="en-US" b="0" dirty="0"/>
              <a:t>Very similar results when looking at parent-report.</a:t>
            </a:r>
          </a:p>
        </p:txBody>
      </p:sp>
      <p:sp>
        <p:nvSpPr>
          <p:cNvPr id="4" name="Footer Placeholder 3">
            <a:extLst>
              <a:ext uri="{FF2B5EF4-FFF2-40B4-BE49-F238E27FC236}">
                <a16:creationId xmlns:a16="http://schemas.microsoft.com/office/drawing/2014/main" id="{037DA141-B3EA-8F5E-BF15-68DC4214817B}"/>
              </a:ext>
            </a:extLst>
          </p:cNvPr>
          <p:cNvSpPr>
            <a:spLocks noGrp="1"/>
          </p:cNvSpPr>
          <p:nvPr>
            <p:ph type="ftr" sz="quarter" idx="11"/>
          </p:nvPr>
        </p:nvSpPr>
        <p:spPr/>
        <p:txBody>
          <a:bodyPr/>
          <a:lstStyle/>
          <a:p>
            <a:r>
              <a:rPr lang="en-US" i="1"/>
              <a:t>Monograph Matters </a:t>
            </a:r>
            <a:r>
              <a:rPr lang="en-US"/>
              <a:t>is the companion website for the </a:t>
            </a:r>
            <a:r>
              <a:rPr lang="en-US" i="1"/>
              <a:t>Monographs of the Society for Research in Child Development</a:t>
            </a:r>
            <a:endParaRPr lang="en-US" i="1" dirty="0"/>
          </a:p>
        </p:txBody>
      </p:sp>
      <p:pic>
        <p:nvPicPr>
          <p:cNvPr id="3" name="Picture 2">
            <a:extLst>
              <a:ext uri="{FF2B5EF4-FFF2-40B4-BE49-F238E27FC236}">
                <a16:creationId xmlns:a16="http://schemas.microsoft.com/office/drawing/2014/main" id="{C93B9926-89F8-8842-3840-8144AAEFC90F}"/>
              </a:ext>
            </a:extLst>
          </p:cNvPr>
          <p:cNvPicPr>
            <a:picLocks noChangeAspect="1"/>
          </p:cNvPicPr>
          <p:nvPr/>
        </p:nvPicPr>
        <p:blipFill>
          <a:blip r:embed="rId3"/>
          <a:stretch>
            <a:fillRect/>
          </a:stretch>
        </p:blipFill>
        <p:spPr>
          <a:xfrm>
            <a:off x="735753" y="2393867"/>
            <a:ext cx="6290481" cy="3929131"/>
          </a:xfrm>
          <a:prstGeom prst="rect">
            <a:avLst/>
          </a:prstGeom>
        </p:spPr>
      </p:pic>
    </p:spTree>
    <p:extLst>
      <p:ext uri="{BB962C8B-B14F-4D97-AF65-F5344CB8AC3E}">
        <p14:creationId xmlns:p14="http://schemas.microsoft.com/office/powerpoint/2010/main" val="97181856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0C462567-7A96-27A9-A7F1-89BB14E9D2A5}"/>
              </a:ext>
            </a:extLst>
          </p:cNvPr>
          <p:cNvSpPr>
            <a:spLocks noGrp="1"/>
          </p:cNvSpPr>
          <p:nvPr>
            <p:ph type="title"/>
          </p:nvPr>
        </p:nvSpPr>
        <p:spPr/>
        <p:txBody>
          <a:bodyPr>
            <a:normAutofit fontScale="90000"/>
          </a:bodyPr>
          <a:lstStyle/>
          <a:p>
            <a:r>
              <a:rPr lang="en-US" dirty="0"/>
              <a:t>Results: Childhood predictors of later gender change</a:t>
            </a:r>
          </a:p>
        </p:txBody>
      </p:sp>
      <p:sp>
        <p:nvSpPr>
          <p:cNvPr id="7" name="Content Placeholder 6">
            <a:extLst>
              <a:ext uri="{FF2B5EF4-FFF2-40B4-BE49-F238E27FC236}">
                <a16:creationId xmlns:a16="http://schemas.microsoft.com/office/drawing/2014/main" id="{9495E609-A03D-FDBB-C79C-DF4862E80E38}"/>
              </a:ext>
            </a:extLst>
          </p:cNvPr>
          <p:cNvSpPr>
            <a:spLocks noGrp="1"/>
          </p:cNvSpPr>
          <p:nvPr>
            <p:ph idx="1"/>
          </p:nvPr>
        </p:nvSpPr>
        <p:spPr>
          <a:xfrm>
            <a:off x="838200" y="2306171"/>
            <a:ext cx="10515600" cy="4462460"/>
          </a:xfrm>
        </p:spPr>
        <p:txBody>
          <a:bodyPr vert="horz" lIns="91440" tIns="45720" rIns="91440" bIns="45720" rtlCol="0" anchor="t">
            <a:normAutofit/>
          </a:bodyPr>
          <a:lstStyle/>
          <a:p>
            <a:pPr marL="457200" indent="-457200">
              <a:buFont typeface="Arial" panose="020B0604020202020204" pitchFamily="34" charset="0"/>
              <a:buChar char="•"/>
            </a:pPr>
            <a:r>
              <a:rPr lang="en-US" dirty="0"/>
              <a:t>Among boys at the end of the study, </a:t>
            </a:r>
            <a:endParaRPr lang="en-US" dirty="0">
              <a:ea typeface="Calibri"/>
              <a:cs typeface="Calibri"/>
            </a:endParaRPr>
          </a:p>
          <a:p>
            <a:pPr marL="1143000" lvl="1" indent="-457200"/>
            <a:r>
              <a:rPr lang="en-US" dirty="0"/>
              <a:t>Those who were still living as boys had reported more masculine childhood identities than those who are today living as girls.</a:t>
            </a:r>
            <a:endParaRPr lang="en-US">
              <a:ea typeface="Calibri"/>
              <a:cs typeface="Calibri"/>
            </a:endParaRPr>
          </a:p>
          <a:p>
            <a:pPr marL="1143000" lvl="1" indent="-457200"/>
            <a:r>
              <a:rPr lang="en-US" dirty="0"/>
              <a:t>And had more masculine toy, clothing, and peer preferences, than those who are today living as girls or gender diverse.</a:t>
            </a:r>
            <a:endParaRPr lang="en-US" dirty="0">
              <a:ea typeface="Calibri"/>
              <a:cs typeface="Calibri"/>
            </a:endParaRPr>
          </a:p>
          <a:p>
            <a:pPr marL="1143000" lvl="1" indent="-457200"/>
            <a:endParaRPr lang="en-US" dirty="0">
              <a:ea typeface="Calibri"/>
              <a:cs typeface="Calibri"/>
            </a:endParaRPr>
          </a:p>
          <a:p>
            <a:pPr marL="457200" indent="-457200">
              <a:buFont typeface="Arial" panose="020B0604020202020204" pitchFamily="34" charset="0"/>
              <a:buChar char="•"/>
            </a:pPr>
            <a:r>
              <a:rPr lang="en-US" dirty="0"/>
              <a:t>Among girls at the end of the study:</a:t>
            </a:r>
            <a:endParaRPr lang="en-US" dirty="0">
              <a:ea typeface="Calibri"/>
              <a:cs typeface="Calibri"/>
            </a:endParaRPr>
          </a:p>
          <a:p>
            <a:pPr marL="1143000" lvl="1" indent="-457200"/>
            <a:r>
              <a:rPr lang="en-US" dirty="0"/>
              <a:t>Those who are still living as girls had more feminine toy, clothing, and peer preferences, than those who are today living as boys or gender diverse.</a:t>
            </a:r>
            <a:endParaRPr lang="en-US" dirty="0">
              <a:ea typeface="Calibri"/>
              <a:cs typeface="Calibri"/>
            </a:endParaRPr>
          </a:p>
        </p:txBody>
      </p:sp>
      <p:sp>
        <p:nvSpPr>
          <p:cNvPr id="5" name="Footer Placeholder 4">
            <a:extLst>
              <a:ext uri="{FF2B5EF4-FFF2-40B4-BE49-F238E27FC236}">
                <a16:creationId xmlns:a16="http://schemas.microsoft.com/office/drawing/2014/main" id="{6AECA38C-909A-A8FB-93DC-91CD3A9E8205}"/>
              </a:ext>
            </a:extLst>
          </p:cNvPr>
          <p:cNvSpPr>
            <a:spLocks noGrp="1"/>
          </p:cNvSpPr>
          <p:nvPr>
            <p:ph type="ftr" sz="quarter" idx="11"/>
          </p:nvPr>
        </p:nvSpPr>
        <p:spPr/>
        <p:txBody>
          <a:bodyPr/>
          <a:lstStyle/>
          <a:p>
            <a:r>
              <a:rPr lang="en-US" i="1"/>
              <a:t>Monograph Matters </a:t>
            </a:r>
            <a:r>
              <a:rPr lang="en-US"/>
              <a:t>is the companion website for the </a:t>
            </a:r>
            <a:r>
              <a:rPr lang="en-US" i="1"/>
              <a:t>Monographs of the Society for Research in Child Development</a:t>
            </a:r>
            <a:endParaRPr lang="en-US" i="1" dirty="0"/>
          </a:p>
        </p:txBody>
      </p:sp>
    </p:spTree>
    <p:extLst>
      <p:ext uri="{BB962C8B-B14F-4D97-AF65-F5344CB8AC3E}">
        <p14:creationId xmlns:p14="http://schemas.microsoft.com/office/powerpoint/2010/main" val="129432904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E12316-1ADC-0DD8-17DC-9B504B065A7C}"/>
              </a:ext>
            </a:extLst>
          </p:cNvPr>
          <p:cNvSpPr>
            <a:spLocks noGrp="1"/>
          </p:cNvSpPr>
          <p:nvPr>
            <p:ph type="title"/>
          </p:nvPr>
        </p:nvSpPr>
        <p:spPr/>
        <p:txBody>
          <a:bodyPr/>
          <a:lstStyle/>
          <a:p>
            <a:r>
              <a:rPr lang="en-US" dirty="0"/>
              <a:t>Results: Romantic Attraction at latest visit</a:t>
            </a:r>
          </a:p>
        </p:txBody>
      </p:sp>
      <p:pic>
        <p:nvPicPr>
          <p:cNvPr id="9" name="Content Placeholder 8">
            <a:extLst>
              <a:ext uri="{FF2B5EF4-FFF2-40B4-BE49-F238E27FC236}">
                <a16:creationId xmlns:a16="http://schemas.microsoft.com/office/drawing/2014/main" id="{69001C25-13AF-80AC-ACDD-F78FCBAC7F09}"/>
              </a:ext>
            </a:extLst>
          </p:cNvPr>
          <p:cNvPicPr>
            <a:picLocks noGrp="1" noChangeAspect="1"/>
          </p:cNvPicPr>
          <p:nvPr>
            <p:ph sz="half" idx="1"/>
          </p:nvPr>
        </p:nvPicPr>
        <p:blipFill>
          <a:blip r:embed="rId2"/>
          <a:stretch>
            <a:fillRect/>
          </a:stretch>
        </p:blipFill>
        <p:spPr>
          <a:xfrm>
            <a:off x="838200" y="2542381"/>
            <a:ext cx="5181600" cy="3454400"/>
          </a:xfrm>
          <a:prstGeom prst="rect">
            <a:avLst/>
          </a:prstGeom>
        </p:spPr>
      </p:pic>
      <p:sp>
        <p:nvSpPr>
          <p:cNvPr id="10" name="Content Placeholder 9">
            <a:extLst>
              <a:ext uri="{FF2B5EF4-FFF2-40B4-BE49-F238E27FC236}">
                <a16:creationId xmlns:a16="http://schemas.microsoft.com/office/drawing/2014/main" id="{2B19CC6F-36FC-F753-6575-1097078B4025}"/>
              </a:ext>
            </a:extLst>
          </p:cNvPr>
          <p:cNvSpPr>
            <a:spLocks noGrp="1"/>
          </p:cNvSpPr>
          <p:nvPr>
            <p:ph sz="half" idx="2"/>
          </p:nvPr>
        </p:nvSpPr>
        <p:spPr>
          <a:xfrm>
            <a:off x="6172200" y="2362198"/>
            <a:ext cx="5334000" cy="4068763"/>
          </a:xfrm>
        </p:spPr>
        <p:txBody>
          <a:bodyPr vert="horz" lIns="91440" tIns="45720" rIns="91440" bIns="45720" rtlCol="0" anchor="t">
            <a:normAutofit fontScale="62500" lnSpcReduction="20000"/>
          </a:bodyPr>
          <a:lstStyle/>
          <a:p>
            <a:pPr marL="457200" indent="-457200">
              <a:buFont typeface="Arial" panose="020B0604020202020204" pitchFamily="34" charset="0"/>
              <a:buChar char="•"/>
            </a:pPr>
            <a:r>
              <a:rPr lang="en-US" b="0" dirty="0"/>
              <a:t>Overall, roughly a third (33%) of cisgender and most (60%) of transgender adolescents identified as queer (any orientation other than straight). </a:t>
            </a:r>
            <a:endParaRPr lang="en-US" b="0">
              <a:ea typeface="Calibri"/>
              <a:cs typeface="Calibri"/>
            </a:endParaRPr>
          </a:p>
          <a:p>
            <a:pPr marL="457200" indent="-457200">
              <a:buFont typeface="Arial" panose="020B0604020202020204" pitchFamily="34" charset="0"/>
              <a:buChar char="•"/>
            </a:pPr>
            <a:r>
              <a:rPr lang="en-US" b="0" dirty="0"/>
              <a:t>These statistics are quite different from past figures, but they are in the ballpark of more contemporary estimates.</a:t>
            </a:r>
            <a:endParaRPr lang="en-US" b="0" dirty="0">
              <a:ea typeface="Calibri"/>
              <a:cs typeface="Calibri"/>
            </a:endParaRPr>
          </a:p>
          <a:p>
            <a:pPr marL="457200" indent="-457200">
              <a:buChar char="•"/>
            </a:pPr>
            <a:r>
              <a:rPr lang="en-US" b="0" dirty="0"/>
              <a:t>For all youth (transgender, cisgender, boys, and girls) bisexual was more common than gay/lesbian.</a:t>
            </a:r>
            <a:endParaRPr lang="en-US" b="0">
              <a:ea typeface="Calibri"/>
              <a:cs typeface="Calibri"/>
            </a:endParaRPr>
          </a:p>
          <a:p>
            <a:pPr marL="457200" indent="-457200">
              <a:buFont typeface="Arial" panose="020B0604020202020204" pitchFamily="34" charset="0"/>
              <a:buChar char="•"/>
            </a:pPr>
            <a:r>
              <a:rPr lang="en-US" b="0" dirty="0"/>
              <a:t>Girls (vs. boys) and transgender (vs. cisgender) participants were more likely to identify as queer.</a:t>
            </a:r>
            <a:endParaRPr lang="en-US" b="0">
              <a:ea typeface="Calibri"/>
              <a:cs typeface="Calibri"/>
            </a:endParaRPr>
          </a:p>
          <a:p>
            <a:pPr marL="457200" indent="-457200">
              <a:buFont typeface="Arial" panose="020B0604020202020204" pitchFamily="34" charset="0"/>
              <a:buChar char="•"/>
            </a:pPr>
            <a:r>
              <a:rPr lang="en-US" b="0" dirty="0"/>
              <a:t>Among cisgender youth, there was a large gender difference in whether they identified as straight or not (girls were less likely to be straight).</a:t>
            </a:r>
            <a:endParaRPr lang="en-US" b="0">
              <a:ea typeface="Calibri"/>
              <a:cs typeface="Calibri"/>
            </a:endParaRPr>
          </a:p>
          <a:p>
            <a:pPr marL="457200" indent="-457200">
              <a:buFont typeface="Arial" panose="020B0604020202020204" pitchFamily="34" charset="0"/>
              <a:buChar char="•"/>
            </a:pPr>
            <a:r>
              <a:rPr lang="en-US" b="0" dirty="0"/>
              <a:t>*Most (60%) gender diverse/nonbinary youth, identified as bisexual (not shown in figure to the left).</a:t>
            </a:r>
            <a:endParaRPr lang="en-US" b="0" dirty="0">
              <a:ea typeface="Calibri"/>
              <a:cs typeface="Calibri"/>
            </a:endParaRPr>
          </a:p>
        </p:txBody>
      </p:sp>
      <p:sp>
        <p:nvSpPr>
          <p:cNvPr id="4" name="Footer Placeholder 3">
            <a:extLst>
              <a:ext uri="{FF2B5EF4-FFF2-40B4-BE49-F238E27FC236}">
                <a16:creationId xmlns:a16="http://schemas.microsoft.com/office/drawing/2014/main" id="{3F134ECC-1C83-7B65-FF90-1AC8BDE8C1A0}"/>
              </a:ext>
            </a:extLst>
          </p:cNvPr>
          <p:cNvSpPr>
            <a:spLocks noGrp="1"/>
          </p:cNvSpPr>
          <p:nvPr>
            <p:ph type="ftr" sz="quarter" idx="11"/>
          </p:nvPr>
        </p:nvSpPr>
        <p:spPr/>
        <p:txBody>
          <a:bodyPr/>
          <a:lstStyle/>
          <a:p>
            <a:r>
              <a:rPr lang="en-US" i="1"/>
              <a:t>Monograph Matters </a:t>
            </a:r>
            <a:r>
              <a:rPr lang="en-US"/>
              <a:t>is the companion website for the </a:t>
            </a:r>
            <a:r>
              <a:rPr lang="en-US" i="1"/>
              <a:t>Monographs of the Society for Research in Child Development</a:t>
            </a:r>
            <a:endParaRPr lang="en-US" i="1" dirty="0"/>
          </a:p>
        </p:txBody>
      </p:sp>
    </p:spTree>
    <p:extLst>
      <p:ext uri="{BB962C8B-B14F-4D97-AF65-F5344CB8AC3E}">
        <p14:creationId xmlns:p14="http://schemas.microsoft.com/office/powerpoint/2010/main" val="159583047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3DD297-A3C4-FD3A-A232-2588311AEF4F}"/>
            </a:ext>
          </a:extLst>
        </p:cNvPr>
        <p:cNvGrpSpPr/>
        <p:nvPr/>
      </p:nvGrpSpPr>
      <p:grpSpPr>
        <a:xfrm>
          <a:off x="0" y="0"/>
          <a:ext cx="0" cy="0"/>
          <a:chOff x="0" y="0"/>
          <a:chExt cx="0" cy="0"/>
        </a:xfrm>
      </p:grpSpPr>
      <p:sp>
        <p:nvSpPr>
          <p:cNvPr id="6" name="Title 5">
            <a:extLst>
              <a:ext uri="{FF2B5EF4-FFF2-40B4-BE49-F238E27FC236}">
                <a16:creationId xmlns:a16="http://schemas.microsoft.com/office/drawing/2014/main" id="{59FE5BD9-B08D-B091-0980-AE1DE099E53C}"/>
              </a:ext>
            </a:extLst>
          </p:cNvPr>
          <p:cNvSpPr>
            <a:spLocks noGrp="1"/>
          </p:cNvSpPr>
          <p:nvPr>
            <p:ph type="title"/>
          </p:nvPr>
        </p:nvSpPr>
        <p:spPr/>
        <p:txBody>
          <a:bodyPr>
            <a:normAutofit/>
          </a:bodyPr>
          <a:lstStyle/>
          <a:p>
            <a:r>
              <a:rPr lang="en-US" dirty="0"/>
              <a:t>Results: Childhood predictors of later sexuality</a:t>
            </a:r>
          </a:p>
        </p:txBody>
      </p:sp>
      <p:sp>
        <p:nvSpPr>
          <p:cNvPr id="7" name="Content Placeholder 6">
            <a:extLst>
              <a:ext uri="{FF2B5EF4-FFF2-40B4-BE49-F238E27FC236}">
                <a16:creationId xmlns:a16="http://schemas.microsoft.com/office/drawing/2014/main" id="{9BC64F62-288C-732E-DD8A-C4372AC99577}"/>
              </a:ext>
            </a:extLst>
          </p:cNvPr>
          <p:cNvSpPr>
            <a:spLocks noGrp="1"/>
          </p:cNvSpPr>
          <p:nvPr>
            <p:ph idx="1"/>
          </p:nvPr>
        </p:nvSpPr>
        <p:spPr/>
        <p:txBody>
          <a:bodyPr vert="horz" lIns="91440" tIns="45720" rIns="91440" bIns="45720" rtlCol="0" anchor="t">
            <a:normAutofit fontScale="92500"/>
          </a:bodyPr>
          <a:lstStyle/>
          <a:p>
            <a:pPr marL="457200" indent="-457200">
              <a:buFont typeface="Arial" panose="020B0604020202020204" pitchFamily="34" charset="0"/>
              <a:buChar char="•"/>
            </a:pPr>
            <a:r>
              <a:rPr lang="en-US" dirty="0"/>
              <a:t>Among boys, straight boys had</a:t>
            </a:r>
            <a:endParaRPr lang="en-US" dirty="0">
              <a:ea typeface="Calibri"/>
              <a:cs typeface="Calibri"/>
            </a:endParaRPr>
          </a:p>
          <a:p>
            <a:pPr marL="1143000" lvl="1" indent="-457200"/>
            <a:r>
              <a:rPr lang="en-US" dirty="0"/>
              <a:t>more masculine early gender identities than queer boys.</a:t>
            </a:r>
            <a:endParaRPr lang="en-US" dirty="0">
              <a:ea typeface="Calibri"/>
              <a:cs typeface="Calibri"/>
            </a:endParaRPr>
          </a:p>
          <a:p>
            <a:pPr marL="1143000" lvl="1" indent="-457200"/>
            <a:r>
              <a:rPr lang="en-US" dirty="0"/>
              <a:t>more masculine toy, clothing, and peer preferences than queer boys.</a:t>
            </a:r>
            <a:endParaRPr lang="en-US" dirty="0">
              <a:ea typeface="Calibri"/>
              <a:cs typeface="Calibri"/>
            </a:endParaRPr>
          </a:p>
          <a:p>
            <a:pPr marL="1143000" lvl="1" indent="-457200"/>
            <a:r>
              <a:rPr lang="en-US" dirty="0"/>
              <a:t>parents who reported that they were more masculine in childhood than queer boys.</a:t>
            </a:r>
            <a:endParaRPr lang="en-US" dirty="0">
              <a:ea typeface="Calibri"/>
              <a:cs typeface="Calibri"/>
            </a:endParaRPr>
          </a:p>
          <a:p>
            <a:pPr marL="1143000" lvl="1" indent="-457200"/>
            <a:endParaRPr lang="en-US" dirty="0">
              <a:ea typeface="Calibri"/>
              <a:cs typeface="Calibri"/>
            </a:endParaRPr>
          </a:p>
          <a:p>
            <a:pPr marL="457200" indent="-457200">
              <a:buFont typeface="Arial" panose="020B0604020202020204" pitchFamily="34" charset="0"/>
              <a:buChar char="•"/>
            </a:pPr>
            <a:r>
              <a:rPr lang="en-US" dirty="0"/>
              <a:t>Among girls, straight girls had </a:t>
            </a:r>
            <a:endParaRPr lang="en-US" dirty="0">
              <a:ea typeface="Calibri"/>
              <a:cs typeface="Calibri"/>
            </a:endParaRPr>
          </a:p>
          <a:p>
            <a:pPr marL="1143000" lvl="1" indent="-457200"/>
            <a:r>
              <a:rPr lang="en-US" dirty="0"/>
              <a:t>more feminine early gender identities than queer girls.</a:t>
            </a:r>
            <a:endParaRPr lang="en-US" dirty="0">
              <a:ea typeface="Calibri"/>
              <a:cs typeface="Calibri"/>
            </a:endParaRPr>
          </a:p>
          <a:p>
            <a:pPr marL="1143000" lvl="1" indent="-457200"/>
            <a:r>
              <a:rPr lang="en-US" dirty="0"/>
              <a:t>more feminine toy, clothing, and peer preferences than queer girls.</a:t>
            </a:r>
            <a:endParaRPr lang="en-US" dirty="0">
              <a:ea typeface="Calibri"/>
              <a:cs typeface="Calibri"/>
            </a:endParaRPr>
          </a:p>
          <a:p>
            <a:pPr marL="1143000" lvl="1" indent="-457200"/>
            <a:r>
              <a:rPr lang="en-US" dirty="0"/>
              <a:t>parents wo reported that they were more feminine in childhood than queer girls.</a:t>
            </a:r>
            <a:endParaRPr lang="en-US" dirty="0">
              <a:ea typeface="Calibri"/>
              <a:cs typeface="Calibri"/>
            </a:endParaRPr>
          </a:p>
        </p:txBody>
      </p:sp>
      <p:sp>
        <p:nvSpPr>
          <p:cNvPr id="5" name="Footer Placeholder 4">
            <a:extLst>
              <a:ext uri="{FF2B5EF4-FFF2-40B4-BE49-F238E27FC236}">
                <a16:creationId xmlns:a16="http://schemas.microsoft.com/office/drawing/2014/main" id="{42D830B4-7920-954A-E8C6-8AA855BB2771}"/>
              </a:ext>
            </a:extLst>
          </p:cNvPr>
          <p:cNvSpPr>
            <a:spLocks noGrp="1"/>
          </p:cNvSpPr>
          <p:nvPr>
            <p:ph type="ftr" sz="quarter" idx="11"/>
          </p:nvPr>
        </p:nvSpPr>
        <p:spPr/>
        <p:txBody>
          <a:bodyPr/>
          <a:lstStyle/>
          <a:p>
            <a:r>
              <a:rPr lang="en-US" i="1"/>
              <a:t>Monograph Matters </a:t>
            </a:r>
            <a:r>
              <a:rPr lang="en-US"/>
              <a:t>is the companion website for the </a:t>
            </a:r>
            <a:r>
              <a:rPr lang="en-US" i="1"/>
              <a:t>Monographs of the Society for Research in Child Development</a:t>
            </a:r>
            <a:endParaRPr lang="en-US" i="1" dirty="0"/>
          </a:p>
        </p:txBody>
      </p:sp>
    </p:spTree>
    <p:extLst>
      <p:ext uri="{BB962C8B-B14F-4D97-AF65-F5344CB8AC3E}">
        <p14:creationId xmlns:p14="http://schemas.microsoft.com/office/powerpoint/2010/main" val="250070162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D9CD9246-1842-9082-AAE3-BB01C1B8E9ED}"/>
              </a:ext>
            </a:extLst>
          </p:cNvPr>
          <p:cNvSpPr>
            <a:spLocks noGrp="1"/>
          </p:cNvSpPr>
          <p:nvPr>
            <p:ph type="title"/>
          </p:nvPr>
        </p:nvSpPr>
        <p:spPr/>
        <p:txBody>
          <a:bodyPr>
            <a:normAutofit fontScale="90000"/>
          </a:bodyPr>
          <a:lstStyle/>
          <a:p>
            <a:r>
              <a:rPr lang="en-US" dirty="0"/>
              <a:t>Results: Changes in Sexual Orientation Over Time</a:t>
            </a:r>
          </a:p>
        </p:txBody>
      </p:sp>
      <p:sp>
        <p:nvSpPr>
          <p:cNvPr id="7" name="Content Placeholder 6">
            <a:extLst>
              <a:ext uri="{FF2B5EF4-FFF2-40B4-BE49-F238E27FC236}">
                <a16:creationId xmlns:a16="http://schemas.microsoft.com/office/drawing/2014/main" id="{0A9F5462-68F6-33EE-4279-7EBF2579D263}"/>
              </a:ext>
            </a:extLst>
          </p:cNvPr>
          <p:cNvSpPr>
            <a:spLocks noGrp="1"/>
          </p:cNvSpPr>
          <p:nvPr>
            <p:ph sz="half" idx="2"/>
          </p:nvPr>
        </p:nvSpPr>
        <p:spPr>
          <a:xfrm>
            <a:off x="7086600" y="2376511"/>
            <a:ext cx="5029200" cy="3814764"/>
          </a:xfrm>
        </p:spPr>
        <p:txBody>
          <a:bodyPr vert="horz" lIns="91440" tIns="45720" rIns="91440" bIns="45720" rtlCol="0" anchor="t">
            <a:normAutofit fontScale="77500" lnSpcReduction="20000"/>
          </a:bodyPr>
          <a:lstStyle/>
          <a:p>
            <a:pPr marL="457200" indent="-457200">
              <a:buFont typeface="Arial" panose="020B0604020202020204" pitchFamily="34" charset="0"/>
              <a:buChar char="•"/>
            </a:pPr>
            <a:r>
              <a:rPr lang="en-US" b="0" dirty="0"/>
              <a:t>The most common pattern in all groups was stability in sexual orientation across the study.</a:t>
            </a:r>
            <a:endParaRPr lang="en-US" b="0" dirty="0">
              <a:ea typeface="Calibri"/>
              <a:cs typeface="Calibri"/>
            </a:endParaRPr>
          </a:p>
          <a:p>
            <a:pPr marL="457200" indent="-457200">
              <a:buFont typeface="Arial" panose="020B0604020202020204" pitchFamily="34" charset="0"/>
              <a:buChar char="•"/>
            </a:pPr>
            <a:r>
              <a:rPr lang="en-US" b="0" dirty="0"/>
              <a:t>However, change was reported very often (over 35% of youth) and at a similar rate across all participant groups.</a:t>
            </a:r>
            <a:endParaRPr lang="en-US" b="0" dirty="0">
              <a:ea typeface="Calibri"/>
              <a:cs typeface="Calibri"/>
            </a:endParaRPr>
          </a:p>
          <a:p>
            <a:pPr marL="457200" indent="-457200">
              <a:buFont typeface="Arial" panose="020B0604020202020204" pitchFamily="34" charset="0"/>
              <a:buChar char="•"/>
            </a:pPr>
            <a:r>
              <a:rPr lang="en-US" b="0" dirty="0"/>
              <a:t>When change was reported, it often involved shifting to/from an interest in both boys and girls and an interest in only one gender group. </a:t>
            </a:r>
            <a:endParaRPr lang="en-US" b="0" dirty="0">
              <a:ea typeface="Calibri"/>
              <a:cs typeface="Calibri"/>
            </a:endParaRPr>
          </a:p>
          <a:p>
            <a:pPr marL="457200" indent="-457200">
              <a:buFont typeface="Arial" panose="020B0604020202020204" pitchFamily="34" charset="0"/>
              <a:buChar char="•"/>
            </a:pPr>
            <a:r>
              <a:rPr lang="en-US" b="0" dirty="0"/>
              <a:t>Few youth shifted from only interested in boys to only interested in girls (or vice versa).</a:t>
            </a:r>
            <a:endParaRPr lang="en-US" b="0" dirty="0">
              <a:ea typeface="Calibri"/>
              <a:cs typeface="Calibri"/>
            </a:endParaRPr>
          </a:p>
        </p:txBody>
      </p:sp>
      <p:sp>
        <p:nvSpPr>
          <p:cNvPr id="4" name="Footer Placeholder 3">
            <a:extLst>
              <a:ext uri="{FF2B5EF4-FFF2-40B4-BE49-F238E27FC236}">
                <a16:creationId xmlns:a16="http://schemas.microsoft.com/office/drawing/2014/main" id="{BAA08A8D-99C7-1088-A93C-79DA0DB574A7}"/>
              </a:ext>
            </a:extLst>
          </p:cNvPr>
          <p:cNvSpPr>
            <a:spLocks noGrp="1"/>
          </p:cNvSpPr>
          <p:nvPr>
            <p:ph type="ftr" sz="quarter" idx="11"/>
          </p:nvPr>
        </p:nvSpPr>
        <p:spPr/>
        <p:txBody>
          <a:bodyPr/>
          <a:lstStyle/>
          <a:p>
            <a:r>
              <a:rPr lang="en-US" i="1"/>
              <a:t>Monograph Matters </a:t>
            </a:r>
            <a:r>
              <a:rPr lang="en-US"/>
              <a:t>is the companion website for the </a:t>
            </a:r>
            <a:r>
              <a:rPr lang="en-US" i="1"/>
              <a:t>Monographs of the Society for Research in Child Development</a:t>
            </a:r>
            <a:endParaRPr lang="en-US" i="1" dirty="0"/>
          </a:p>
        </p:txBody>
      </p:sp>
      <p:pic>
        <p:nvPicPr>
          <p:cNvPr id="8" name="Content Placeholder 7" descr="A diagram of a graph&#10;&#10;Description automatically generated with medium confidence">
            <a:extLst>
              <a:ext uri="{FF2B5EF4-FFF2-40B4-BE49-F238E27FC236}">
                <a16:creationId xmlns:a16="http://schemas.microsoft.com/office/drawing/2014/main" id="{A09F148A-8EDA-D51A-D843-FD3F4E4988FB}"/>
              </a:ext>
            </a:extLst>
          </p:cNvPr>
          <p:cNvPicPr>
            <a:picLocks noGrp="1" noChangeAspect="1"/>
          </p:cNvPicPr>
          <p:nvPr>
            <p:ph sz="half" idx="1"/>
          </p:nvPr>
        </p:nvPicPr>
        <p:blipFill>
          <a:blip r:embed="rId2" cstate="print">
            <a:extLst>
              <a:ext uri="{28A0092B-C50C-407E-A947-70E740481C1C}">
                <a14:useLocalDpi xmlns:a14="http://schemas.microsoft.com/office/drawing/2010/main" val="0"/>
              </a:ext>
            </a:extLst>
          </a:blip>
          <a:srcRect/>
          <a:stretch>
            <a:fillRect/>
          </a:stretch>
        </p:blipFill>
        <p:spPr bwMode="auto">
          <a:xfrm>
            <a:off x="-29688" y="2376511"/>
            <a:ext cx="7577888" cy="3314994"/>
          </a:xfrm>
          <a:prstGeom prst="rect">
            <a:avLst/>
          </a:prstGeom>
          <a:noFill/>
          <a:ln>
            <a:noFill/>
          </a:ln>
        </p:spPr>
      </p:pic>
    </p:spTree>
    <p:extLst>
      <p:ext uri="{BB962C8B-B14F-4D97-AF65-F5344CB8AC3E}">
        <p14:creationId xmlns:p14="http://schemas.microsoft.com/office/powerpoint/2010/main" val="5117672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7B7FDE59-27BB-0A66-4D0E-8AC96344E4B2}"/>
              </a:ext>
            </a:extLst>
          </p:cNvPr>
          <p:cNvSpPr>
            <a:spLocks noGrp="1"/>
          </p:cNvSpPr>
          <p:nvPr>
            <p:ph type="title"/>
          </p:nvPr>
        </p:nvSpPr>
        <p:spPr/>
        <p:txBody>
          <a:bodyPr/>
          <a:lstStyle/>
          <a:p>
            <a:r>
              <a:rPr lang="en-US" dirty="0"/>
              <a:t>Summary of Key Findings</a:t>
            </a:r>
          </a:p>
        </p:txBody>
      </p:sp>
      <p:sp>
        <p:nvSpPr>
          <p:cNvPr id="7" name="Content Placeholder 6">
            <a:extLst>
              <a:ext uri="{FF2B5EF4-FFF2-40B4-BE49-F238E27FC236}">
                <a16:creationId xmlns:a16="http://schemas.microsoft.com/office/drawing/2014/main" id="{EF9310D5-F39E-AF38-3496-7C3154853D93}"/>
              </a:ext>
            </a:extLst>
          </p:cNvPr>
          <p:cNvSpPr>
            <a:spLocks noGrp="1"/>
          </p:cNvSpPr>
          <p:nvPr>
            <p:ph idx="1"/>
          </p:nvPr>
        </p:nvSpPr>
        <p:spPr/>
        <p:txBody>
          <a:bodyPr vert="horz" lIns="91440" tIns="45720" rIns="91440" bIns="45720" rtlCol="0" anchor="t">
            <a:normAutofit fontScale="92500" lnSpcReduction="10000"/>
          </a:bodyPr>
          <a:lstStyle/>
          <a:p>
            <a:pPr marL="457200" indent="-457200">
              <a:buFont typeface="Arial" panose="020B0604020202020204" pitchFamily="34" charset="0"/>
              <a:buChar char="•"/>
            </a:pPr>
            <a:r>
              <a:rPr lang="en-US" b="0" dirty="0"/>
              <a:t>Most youth show stability in gender identity and sexual orientation from early childhood to early adolescence.</a:t>
            </a:r>
            <a:endParaRPr lang="en-US" b="0" dirty="0">
              <a:ea typeface="Calibri"/>
              <a:cs typeface="Calibri"/>
            </a:endParaRPr>
          </a:p>
          <a:p>
            <a:pPr marL="457200" indent="-457200">
              <a:buFont typeface="Arial" panose="020B0604020202020204" pitchFamily="34" charset="0"/>
              <a:buChar char="•"/>
            </a:pPr>
            <a:r>
              <a:rPr lang="en-US" b="0" dirty="0"/>
              <a:t>Levels of stability did not differ by initial recruitment group (transgender, sibling, cisgender)</a:t>
            </a:r>
            <a:endParaRPr lang="en-US" b="0" dirty="0">
              <a:ea typeface="Calibri"/>
              <a:cs typeface="Calibri"/>
            </a:endParaRPr>
          </a:p>
          <a:p>
            <a:pPr marL="457200" indent="-457200">
              <a:buFont typeface="Arial" panose="020B0604020202020204" pitchFamily="34" charset="0"/>
              <a:buChar char="•"/>
            </a:pPr>
            <a:r>
              <a:rPr lang="en-US" b="0" dirty="0"/>
              <a:t>In line with recent studies, we found much higher rates of reported shifts in gender identity and queer identification in this cohort than in past studies.  </a:t>
            </a:r>
            <a:endParaRPr lang="en-US" b="0" dirty="0">
              <a:ea typeface="Calibri"/>
              <a:cs typeface="Calibri"/>
            </a:endParaRPr>
          </a:p>
          <a:p>
            <a:pPr marL="457200" indent="-457200">
              <a:buFont typeface="Arial" panose="020B0604020202020204" pitchFamily="34" charset="0"/>
              <a:buChar char="•"/>
            </a:pPr>
            <a:r>
              <a:rPr lang="en-US" b="0" dirty="0"/>
              <a:t>We found significant but small associations between reported gender identity and preferences in early childhood and gender and sexuality in early adolescence.</a:t>
            </a:r>
            <a:endParaRPr lang="en-US" dirty="0"/>
          </a:p>
        </p:txBody>
      </p:sp>
      <p:sp>
        <p:nvSpPr>
          <p:cNvPr id="5" name="Footer Placeholder 4">
            <a:extLst>
              <a:ext uri="{FF2B5EF4-FFF2-40B4-BE49-F238E27FC236}">
                <a16:creationId xmlns:a16="http://schemas.microsoft.com/office/drawing/2014/main" id="{6C94C29C-5022-A72A-A159-3C5048EA08BD}"/>
              </a:ext>
            </a:extLst>
          </p:cNvPr>
          <p:cNvSpPr>
            <a:spLocks noGrp="1"/>
          </p:cNvSpPr>
          <p:nvPr>
            <p:ph type="ftr" sz="quarter" idx="11"/>
          </p:nvPr>
        </p:nvSpPr>
        <p:spPr/>
        <p:txBody>
          <a:bodyPr/>
          <a:lstStyle/>
          <a:p>
            <a:r>
              <a:rPr lang="en-US" i="1"/>
              <a:t>Monograph Matters </a:t>
            </a:r>
            <a:r>
              <a:rPr lang="en-US"/>
              <a:t>is the companion website for the </a:t>
            </a:r>
            <a:r>
              <a:rPr lang="en-US" i="1"/>
              <a:t>Monographs of the Society for Research in Child Development</a:t>
            </a:r>
            <a:endParaRPr lang="en-US" i="1" dirty="0"/>
          </a:p>
        </p:txBody>
      </p:sp>
    </p:spTree>
    <p:extLst>
      <p:ext uri="{BB962C8B-B14F-4D97-AF65-F5344CB8AC3E}">
        <p14:creationId xmlns:p14="http://schemas.microsoft.com/office/powerpoint/2010/main" val="133270562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E5D768-91A4-0D4B-2B21-F30FD862FF6A}"/>
              </a:ext>
            </a:extLst>
          </p:cNvPr>
          <p:cNvSpPr>
            <a:spLocks noGrp="1"/>
          </p:cNvSpPr>
          <p:nvPr>
            <p:ph type="title"/>
          </p:nvPr>
        </p:nvSpPr>
        <p:spPr/>
        <p:txBody>
          <a:bodyPr/>
          <a:lstStyle/>
          <a:p>
            <a:r>
              <a:rPr lang="en-US" dirty="0"/>
              <a:t>Strengths &amp; Novelty of the Present Study</a:t>
            </a:r>
          </a:p>
        </p:txBody>
      </p:sp>
      <p:sp>
        <p:nvSpPr>
          <p:cNvPr id="3" name="Content Placeholder 2">
            <a:extLst>
              <a:ext uri="{FF2B5EF4-FFF2-40B4-BE49-F238E27FC236}">
                <a16:creationId xmlns:a16="http://schemas.microsoft.com/office/drawing/2014/main" id="{81AEFD0C-9B4E-25E5-87BD-6D4D64EBA415}"/>
              </a:ext>
            </a:extLst>
          </p:cNvPr>
          <p:cNvSpPr>
            <a:spLocks noGrp="1"/>
          </p:cNvSpPr>
          <p:nvPr>
            <p:ph idx="1"/>
          </p:nvPr>
        </p:nvSpPr>
        <p:spPr/>
        <p:txBody>
          <a:bodyPr vert="horz" lIns="91440" tIns="45720" rIns="91440" bIns="45720" rtlCol="0" anchor="t">
            <a:normAutofit fontScale="92500" lnSpcReduction="10000"/>
          </a:bodyPr>
          <a:lstStyle/>
          <a:p>
            <a:pPr marL="457200" indent="-457200">
              <a:buFont typeface="Arial" panose="020B0604020202020204" pitchFamily="34" charset="0"/>
              <a:buChar char="•"/>
            </a:pPr>
            <a:r>
              <a:rPr lang="en-US" b="0" dirty="0"/>
              <a:t>This is the first lon</a:t>
            </a:r>
            <a:r>
              <a:rPr lang="en-US" b="0" dirty="0">
                <a:solidFill>
                  <a:srgbClr val="000000"/>
                </a:solidFill>
              </a:rPr>
              <a:t>gitudinal</a:t>
            </a:r>
            <a:r>
              <a:rPr lang="en-US" b="0" dirty="0"/>
              <a:t> study of socially-transitioned children</a:t>
            </a:r>
          </a:p>
          <a:p>
            <a:pPr marL="457200" indent="-457200">
              <a:buFont typeface="Arial" panose="020B0604020202020204" pitchFamily="34" charset="0"/>
              <a:buChar char="•"/>
            </a:pPr>
            <a:r>
              <a:rPr lang="en-US" b="0" dirty="0"/>
              <a:t>Large sample size given relative rarity of population</a:t>
            </a:r>
            <a:endParaRPr lang="en-US" b="0" dirty="0">
              <a:ea typeface="Calibri"/>
              <a:cs typeface="Calibri"/>
            </a:endParaRPr>
          </a:p>
          <a:p>
            <a:pPr marL="457200" indent="-457200">
              <a:buFont typeface="Arial" panose="020B0604020202020204" pitchFamily="34" charset="0"/>
              <a:buChar char="•"/>
            </a:pPr>
            <a:r>
              <a:rPr lang="en-US" b="0" dirty="0"/>
              <a:t>Inclusion of comparison groups of cisgender youth, enabling us to interpret results as cohort effects vs. effects of being transgender</a:t>
            </a:r>
            <a:endParaRPr lang="en-US" b="0" dirty="0">
              <a:ea typeface="Calibri"/>
              <a:cs typeface="Calibri"/>
            </a:endParaRPr>
          </a:p>
          <a:p>
            <a:pPr marL="457200" indent="-457200">
              <a:buFont typeface="Arial" panose="020B0604020202020204" pitchFamily="34" charset="0"/>
              <a:buChar char="•"/>
            </a:pPr>
            <a:r>
              <a:rPr lang="en-US" b="0" dirty="0"/>
              <a:t>Inclusion of parents’ and youths’ perspectives</a:t>
            </a:r>
          </a:p>
          <a:p>
            <a:pPr marL="457200" indent="-457200">
              <a:buFont typeface="Arial" panose="020B0604020202020204" pitchFamily="34" charset="0"/>
              <a:buChar char="•"/>
            </a:pPr>
            <a:r>
              <a:rPr lang="en-US" b="0" dirty="0"/>
              <a:t>Very high retention rate</a:t>
            </a:r>
          </a:p>
          <a:p>
            <a:pPr marL="457200" indent="-457200">
              <a:buFont typeface="Arial" panose="020B0604020202020204" pitchFamily="34" charset="0"/>
              <a:buChar char="•"/>
            </a:pPr>
            <a:r>
              <a:rPr lang="en-US" b="0" dirty="0"/>
              <a:t>Participation throughout development (rather than only once in childhood with a single follow-up in adolescence/early adulthood, as in some past research)</a:t>
            </a:r>
          </a:p>
        </p:txBody>
      </p:sp>
      <p:sp>
        <p:nvSpPr>
          <p:cNvPr id="4" name="Footer Placeholder 3">
            <a:extLst>
              <a:ext uri="{FF2B5EF4-FFF2-40B4-BE49-F238E27FC236}">
                <a16:creationId xmlns:a16="http://schemas.microsoft.com/office/drawing/2014/main" id="{8BD520F9-081F-5ED6-FCE6-28BCC696F8A7}"/>
              </a:ext>
            </a:extLst>
          </p:cNvPr>
          <p:cNvSpPr>
            <a:spLocks noGrp="1"/>
          </p:cNvSpPr>
          <p:nvPr>
            <p:ph type="ftr" sz="quarter" idx="11"/>
          </p:nvPr>
        </p:nvSpPr>
        <p:spPr/>
        <p:txBody>
          <a:bodyPr/>
          <a:lstStyle/>
          <a:p>
            <a:r>
              <a:rPr lang="en-US" i="1"/>
              <a:t>Monograph Matters </a:t>
            </a:r>
            <a:r>
              <a:rPr lang="en-US"/>
              <a:t>is the companion website for the </a:t>
            </a:r>
            <a:r>
              <a:rPr lang="en-US" i="1"/>
              <a:t>Monographs of the Society for Research in Child Development</a:t>
            </a:r>
            <a:endParaRPr lang="en-US" i="1" dirty="0"/>
          </a:p>
        </p:txBody>
      </p:sp>
    </p:spTree>
    <p:extLst>
      <p:ext uri="{BB962C8B-B14F-4D97-AF65-F5344CB8AC3E}">
        <p14:creationId xmlns:p14="http://schemas.microsoft.com/office/powerpoint/2010/main" val="402313409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539F70-52F3-C4E4-4193-7AA3133FBFC6}"/>
              </a:ext>
            </a:extLst>
          </p:cNvPr>
          <p:cNvSpPr>
            <a:spLocks noGrp="1"/>
          </p:cNvSpPr>
          <p:nvPr>
            <p:ph type="title"/>
          </p:nvPr>
        </p:nvSpPr>
        <p:spPr/>
        <p:txBody>
          <a:bodyPr/>
          <a:lstStyle/>
          <a:p>
            <a:r>
              <a:rPr lang="en-US" dirty="0"/>
              <a:t>Limitations of the Present Study</a:t>
            </a:r>
          </a:p>
        </p:txBody>
      </p:sp>
      <p:sp>
        <p:nvSpPr>
          <p:cNvPr id="3" name="Content Placeholder 2">
            <a:extLst>
              <a:ext uri="{FF2B5EF4-FFF2-40B4-BE49-F238E27FC236}">
                <a16:creationId xmlns:a16="http://schemas.microsoft.com/office/drawing/2014/main" id="{E22B0074-0B77-5A01-B9BF-0A8728F1C949}"/>
              </a:ext>
            </a:extLst>
          </p:cNvPr>
          <p:cNvSpPr>
            <a:spLocks noGrp="1"/>
          </p:cNvSpPr>
          <p:nvPr>
            <p:ph idx="1"/>
          </p:nvPr>
        </p:nvSpPr>
        <p:spPr>
          <a:xfrm>
            <a:off x="838200" y="2310539"/>
            <a:ext cx="10515600" cy="4292093"/>
          </a:xfrm>
        </p:spPr>
        <p:txBody>
          <a:bodyPr vert="horz" lIns="91440" tIns="45720" rIns="91440" bIns="45720" rtlCol="0" anchor="t">
            <a:normAutofit fontScale="92500" lnSpcReduction="10000"/>
          </a:bodyPr>
          <a:lstStyle/>
          <a:p>
            <a:pPr marL="457200" indent="-457200">
              <a:buFont typeface="Arial" panose="020B0604020202020204" pitchFamily="34" charset="0"/>
              <a:buChar char="•"/>
            </a:pPr>
            <a:r>
              <a:rPr lang="en-US" dirty="0"/>
              <a:t>Not a representative sample; includes higher percentages of White and multiracial youth than the general population, and participants come from high income families with highly educated parents who are very supportive.</a:t>
            </a:r>
            <a:endParaRPr lang="en-US" dirty="0">
              <a:ea typeface="Calibri"/>
              <a:cs typeface="Calibri"/>
            </a:endParaRPr>
          </a:p>
          <a:p>
            <a:pPr marL="1143000" lvl="1" indent="-457200"/>
            <a:r>
              <a:rPr lang="en-US" dirty="0"/>
              <a:t>Youth who come from lower income households, youth of color, and youth with more conservative and less formally educated parents were underrepresented study</a:t>
            </a:r>
            <a:endParaRPr lang="en-US" dirty="0">
              <a:ea typeface="Calibri"/>
              <a:cs typeface="Calibri"/>
            </a:endParaRPr>
          </a:p>
          <a:p>
            <a:pPr marL="1143000" lvl="1" indent="-457200"/>
            <a:r>
              <a:rPr lang="en-US" dirty="0"/>
              <a:t>youths who identified as transgender but were not allowed to socially transition in childhood or whose parents did not approve of their identities were also not included</a:t>
            </a:r>
            <a:endParaRPr lang="en-US" dirty="0">
              <a:solidFill>
                <a:srgbClr val="FF0000"/>
              </a:solidFill>
            </a:endParaRPr>
          </a:p>
          <a:p>
            <a:pPr marL="457200" indent="-457200">
              <a:buFont typeface="Arial" panose="020B0604020202020204" pitchFamily="34" charset="0"/>
              <a:buChar char="•"/>
            </a:pPr>
            <a:r>
              <a:rPr lang="en-US" dirty="0"/>
              <a:t>Parents of Recruited as Cisgender group are slightly more politically conservative and higher income than Parents of Trans/Siblings, meaning that that groups are not directly comparable</a:t>
            </a:r>
          </a:p>
          <a:p>
            <a:endParaRPr lang="en-US" dirty="0">
              <a:solidFill>
                <a:srgbClr val="FF0000"/>
              </a:solidFill>
              <a:ea typeface="Calibri" panose="020F0502020204030204"/>
              <a:cs typeface="Calibri" panose="020F0502020204030204"/>
            </a:endParaRPr>
          </a:p>
        </p:txBody>
      </p:sp>
      <p:sp>
        <p:nvSpPr>
          <p:cNvPr id="4" name="Footer Placeholder 3">
            <a:extLst>
              <a:ext uri="{FF2B5EF4-FFF2-40B4-BE49-F238E27FC236}">
                <a16:creationId xmlns:a16="http://schemas.microsoft.com/office/drawing/2014/main" id="{EAF611CD-D118-DB9C-275C-CEF744B11277}"/>
              </a:ext>
            </a:extLst>
          </p:cNvPr>
          <p:cNvSpPr>
            <a:spLocks noGrp="1"/>
          </p:cNvSpPr>
          <p:nvPr>
            <p:ph type="ftr" sz="quarter" idx="11"/>
          </p:nvPr>
        </p:nvSpPr>
        <p:spPr/>
        <p:txBody>
          <a:bodyPr/>
          <a:lstStyle/>
          <a:p>
            <a:r>
              <a:rPr lang="en-US" i="1"/>
              <a:t>Monograph Matters </a:t>
            </a:r>
            <a:r>
              <a:rPr lang="en-US"/>
              <a:t>is the companion website for the </a:t>
            </a:r>
            <a:r>
              <a:rPr lang="en-US" i="1"/>
              <a:t>Monographs of the Society for Research in Child Development</a:t>
            </a:r>
            <a:endParaRPr lang="en-US" i="1" dirty="0"/>
          </a:p>
        </p:txBody>
      </p:sp>
    </p:spTree>
    <p:extLst>
      <p:ext uri="{BB962C8B-B14F-4D97-AF65-F5344CB8AC3E}">
        <p14:creationId xmlns:p14="http://schemas.microsoft.com/office/powerpoint/2010/main" val="295311783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07AC6F-37F4-A5B7-F7BA-A98D361EDE82}"/>
              </a:ext>
            </a:extLst>
          </p:cNvPr>
          <p:cNvSpPr>
            <a:spLocks noGrp="1"/>
          </p:cNvSpPr>
          <p:nvPr>
            <p:ph type="title"/>
          </p:nvPr>
        </p:nvSpPr>
        <p:spPr/>
        <p:txBody>
          <a:bodyPr/>
          <a:lstStyle/>
          <a:p>
            <a:r>
              <a:rPr lang="en-US" dirty="0">
                <a:cs typeface="Futura Medium"/>
              </a:rPr>
              <a:t>General Implications</a:t>
            </a:r>
            <a:endParaRPr lang="en-US" dirty="0"/>
          </a:p>
        </p:txBody>
      </p:sp>
      <p:sp>
        <p:nvSpPr>
          <p:cNvPr id="3" name="Content Placeholder 2">
            <a:extLst>
              <a:ext uri="{FF2B5EF4-FFF2-40B4-BE49-F238E27FC236}">
                <a16:creationId xmlns:a16="http://schemas.microsoft.com/office/drawing/2014/main" id="{BF1BF00E-0D07-9D2E-A8A7-C9B3543B161B}"/>
              </a:ext>
            </a:extLst>
          </p:cNvPr>
          <p:cNvSpPr>
            <a:spLocks noGrp="1"/>
          </p:cNvSpPr>
          <p:nvPr>
            <p:ph idx="1"/>
          </p:nvPr>
        </p:nvSpPr>
        <p:spPr>
          <a:xfrm>
            <a:off x="838200" y="2288129"/>
            <a:ext cx="10515600" cy="4312250"/>
          </a:xfrm>
        </p:spPr>
        <p:txBody>
          <a:bodyPr vert="horz" lIns="91440" tIns="45720" rIns="91440" bIns="45720" rtlCol="0" anchor="t">
            <a:normAutofit fontScale="92500" lnSpcReduction="10000"/>
          </a:bodyPr>
          <a:lstStyle/>
          <a:p>
            <a:pPr marL="457200" indent="-457200">
              <a:buFont typeface="Arial" panose="020B0604020202020204" pitchFamily="34" charset="0"/>
              <a:buChar char="•"/>
            </a:pPr>
            <a:r>
              <a:rPr lang="en-US" b="0" dirty="0"/>
              <a:t>Our results suggest that most early-identifying transgender children will show stability in gender identity across childhood and adolescence, meaning they are likely not confused or going through a temporary phase (though some do change to live as nonbinary or, more rarely, cisgender)</a:t>
            </a:r>
            <a:endParaRPr lang="en-US" b="0">
              <a:ea typeface="Calibri"/>
              <a:cs typeface="Calibri"/>
            </a:endParaRPr>
          </a:p>
          <a:p>
            <a:pPr marL="457200" indent="-457200">
              <a:buFont typeface="Arial" panose="020B0604020202020204" pitchFamily="34" charset="0"/>
              <a:buChar char="•"/>
            </a:pPr>
            <a:r>
              <a:rPr lang="en-US" b="0" dirty="0">
                <a:solidFill>
                  <a:srgbClr val="000000"/>
                </a:solidFill>
                <a:ea typeface="Calibri"/>
                <a:cs typeface="Calibri"/>
              </a:rPr>
              <a:t>However, contrary to predictions from classic developmental literature, we found that over 10% of initially cisgender children reported gender change – suggesting that this sample thinks about gender more flexibly than those from earlier generations, and that gender is likely not a static social category for everyone (as often assumed)</a:t>
            </a:r>
          </a:p>
          <a:p>
            <a:pPr marL="457200" indent="-457200">
              <a:buFont typeface="Arial" panose="020B0604020202020204" pitchFamily="34" charset="0"/>
              <a:buChar char="•"/>
            </a:pPr>
            <a:r>
              <a:rPr lang="en-US" b="0" dirty="0"/>
              <a:t>Early-identifying and socially transitioned transgender youth show stability in their identities in contrast to the trajectories of youth studied in medical clinics (1950 – 2010)</a:t>
            </a:r>
            <a:endParaRPr lang="en-US" b="0" dirty="0">
              <a:ea typeface="Calibri"/>
              <a:cs typeface="Calibri"/>
            </a:endParaRPr>
          </a:p>
        </p:txBody>
      </p:sp>
      <p:sp>
        <p:nvSpPr>
          <p:cNvPr id="4" name="Footer Placeholder 3">
            <a:extLst>
              <a:ext uri="{FF2B5EF4-FFF2-40B4-BE49-F238E27FC236}">
                <a16:creationId xmlns:a16="http://schemas.microsoft.com/office/drawing/2014/main" id="{F4BF05ED-3857-F463-E5ED-FB14B4AC38B7}"/>
              </a:ext>
            </a:extLst>
          </p:cNvPr>
          <p:cNvSpPr>
            <a:spLocks noGrp="1"/>
          </p:cNvSpPr>
          <p:nvPr>
            <p:ph type="ftr" sz="quarter" idx="11"/>
          </p:nvPr>
        </p:nvSpPr>
        <p:spPr/>
        <p:txBody>
          <a:bodyPr/>
          <a:lstStyle/>
          <a:p>
            <a:r>
              <a:rPr lang="en-US" i="1"/>
              <a:t>Monograph Matters </a:t>
            </a:r>
            <a:r>
              <a:rPr lang="en-US"/>
              <a:t>is the companion website for the </a:t>
            </a:r>
            <a:r>
              <a:rPr lang="en-US" i="1"/>
              <a:t>Monographs of the Society for Research in Child Development</a:t>
            </a:r>
            <a:endParaRPr lang="en-US" i="1" dirty="0"/>
          </a:p>
        </p:txBody>
      </p:sp>
    </p:spTree>
    <p:extLst>
      <p:ext uri="{BB962C8B-B14F-4D97-AF65-F5344CB8AC3E}">
        <p14:creationId xmlns:p14="http://schemas.microsoft.com/office/powerpoint/2010/main" val="151396807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412B12-7872-81C0-270D-67D32A5C862E}"/>
              </a:ext>
            </a:extLst>
          </p:cNvPr>
          <p:cNvSpPr>
            <a:spLocks noGrp="1"/>
          </p:cNvSpPr>
          <p:nvPr>
            <p:ph type="title"/>
          </p:nvPr>
        </p:nvSpPr>
        <p:spPr/>
        <p:txBody>
          <a:bodyPr/>
          <a:lstStyle/>
          <a:p>
            <a:r>
              <a:rPr lang="en-US" dirty="0">
                <a:cs typeface="Futura Medium"/>
              </a:rPr>
              <a:t>Implications for Parents</a:t>
            </a:r>
            <a:endParaRPr lang="en-US" dirty="0"/>
          </a:p>
        </p:txBody>
      </p:sp>
      <p:sp>
        <p:nvSpPr>
          <p:cNvPr id="3" name="Content Placeholder 2">
            <a:extLst>
              <a:ext uri="{FF2B5EF4-FFF2-40B4-BE49-F238E27FC236}">
                <a16:creationId xmlns:a16="http://schemas.microsoft.com/office/drawing/2014/main" id="{DACA86D0-81FD-5EA9-047E-CFF150739018}"/>
              </a:ext>
            </a:extLst>
          </p:cNvPr>
          <p:cNvSpPr>
            <a:spLocks noGrp="1"/>
          </p:cNvSpPr>
          <p:nvPr>
            <p:ph idx="1"/>
          </p:nvPr>
        </p:nvSpPr>
        <p:spPr>
          <a:xfrm>
            <a:off x="838200" y="2495550"/>
            <a:ext cx="10515600" cy="3934664"/>
          </a:xfrm>
        </p:spPr>
        <p:txBody>
          <a:bodyPr vert="horz" lIns="91440" tIns="45720" rIns="91440" bIns="45720" rtlCol="0" anchor="t">
            <a:noAutofit/>
          </a:bodyPr>
          <a:lstStyle/>
          <a:p>
            <a:pPr marL="285750" indent="-285750">
              <a:buFont typeface="Arial"/>
              <a:buChar char="•"/>
            </a:pPr>
            <a:r>
              <a:rPr lang="en-US" sz="2000" dirty="0">
                <a:solidFill>
                  <a:srgbClr val="222222"/>
                </a:solidFill>
                <a:latin typeface="Arial"/>
                <a:cs typeface="Arial"/>
              </a:rPr>
              <a:t>Gender identity is flexible</a:t>
            </a:r>
            <a:r>
              <a:rPr lang="en-US" sz="2000" b="0" dirty="0">
                <a:solidFill>
                  <a:srgbClr val="222222"/>
                </a:solidFill>
                <a:latin typeface="Arial"/>
                <a:cs typeface="Arial"/>
              </a:rPr>
              <a:t>: Parents of all children—regardless of how they identify—should recognize that gender identity can evolve over time. The fact that over 10% of initially cisgender children reported a gender change highlights the importance of fostering open, nonjudgmental conversations about gender in the home.</a:t>
            </a:r>
            <a:endParaRPr lang="en-US" sz="2000" dirty="0">
              <a:ea typeface="Calibri"/>
              <a:cs typeface="Calibri"/>
            </a:endParaRPr>
          </a:p>
          <a:p>
            <a:pPr marL="285750" indent="-285750">
              <a:buFont typeface="Arial"/>
              <a:buChar char="•"/>
            </a:pPr>
            <a:r>
              <a:rPr lang="en-US" sz="2000" dirty="0">
                <a:solidFill>
                  <a:srgbClr val="222222"/>
                </a:solidFill>
                <a:latin typeface="Arial"/>
                <a:cs typeface="Arial"/>
              </a:rPr>
              <a:t>Caution against outdated assumptions</a:t>
            </a:r>
            <a:r>
              <a:rPr lang="en-US" sz="2000" b="0" dirty="0">
                <a:solidFill>
                  <a:srgbClr val="222222"/>
                </a:solidFill>
                <a:latin typeface="Arial"/>
                <a:cs typeface="Arial"/>
              </a:rPr>
              <a:t>: Parents may be relying on outdated beliefs about gender as fixed and binary. Our findings suggest a need to re-evaluate those views in light of today’s children's sense of identity, who may understand and explore gender more flexibly than previous generations.</a:t>
            </a:r>
            <a:endParaRPr lang="en-US" sz="2000">
              <a:ea typeface="Calibri"/>
              <a:cs typeface="Calibri"/>
            </a:endParaRPr>
          </a:p>
          <a:p>
            <a:pPr marL="285750" indent="-285750">
              <a:buFont typeface="Arial"/>
              <a:buChar char="•"/>
            </a:pPr>
            <a:r>
              <a:rPr lang="en-US" sz="2000" dirty="0">
                <a:solidFill>
                  <a:srgbClr val="222222"/>
                </a:solidFill>
                <a:latin typeface="Arial"/>
                <a:cs typeface="Arial"/>
              </a:rPr>
              <a:t>Support your children across development</a:t>
            </a:r>
            <a:r>
              <a:rPr lang="en-US" sz="2000" b="0" dirty="0">
                <a:solidFill>
                  <a:srgbClr val="222222"/>
                </a:solidFill>
                <a:latin typeface="Arial"/>
                <a:cs typeface="Arial"/>
              </a:rPr>
              <a:t>: Because some youth who initially identified as transgender later identify as nonbinary or cisgender, parents should support gender development as an ongoing process, not a one-time declaration—remaining open, supportive, and responsive to their child’s evolving self-understanding.</a:t>
            </a:r>
            <a:endParaRPr lang="en-US" sz="2000">
              <a:ea typeface="Calibri"/>
              <a:cs typeface="Calibri"/>
            </a:endParaRPr>
          </a:p>
          <a:p>
            <a:endParaRPr lang="en-US" sz="1700" dirty="0">
              <a:ea typeface="Calibri"/>
              <a:cs typeface="Calibri"/>
            </a:endParaRPr>
          </a:p>
        </p:txBody>
      </p:sp>
      <p:sp>
        <p:nvSpPr>
          <p:cNvPr id="4" name="Footer Placeholder 3">
            <a:extLst>
              <a:ext uri="{FF2B5EF4-FFF2-40B4-BE49-F238E27FC236}">
                <a16:creationId xmlns:a16="http://schemas.microsoft.com/office/drawing/2014/main" id="{C7628F9D-C56B-27C0-2CA2-338F80BA78F1}"/>
              </a:ext>
            </a:extLst>
          </p:cNvPr>
          <p:cNvSpPr>
            <a:spLocks noGrp="1"/>
          </p:cNvSpPr>
          <p:nvPr>
            <p:ph type="ftr" sz="quarter" idx="11"/>
          </p:nvPr>
        </p:nvSpPr>
        <p:spPr/>
        <p:txBody>
          <a:bodyPr/>
          <a:lstStyle/>
          <a:p>
            <a:r>
              <a:rPr lang="en-US" i="1" dirty="0"/>
              <a:t>Monograph Matters </a:t>
            </a:r>
            <a:r>
              <a:rPr lang="en-US" dirty="0"/>
              <a:t>is the companion website for the </a:t>
            </a:r>
            <a:r>
              <a:rPr lang="en-US" i="1" dirty="0"/>
              <a:t>Monographs of the Society for Research in Child Development</a:t>
            </a:r>
          </a:p>
        </p:txBody>
      </p:sp>
    </p:spTree>
    <p:extLst>
      <p:ext uri="{BB962C8B-B14F-4D97-AF65-F5344CB8AC3E}">
        <p14:creationId xmlns:p14="http://schemas.microsoft.com/office/powerpoint/2010/main" val="387959082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51B220-F29E-DA4E-964C-2F4854918949}"/>
              </a:ext>
            </a:extLst>
          </p:cNvPr>
          <p:cNvSpPr>
            <a:spLocks noGrp="1"/>
          </p:cNvSpPr>
          <p:nvPr>
            <p:ph type="title"/>
          </p:nvPr>
        </p:nvSpPr>
        <p:spPr/>
        <p:txBody>
          <a:bodyPr/>
          <a:lstStyle/>
          <a:p>
            <a:r>
              <a:rPr lang="en-US" dirty="0">
                <a:cs typeface="Futura Medium"/>
              </a:rPr>
              <a:t>Implications for Researchers</a:t>
            </a:r>
            <a:endParaRPr lang="en-US" dirty="0"/>
          </a:p>
        </p:txBody>
      </p:sp>
      <p:sp>
        <p:nvSpPr>
          <p:cNvPr id="3" name="Content Placeholder 2">
            <a:extLst>
              <a:ext uri="{FF2B5EF4-FFF2-40B4-BE49-F238E27FC236}">
                <a16:creationId xmlns:a16="http://schemas.microsoft.com/office/drawing/2014/main" id="{1B27E315-0A95-7F15-7584-DFDE3A69A93A}"/>
              </a:ext>
            </a:extLst>
          </p:cNvPr>
          <p:cNvSpPr>
            <a:spLocks noGrp="1"/>
          </p:cNvSpPr>
          <p:nvPr>
            <p:ph idx="1"/>
          </p:nvPr>
        </p:nvSpPr>
        <p:spPr>
          <a:xfrm>
            <a:off x="838200" y="2314575"/>
            <a:ext cx="10515600" cy="4134689"/>
          </a:xfrm>
        </p:spPr>
        <p:txBody>
          <a:bodyPr vert="horz" lIns="91440" tIns="45720" rIns="91440" bIns="45720" rtlCol="0" anchor="t">
            <a:normAutofit/>
          </a:bodyPr>
          <a:lstStyle/>
          <a:p>
            <a:pPr marL="285750" indent="-285750">
              <a:buFont typeface="Arial"/>
              <a:buChar char="•"/>
            </a:pPr>
            <a:r>
              <a:rPr lang="en-US" sz="1700" dirty="0">
                <a:solidFill>
                  <a:srgbClr val="222222"/>
                </a:solidFill>
                <a:latin typeface="Arial"/>
                <a:cs typeface="Arial"/>
              </a:rPr>
              <a:t>Need for Longitudinal, Inclusive Studies</a:t>
            </a:r>
            <a:r>
              <a:rPr lang="en-US" sz="1700" b="0" dirty="0">
                <a:solidFill>
                  <a:srgbClr val="222222"/>
                </a:solidFill>
                <a:latin typeface="Arial"/>
                <a:cs typeface="Arial"/>
              </a:rPr>
              <a:t>: These findings underscore the value of longitudinal research that includes socially transitioned transgender youth, a group historically excluded from developmental studies. There is an urgent need to understand these processes among youth who may not always be supported by their families and who experience other social risks including poverty, racism, and discrimination for other reasons (religion, immigration status).</a:t>
            </a:r>
            <a:endParaRPr lang="en-US" sz="1700" dirty="0">
              <a:ea typeface="Calibri"/>
              <a:cs typeface="Calibri"/>
            </a:endParaRPr>
          </a:p>
          <a:p>
            <a:pPr marL="285750" indent="-285750">
              <a:buFont typeface="Arial"/>
              <a:buChar char="•"/>
            </a:pPr>
            <a:r>
              <a:rPr lang="en-US" sz="1700" dirty="0">
                <a:solidFill>
                  <a:srgbClr val="222222"/>
                </a:solidFill>
                <a:latin typeface="Arial"/>
                <a:cs typeface="Arial"/>
              </a:rPr>
              <a:t>Rethinking Developmental Models</a:t>
            </a:r>
            <a:r>
              <a:rPr lang="en-US" sz="1700" b="0" dirty="0">
                <a:solidFill>
                  <a:srgbClr val="222222"/>
                </a:solidFill>
                <a:latin typeface="Arial"/>
                <a:cs typeface="Arial"/>
              </a:rPr>
              <a:t>: The evidence that some cisgender-identified children later change their gender identity challenges long-standing theories that conceptualize gender identity as stable from early childhood. Researchers must revisit and revise developmental models to account for greater fluidity and cultural change.</a:t>
            </a:r>
            <a:endParaRPr lang="en-US" sz="1700">
              <a:ea typeface="Calibri"/>
              <a:cs typeface="Calibri"/>
            </a:endParaRPr>
          </a:p>
          <a:p>
            <a:pPr marL="285750" indent="-285750">
              <a:buFont typeface="Arial"/>
              <a:buChar char="•"/>
            </a:pPr>
            <a:r>
              <a:rPr lang="en-US" sz="1700" dirty="0">
                <a:solidFill>
                  <a:srgbClr val="222222"/>
                </a:solidFill>
                <a:latin typeface="Arial"/>
                <a:cs typeface="Arial"/>
              </a:rPr>
              <a:t>Sample Context Matters</a:t>
            </a:r>
            <a:r>
              <a:rPr lang="en-US" sz="1700" b="0" dirty="0">
                <a:solidFill>
                  <a:srgbClr val="222222"/>
                </a:solidFill>
                <a:latin typeface="Arial"/>
                <a:cs typeface="Arial"/>
              </a:rPr>
              <a:t>: The stability observed in early-identifying transgender youth contrasts sharply with earlier clinic-based samples. This highlights the importance of considering the social, medical, and family contexts in which youth are studied when interpreting developmental outcomes.</a:t>
            </a:r>
            <a:endParaRPr lang="en-US" sz="1700">
              <a:ea typeface="Calibri"/>
              <a:cs typeface="Calibri"/>
            </a:endParaRPr>
          </a:p>
          <a:p>
            <a:pPr marL="285750" indent="-285750">
              <a:buFont typeface="Arial"/>
              <a:buChar char="•"/>
            </a:pPr>
            <a:r>
              <a:rPr lang="en-US" sz="1700" dirty="0">
                <a:solidFill>
                  <a:srgbClr val="222222"/>
                </a:solidFill>
                <a:latin typeface="Arial"/>
                <a:cs typeface="Arial"/>
              </a:rPr>
              <a:t>Expanding Definitions of Gender</a:t>
            </a:r>
            <a:r>
              <a:rPr lang="en-US" sz="1700" b="0" dirty="0">
                <a:solidFill>
                  <a:srgbClr val="222222"/>
                </a:solidFill>
                <a:latin typeface="Arial"/>
                <a:cs typeface="Arial"/>
              </a:rPr>
              <a:t>: The results call for more nuanced measurement tools and theoretical frameworks that go beyond binary categories and acknowledge gender as a dynamic and socially situated identity.</a:t>
            </a:r>
            <a:endParaRPr lang="en-US" sz="1700">
              <a:ea typeface="Calibri"/>
              <a:cs typeface="Calibri"/>
            </a:endParaRPr>
          </a:p>
          <a:p>
            <a:endParaRPr lang="en-US" dirty="0">
              <a:ea typeface="Calibri"/>
              <a:cs typeface="Calibri"/>
            </a:endParaRPr>
          </a:p>
        </p:txBody>
      </p:sp>
      <p:sp>
        <p:nvSpPr>
          <p:cNvPr id="4" name="Footer Placeholder 3">
            <a:extLst>
              <a:ext uri="{FF2B5EF4-FFF2-40B4-BE49-F238E27FC236}">
                <a16:creationId xmlns:a16="http://schemas.microsoft.com/office/drawing/2014/main" id="{BF981F6B-D100-F97A-89E7-B362B20FCDB3}"/>
              </a:ext>
            </a:extLst>
          </p:cNvPr>
          <p:cNvSpPr>
            <a:spLocks noGrp="1"/>
          </p:cNvSpPr>
          <p:nvPr>
            <p:ph type="ftr" sz="quarter" idx="11"/>
          </p:nvPr>
        </p:nvSpPr>
        <p:spPr/>
        <p:txBody>
          <a:bodyPr/>
          <a:lstStyle/>
          <a:p>
            <a:r>
              <a:rPr lang="en-US" i="1" dirty="0"/>
              <a:t>Monograph Matters </a:t>
            </a:r>
            <a:r>
              <a:rPr lang="en-US" dirty="0"/>
              <a:t>is the companion website for the </a:t>
            </a:r>
            <a:r>
              <a:rPr lang="en-US" i="1" dirty="0"/>
              <a:t>Monographs of the Society for Research in Child Development</a:t>
            </a:r>
          </a:p>
        </p:txBody>
      </p:sp>
    </p:spTree>
    <p:extLst>
      <p:ext uri="{BB962C8B-B14F-4D97-AF65-F5344CB8AC3E}">
        <p14:creationId xmlns:p14="http://schemas.microsoft.com/office/powerpoint/2010/main" val="302271266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0356AB-288C-3CB6-1474-07D5DDFDCE5C}"/>
              </a:ext>
            </a:extLst>
          </p:cNvPr>
          <p:cNvSpPr>
            <a:spLocks noGrp="1"/>
          </p:cNvSpPr>
          <p:nvPr>
            <p:ph type="title"/>
          </p:nvPr>
        </p:nvSpPr>
        <p:spPr>
          <a:xfrm>
            <a:off x="838200" y="1616034"/>
            <a:ext cx="10515600" cy="762000"/>
          </a:xfrm>
        </p:spPr>
        <p:txBody>
          <a:bodyPr>
            <a:normAutofit fontScale="90000"/>
          </a:bodyPr>
          <a:lstStyle/>
          <a:p>
            <a:r>
              <a:rPr lang="en-US" b="1" dirty="0"/>
              <a:t>Sources of support</a:t>
            </a:r>
            <a:br>
              <a:rPr lang="en-US" b="1" dirty="0"/>
            </a:br>
            <a:endParaRPr lang="en-US" dirty="0"/>
          </a:p>
        </p:txBody>
      </p:sp>
      <p:sp>
        <p:nvSpPr>
          <p:cNvPr id="3" name="Content Placeholder 2">
            <a:extLst>
              <a:ext uri="{FF2B5EF4-FFF2-40B4-BE49-F238E27FC236}">
                <a16:creationId xmlns:a16="http://schemas.microsoft.com/office/drawing/2014/main" id="{6A0307D3-9E0E-04F9-E53F-CFA7C5ACEBD2}"/>
              </a:ext>
            </a:extLst>
          </p:cNvPr>
          <p:cNvSpPr>
            <a:spLocks noGrp="1"/>
          </p:cNvSpPr>
          <p:nvPr>
            <p:ph idx="1"/>
          </p:nvPr>
        </p:nvSpPr>
        <p:spPr/>
        <p:txBody>
          <a:bodyPr/>
          <a:lstStyle/>
          <a:p>
            <a:pPr marL="342900" lvl="0" indent="-342900">
              <a:buClr>
                <a:srgbClr val="B31166"/>
              </a:buClr>
              <a:buFont typeface="Wingdings 3" charset="2"/>
              <a:buChar char=""/>
              <a:defRPr/>
            </a:pPr>
            <a:r>
              <a:rPr lang="en-US" dirty="0">
                <a:solidFill>
                  <a:prstClr val="black">
                    <a:lumMod val="75000"/>
                    <a:lumOff val="25000"/>
                  </a:prstClr>
                </a:solidFill>
                <a:latin typeface="Futura Medium" panose="020B0602020204020303" pitchFamily="34" charset="-79"/>
                <a:cs typeface="Futura Medium" panose="020B0602020204020303" pitchFamily="34" charset="-79"/>
              </a:rPr>
              <a:t>NSF SMA-1837857/SMA-2041463</a:t>
            </a:r>
            <a:endParaRPr lang="en-US" dirty="0">
              <a:solidFill>
                <a:prstClr val="black">
                  <a:lumMod val="75000"/>
                  <a:lumOff val="25000"/>
                </a:prstClr>
              </a:solidFill>
              <a:latin typeface="Futura Medium" panose="020B0602020204020303" pitchFamily="34" charset="-79"/>
              <a:cs typeface="Futura Medium" panose="020B0602020204020303" pitchFamily="34" charset="-79"/>
              <a:sym typeface="Arial Narrow"/>
            </a:endParaRPr>
          </a:p>
          <a:p>
            <a:pPr marL="342900" lvl="0" indent="-342900">
              <a:buClr>
                <a:srgbClr val="B31166"/>
              </a:buClr>
              <a:buFont typeface="Wingdings 3" charset="2"/>
              <a:buChar char=""/>
              <a:defRPr/>
            </a:pPr>
            <a:r>
              <a:rPr lang="en-US" dirty="0">
                <a:solidFill>
                  <a:prstClr val="black">
                    <a:lumMod val="75000"/>
                    <a:lumOff val="25000"/>
                  </a:prstClr>
                </a:solidFill>
                <a:latin typeface="Futura Medium" panose="020B0602020204020303" pitchFamily="34" charset="-79"/>
                <a:cs typeface="Futura Medium" panose="020B0602020204020303" pitchFamily="34" charset="-79"/>
              </a:rPr>
              <a:t>NSF BCS-1523632</a:t>
            </a:r>
          </a:p>
          <a:p>
            <a:pPr marL="342900" lvl="0" indent="-342900">
              <a:buClr>
                <a:srgbClr val="B31166"/>
              </a:buClr>
              <a:buFont typeface="Wingdings 3" charset="2"/>
              <a:buChar char=""/>
              <a:defRPr/>
            </a:pPr>
            <a:r>
              <a:rPr lang="en-US" dirty="0">
                <a:solidFill>
                  <a:prstClr val="black">
                    <a:lumMod val="75000"/>
                    <a:lumOff val="25000"/>
                  </a:prstClr>
                </a:solidFill>
                <a:latin typeface="Futura Medium" panose="020B0602020204020303" pitchFamily="34" charset="-79"/>
                <a:cs typeface="Futura Medium" panose="020B0602020204020303" pitchFamily="34" charset="-79"/>
              </a:rPr>
              <a:t>NSF GRFP </a:t>
            </a:r>
          </a:p>
          <a:p>
            <a:pPr marL="342900" lvl="0" indent="-342900">
              <a:buClr>
                <a:srgbClr val="B31166"/>
              </a:buClr>
              <a:buFont typeface="Wingdings 3" charset="2"/>
              <a:buChar char=""/>
              <a:defRPr/>
            </a:pPr>
            <a:r>
              <a:rPr lang="en-US" dirty="0">
                <a:solidFill>
                  <a:prstClr val="black">
                    <a:lumMod val="75000"/>
                    <a:lumOff val="25000"/>
                  </a:prstClr>
                </a:solidFill>
                <a:latin typeface="Futura Medium" panose="020B0602020204020303" pitchFamily="34" charset="-79"/>
                <a:cs typeface="Futura Medium" panose="020B0602020204020303" pitchFamily="34" charset="-79"/>
              </a:rPr>
              <a:t>NIH HD092347</a:t>
            </a:r>
          </a:p>
          <a:p>
            <a:pPr marL="342900" lvl="0" indent="-342900">
              <a:buClr>
                <a:srgbClr val="B31166"/>
              </a:buClr>
              <a:buFont typeface="Wingdings 3" charset="2"/>
              <a:buChar char=""/>
              <a:defRPr/>
            </a:pPr>
            <a:r>
              <a:rPr lang="en-US" dirty="0">
                <a:solidFill>
                  <a:prstClr val="black">
                    <a:lumMod val="75000"/>
                    <a:lumOff val="25000"/>
                  </a:prstClr>
                </a:solidFill>
                <a:latin typeface="Futura Medium" panose="020B0602020204020303" pitchFamily="34" charset="-79"/>
                <a:cs typeface="Futura Medium" panose="020B0602020204020303" pitchFamily="34" charset="-79"/>
              </a:rPr>
              <a:t>NIH MH135634</a:t>
            </a:r>
          </a:p>
          <a:p>
            <a:pPr marL="342900" lvl="0" indent="-342900">
              <a:buClr>
                <a:srgbClr val="B31166"/>
              </a:buClr>
              <a:buFont typeface="Wingdings 3" charset="2"/>
              <a:buChar char=""/>
              <a:defRPr/>
            </a:pPr>
            <a:r>
              <a:rPr lang="en-US" dirty="0">
                <a:solidFill>
                  <a:prstClr val="black">
                    <a:lumMod val="75000"/>
                    <a:lumOff val="25000"/>
                  </a:prstClr>
                </a:solidFill>
                <a:latin typeface="Futura Medium" panose="020B0602020204020303" pitchFamily="34" charset="-79"/>
                <a:cs typeface="Futura Medium" panose="020B0602020204020303" pitchFamily="34" charset="-79"/>
              </a:rPr>
              <a:t>The content of this paper and presentation is solely the responsibility of the authors and does not represent the official views of NSF or NIH.</a:t>
            </a:r>
          </a:p>
          <a:p>
            <a:endParaRPr lang="en-US" dirty="0"/>
          </a:p>
        </p:txBody>
      </p:sp>
      <p:sp>
        <p:nvSpPr>
          <p:cNvPr id="4" name="Footer Placeholder 3">
            <a:extLst>
              <a:ext uri="{FF2B5EF4-FFF2-40B4-BE49-F238E27FC236}">
                <a16:creationId xmlns:a16="http://schemas.microsoft.com/office/drawing/2014/main" id="{8D1775EC-4089-E8EA-5180-999F66539B5A}"/>
              </a:ext>
            </a:extLst>
          </p:cNvPr>
          <p:cNvSpPr>
            <a:spLocks noGrp="1"/>
          </p:cNvSpPr>
          <p:nvPr>
            <p:ph type="ftr" sz="quarter" idx="11"/>
          </p:nvPr>
        </p:nvSpPr>
        <p:spPr/>
        <p:txBody>
          <a:bodyPr/>
          <a:lstStyle/>
          <a:p>
            <a:r>
              <a:rPr lang="en-US" i="1"/>
              <a:t>Monograph Matters </a:t>
            </a:r>
            <a:r>
              <a:rPr lang="en-US"/>
              <a:t>is the companion website for the </a:t>
            </a:r>
            <a:r>
              <a:rPr lang="en-US" i="1"/>
              <a:t>Monographs of the Society for Research in Child Development</a:t>
            </a:r>
            <a:endParaRPr lang="en-US" i="1" dirty="0"/>
          </a:p>
        </p:txBody>
      </p:sp>
    </p:spTree>
    <p:extLst>
      <p:ext uri="{BB962C8B-B14F-4D97-AF65-F5344CB8AC3E}">
        <p14:creationId xmlns:p14="http://schemas.microsoft.com/office/powerpoint/2010/main" val="222585648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08871" y="-130695"/>
            <a:ext cx="7886700" cy="953756"/>
          </a:xfrm>
        </p:spPr>
        <p:txBody>
          <a:bodyPr>
            <a:normAutofit/>
          </a:bodyPr>
          <a:lstStyle/>
          <a:p>
            <a:pPr algn="ctr"/>
            <a:r>
              <a:rPr lang="en-US" dirty="0"/>
              <a:t>Thank you</a:t>
            </a:r>
          </a:p>
        </p:txBody>
      </p:sp>
      <p:sp>
        <p:nvSpPr>
          <p:cNvPr id="3" name="AutoShape 2" descr="Displaying photo 2 (1).JPG"/>
          <p:cNvSpPr>
            <a:spLocks noChangeAspect="1" noChangeArrowheads="1"/>
          </p:cNvSpPr>
          <p:nvPr/>
        </p:nvSpPr>
        <p:spPr bwMode="auto">
          <a:xfrm>
            <a:off x="1366272" y="-202425"/>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 name="AutoShape 4" descr="Displaying photo 2 (1).JPG"/>
          <p:cNvSpPr>
            <a:spLocks noChangeAspect="1" noChangeArrowheads="1"/>
          </p:cNvSpPr>
          <p:nvPr/>
        </p:nvSpPr>
        <p:spPr bwMode="auto">
          <a:xfrm>
            <a:off x="1518672" y="-50025"/>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7" name="Picture 6"/>
          <p:cNvPicPr>
            <a:picLocks noChangeAspect="1"/>
          </p:cNvPicPr>
          <p:nvPr/>
        </p:nvPicPr>
        <p:blipFill>
          <a:blip r:embed="rId4"/>
          <a:stretch>
            <a:fillRect/>
          </a:stretch>
        </p:blipFill>
        <p:spPr>
          <a:xfrm>
            <a:off x="2925118" y="4217032"/>
            <a:ext cx="1090850" cy="1208556"/>
          </a:xfrm>
          <a:prstGeom prst="rect">
            <a:avLst/>
          </a:prstGeom>
        </p:spPr>
      </p:pic>
      <p:pic>
        <p:nvPicPr>
          <p:cNvPr id="8" name="Picture 7"/>
          <p:cNvPicPr>
            <a:picLocks noChangeAspect="1"/>
          </p:cNvPicPr>
          <p:nvPr/>
        </p:nvPicPr>
        <p:blipFill rotWithShape="1">
          <a:blip r:embed="rId5" cstate="print">
            <a:extLst>
              <a:ext uri="{28A0092B-C50C-407E-A947-70E740481C1C}">
                <a14:useLocalDpi xmlns:a14="http://schemas.microsoft.com/office/drawing/2010/main" val="0"/>
              </a:ext>
            </a:extLst>
          </a:blip>
          <a:srcRect t="6626" r="20383" b="23730"/>
          <a:stretch/>
        </p:blipFill>
        <p:spPr>
          <a:xfrm>
            <a:off x="2886155" y="1476718"/>
            <a:ext cx="1090850" cy="1208827"/>
          </a:xfrm>
          <a:prstGeom prst="rect">
            <a:avLst/>
          </a:prstGeom>
        </p:spPr>
      </p:pic>
      <p:pic>
        <p:nvPicPr>
          <p:cNvPr id="10" name="Picture 9"/>
          <p:cNvPicPr>
            <a:picLocks noChangeAspect="1"/>
          </p:cNvPicPr>
          <p:nvPr/>
        </p:nvPicPr>
        <p:blipFill rotWithShape="1">
          <a:blip r:embed="rId6">
            <a:extLst>
              <a:ext uri="{28A0092B-C50C-407E-A947-70E740481C1C}">
                <a14:useLocalDpi xmlns:a14="http://schemas.microsoft.com/office/drawing/2010/main" val="0"/>
              </a:ext>
            </a:extLst>
          </a:blip>
          <a:srcRect l="16872" t="6175" r="12658" b="34849"/>
          <a:stretch/>
        </p:blipFill>
        <p:spPr>
          <a:xfrm>
            <a:off x="1665544" y="4247196"/>
            <a:ext cx="1079489" cy="1208556"/>
          </a:xfrm>
          <a:prstGeom prst="rect">
            <a:avLst/>
          </a:prstGeom>
        </p:spPr>
      </p:pic>
      <p:pic>
        <p:nvPicPr>
          <p:cNvPr id="15" name="Picture 14"/>
          <p:cNvPicPr>
            <a:picLocks noChangeAspect="1"/>
          </p:cNvPicPr>
          <p:nvPr/>
        </p:nvPicPr>
        <p:blipFill rotWithShape="1">
          <a:blip r:embed="rId7" cstate="print">
            <a:extLst>
              <a:ext uri="{28A0092B-C50C-407E-A947-70E740481C1C}">
                <a14:useLocalDpi xmlns:a14="http://schemas.microsoft.com/office/drawing/2010/main" val="0"/>
              </a:ext>
            </a:extLst>
          </a:blip>
          <a:srcRect b="11050"/>
          <a:stretch/>
        </p:blipFill>
        <p:spPr>
          <a:xfrm>
            <a:off x="348414" y="2857667"/>
            <a:ext cx="1063104" cy="1259536"/>
          </a:xfrm>
          <a:prstGeom prst="rect">
            <a:avLst/>
          </a:prstGeom>
        </p:spPr>
      </p:pic>
      <p:pic>
        <p:nvPicPr>
          <p:cNvPr id="16" name="Picture 15"/>
          <p:cNvPicPr>
            <a:picLocks noChangeAspect="1"/>
          </p:cNvPicPr>
          <p:nvPr/>
        </p:nvPicPr>
        <p:blipFill rotWithShape="1">
          <a:blip r:embed="rId8">
            <a:extLst>
              <a:ext uri="{28A0092B-C50C-407E-A947-70E740481C1C}">
                <a14:useLocalDpi xmlns:a14="http://schemas.microsoft.com/office/drawing/2010/main" val="0"/>
              </a:ext>
            </a:extLst>
          </a:blip>
          <a:srcRect l="1" r="6441" b="8600"/>
          <a:stretch/>
        </p:blipFill>
        <p:spPr>
          <a:xfrm>
            <a:off x="5319872" y="4335759"/>
            <a:ext cx="1017943" cy="994456"/>
          </a:xfrm>
          <a:prstGeom prst="rect">
            <a:avLst/>
          </a:prstGeom>
        </p:spPr>
      </p:pic>
      <p:pic>
        <p:nvPicPr>
          <p:cNvPr id="17" name="Picture 16"/>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0268797" y="4565967"/>
            <a:ext cx="1003061" cy="967866"/>
          </a:xfrm>
          <a:prstGeom prst="rect">
            <a:avLst/>
          </a:prstGeom>
        </p:spPr>
      </p:pic>
      <p:pic>
        <p:nvPicPr>
          <p:cNvPr id="18" name="Picture 17"/>
          <p:cNvPicPr>
            <a:picLocks noChangeAspect="1"/>
          </p:cNvPicPr>
          <p:nvPr/>
        </p:nvPicPr>
        <p:blipFill rotWithShape="1">
          <a:blip r:embed="rId10">
            <a:extLst>
              <a:ext uri="{28A0092B-C50C-407E-A947-70E740481C1C}">
                <a14:useLocalDpi xmlns:a14="http://schemas.microsoft.com/office/drawing/2010/main" val="0"/>
              </a:ext>
            </a:extLst>
          </a:blip>
          <a:srcRect l="14684" t="1" b="8944"/>
          <a:stretch/>
        </p:blipFill>
        <p:spPr>
          <a:xfrm>
            <a:off x="4182665" y="1535672"/>
            <a:ext cx="981497" cy="999724"/>
          </a:xfrm>
          <a:prstGeom prst="rect">
            <a:avLst/>
          </a:prstGeom>
        </p:spPr>
      </p:pic>
      <p:pic>
        <p:nvPicPr>
          <p:cNvPr id="19" name="Picture 18"/>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1602978" y="2928042"/>
            <a:ext cx="1168038" cy="1090169"/>
          </a:xfrm>
          <a:prstGeom prst="rect">
            <a:avLst/>
          </a:prstGeom>
        </p:spPr>
      </p:pic>
      <p:pic>
        <p:nvPicPr>
          <p:cNvPr id="20" name="Picture 19"/>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1611595" y="1458572"/>
            <a:ext cx="1159990" cy="1210556"/>
          </a:xfrm>
          <a:prstGeom prst="rect">
            <a:avLst/>
          </a:prstGeom>
        </p:spPr>
      </p:pic>
      <p:pic>
        <p:nvPicPr>
          <p:cNvPr id="21" name="Picture 20"/>
          <p:cNvPicPr>
            <a:picLocks noChangeAspect="1"/>
          </p:cNvPicPr>
          <p:nvPr/>
        </p:nvPicPr>
        <p:blipFill rotWithShape="1">
          <a:blip r:embed="rId13" cstate="print">
            <a:extLst>
              <a:ext uri="{28A0092B-C50C-407E-A947-70E740481C1C}">
                <a14:useLocalDpi xmlns:a14="http://schemas.microsoft.com/office/drawing/2010/main" val="0"/>
              </a:ext>
            </a:extLst>
          </a:blip>
          <a:srcRect l="13289" b="19709"/>
          <a:stretch/>
        </p:blipFill>
        <p:spPr>
          <a:xfrm>
            <a:off x="4075486" y="3085105"/>
            <a:ext cx="1003541" cy="1043862"/>
          </a:xfrm>
          <a:prstGeom prst="rect">
            <a:avLst/>
          </a:prstGeom>
        </p:spPr>
      </p:pic>
      <p:sp>
        <p:nvSpPr>
          <p:cNvPr id="22" name="TextBox 21"/>
          <p:cNvSpPr txBox="1"/>
          <p:nvPr/>
        </p:nvSpPr>
        <p:spPr>
          <a:xfrm>
            <a:off x="312897" y="2501171"/>
            <a:ext cx="1230479" cy="314972"/>
          </a:xfrm>
          <a:prstGeom prst="rect">
            <a:avLst/>
          </a:prstGeom>
          <a:noFill/>
        </p:spPr>
        <p:txBody>
          <a:bodyPr wrap="square" rtlCol="0">
            <a:spAutoFit/>
          </a:bodyPr>
          <a:lstStyle/>
          <a:p>
            <a:r>
              <a:rPr lang="en-US" sz="1400" dirty="0"/>
              <a:t>Daniel Alonso</a:t>
            </a:r>
          </a:p>
        </p:txBody>
      </p:sp>
      <p:sp>
        <p:nvSpPr>
          <p:cNvPr id="23" name="TextBox 22"/>
          <p:cNvSpPr txBox="1"/>
          <p:nvPr/>
        </p:nvSpPr>
        <p:spPr>
          <a:xfrm>
            <a:off x="1614435" y="3980198"/>
            <a:ext cx="1230479" cy="314972"/>
          </a:xfrm>
          <a:prstGeom prst="rect">
            <a:avLst/>
          </a:prstGeom>
          <a:noFill/>
        </p:spPr>
        <p:txBody>
          <a:bodyPr wrap="square" rtlCol="0">
            <a:spAutoFit/>
          </a:bodyPr>
          <a:lstStyle/>
          <a:p>
            <a:r>
              <a:rPr lang="en-US" sz="1400" dirty="0"/>
              <a:t>Lily </a:t>
            </a:r>
            <a:r>
              <a:rPr lang="en-US" sz="1400" dirty="0" err="1"/>
              <a:t>Durwood</a:t>
            </a:r>
            <a:endParaRPr lang="en-US" sz="1400" dirty="0"/>
          </a:p>
        </p:txBody>
      </p:sp>
      <p:sp>
        <p:nvSpPr>
          <p:cNvPr id="24" name="TextBox 23"/>
          <p:cNvSpPr txBox="1"/>
          <p:nvPr/>
        </p:nvSpPr>
        <p:spPr>
          <a:xfrm>
            <a:off x="1646586" y="5376347"/>
            <a:ext cx="1230479" cy="314972"/>
          </a:xfrm>
          <a:prstGeom prst="rect">
            <a:avLst/>
          </a:prstGeom>
          <a:noFill/>
        </p:spPr>
        <p:txBody>
          <a:bodyPr wrap="square" rtlCol="0">
            <a:spAutoFit/>
          </a:bodyPr>
          <a:lstStyle/>
          <a:p>
            <a:r>
              <a:rPr lang="en-US" sz="1400" dirty="0"/>
              <a:t>Deja Edwards</a:t>
            </a:r>
          </a:p>
        </p:txBody>
      </p:sp>
      <p:sp>
        <p:nvSpPr>
          <p:cNvPr id="25" name="TextBox 24"/>
          <p:cNvSpPr txBox="1"/>
          <p:nvPr/>
        </p:nvSpPr>
        <p:spPr>
          <a:xfrm>
            <a:off x="2987075" y="2628784"/>
            <a:ext cx="1230479" cy="314972"/>
          </a:xfrm>
          <a:prstGeom prst="rect">
            <a:avLst/>
          </a:prstGeom>
          <a:noFill/>
        </p:spPr>
        <p:txBody>
          <a:bodyPr wrap="square" rtlCol="0">
            <a:spAutoFit/>
          </a:bodyPr>
          <a:lstStyle/>
          <a:p>
            <a:r>
              <a:rPr lang="en-US" sz="1400" dirty="0"/>
              <a:t>Annie Fast</a:t>
            </a:r>
          </a:p>
        </p:txBody>
      </p:sp>
      <p:sp>
        <p:nvSpPr>
          <p:cNvPr id="26" name="TextBox 25"/>
          <p:cNvSpPr txBox="1"/>
          <p:nvPr/>
        </p:nvSpPr>
        <p:spPr>
          <a:xfrm>
            <a:off x="1485548" y="2626433"/>
            <a:ext cx="1502910" cy="307777"/>
          </a:xfrm>
          <a:prstGeom prst="rect">
            <a:avLst/>
          </a:prstGeom>
          <a:noFill/>
        </p:spPr>
        <p:txBody>
          <a:bodyPr wrap="square" rtlCol="0">
            <a:spAutoFit/>
          </a:bodyPr>
          <a:lstStyle/>
          <a:p>
            <a:r>
              <a:rPr lang="en-US" sz="1400" dirty="0" err="1"/>
              <a:t>Maddy</a:t>
            </a:r>
            <a:r>
              <a:rPr lang="en-US" sz="1400" dirty="0"/>
              <a:t> </a:t>
            </a:r>
            <a:r>
              <a:rPr lang="en-US" sz="1400" dirty="0" err="1"/>
              <a:t>DeMeules</a:t>
            </a:r>
            <a:endParaRPr lang="en-US" sz="1400" dirty="0"/>
          </a:p>
        </p:txBody>
      </p:sp>
      <p:sp>
        <p:nvSpPr>
          <p:cNvPr id="27" name="TextBox 26"/>
          <p:cNvSpPr txBox="1"/>
          <p:nvPr/>
        </p:nvSpPr>
        <p:spPr>
          <a:xfrm>
            <a:off x="193070" y="4167479"/>
            <a:ext cx="1576002" cy="307777"/>
          </a:xfrm>
          <a:prstGeom prst="rect">
            <a:avLst/>
          </a:prstGeom>
          <a:noFill/>
        </p:spPr>
        <p:txBody>
          <a:bodyPr wrap="square" rtlCol="0">
            <a:spAutoFit/>
          </a:bodyPr>
          <a:lstStyle/>
          <a:p>
            <a:r>
              <a:rPr lang="en-US" sz="1400" dirty="0"/>
              <a:t>Elizabeth Enright</a:t>
            </a:r>
          </a:p>
        </p:txBody>
      </p:sp>
      <p:sp>
        <p:nvSpPr>
          <p:cNvPr id="28" name="TextBox 27"/>
          <p:cNvSpPr txBox="1"/>
          <p:nvPr/>
        </p:nvSpPr>
        <p:spPr>
          <a:xfrm>
            <a:off x="2887853" y="5376347"/>
            <a:ext cx="1230479" cy="314972"/>
          </a:xfrm>
          <a:prstGeom prst="rect">
            <a:avLst/>
          </a:prstGeom>
          <a:noFill/>
        </p:spPr>
        <p:txBody>
          <a:bodyPr wrap="square" rtlCol="0">
            <a:spAutoFit/>
          </a:bodyPr>
          <a:lstStyle/>
          <a:p>
            <a:r>
              <a:rPr lang="en-US" sz="1400" dirty="0" err="1"/>
              <a:t>Selin</a:t>
            </a:r>
            <a:r>
              <a:rPr lang="en-US" sz="1400" dirty="0"/>
              <a:t> </a:t>
            </a:r>
            <a:r>
              <a:rPr lang="en-US" sz="1400" dirty="0" err="1"/>
              <a:t>Gülgöz</a:t>
            </a:r>
            <a:endParaRPr lang="en-US" sz="1400" dirty="0"/>
          </a:p>
        </p:txBody>
      </p:sp>
      <p:sp>
        <p:nvSpPr>
          <p:cNvPr id="31" name="TextBox 30"/>
          <p:cNvSpPr txBox="1"/>
          <p:nvPr/>
        </p:nvSpPr>
        <p:spPr>
          <a:xfrm>
            <a:off x="10274820" y="5500919"/>
            <a:ext cx="1130452" cy="304803"/>
          </a:xfrm>
          <a:prstGeom prst="rect">
            <a:avLst/>
          </a:prstGeom>
          <a:noFill/>
        </p:spPr>
        <p:txBody>
          <a:bodyPr wrap="square" rtlCol="0">
            <a:spAutoFit/>
          </a:bodyPr>
          <a:lstStyle/>
          <a:p>
            <a:r>
              <a:rPr lang="en-US" sz="1400" dirty="0"/>
              <a:t>Gabriela Ji</a:t>
            </a:r>
          </a:p>
        </p:txBody>
      </p:sp>
      <p:sp>
        <p:nvSpPr>
          <p:cNvPr id="32" name="TextBox 31"/>
          <p:cNvSpPr txBox="1"/>
          <p:nvPr/>
        </p:nvSpPr>
        <p:spPr>
          <a:xfrm>
            <a:off x="5129062" y="5282651"/>
            <a:ext cx="1740524" cy="307777"/>
          </a:xfrm>
          <a:prstGeom prst="rect">
            <a:avLst/>
          </a:prstGeom>
          <a:noFill/>
        </p:spPr>
        <p:txBody>
          <a:bodyPr wrap="square" rtlCol="0">
            <a:spAutoFit/>
          </a:bodyPr>
          <a:lstStyle/>
          <a:p>
            <a:r>
              <a:rPr lang="en-US" sz="1400" dirty="0"/>
              <a:t>Gabrielle Lindquist</a:t>
            </a:r>
          </a:p>
        </p:txBody>
      </p:sp>
      <p:sp>
        <p:nvSpPr>
          <p:cNvPr id="33" name="TextBox 32"/>
          <p:cNvSpPr txBox="1"/>
          <p:nvPr/>
        </p:nvSpPr>
        <p:spPr>
          <a:xfrm>
            <a:off x="4062260" y="2604999"/>
            <a:ext cx="1740524" cy="307777"/>
          </a:xfrm>
          <a:prstGeom prst="rect">
            <a:avLst/>
          </a:prstGeom>
          <a:noFill/>
        </p:spPr>
        <p:txBody>
          <a:bodyPr wrap="square" rtlCol="0">
            <a:spAutoFit/>
          </a:bodyPr>
          <a:lstStyle/>
          <a:p>
            <a:r>
              <a:rPr lang="en-US" sz="1400" dirty="0"/>
              <a:t>Jessica Glazier</a:t>
            </a:r>
          </a:p>
        </p:txBody>
      </p:sp>
      <p:sp>
        <p:nvSpPr>
          <p:cNvPr id="35" name="TextBox 34"/>
          <p:cNvSpPr txBox="1"/>
          <p:nvPr/>
        </p:nvSpPr>
        <p:spPr>
          <a:xfrm>
            <a:off x="4099397" y="4076952"/>
            <a:ext cx="1740524" cy="307777"/>
          </a:xfrm>
          <a:prstGeom prst="rect">
            <a:avLst/>
          </a:prstGeom>
          <a:noFill/>
        </p:spPr>
        <p:txBody>
          <a:bodyPr wrap="square" rtlCol="0">
            <a:spAutoFit/>
          </a:bodyPr>
          <a:lstStyle/>
          <a:p>
            <a:r>
              <a:rPr lang="en-US" sz="1400" dirty="0"/>
              <a:t>Riley Lowe</a:t>
            </a:r>
          </a:p>
        </p:txBody>
      </p:sp>
      <p:pic>
        <p:nvPicPr>
          <p:cNvPr id="2050" name="Picture 2" descr="Image result for charlie blotner"/>
          <p:cNvPicPr>
            <a:picLocks noChangeAspect="1" noChangeArrowheads="1"/>
          </p:cNvPicPr>
          <p:nvPr/>
        </p:nvPicPr>
        <p:blipFill rotWithShape="1">
          <a:blip r:embed="rId14">
            <a:extLst>
              <a:ext uri="{28A0092B-C50C-407E-A947-70E740481C1C}">
                <a14:useLocalDpi xmlns:a14="http://schemas.microsoft.com/office/drawing/2010/main" val="0"/>
              </a:ext>
            </a:extLst>
          </a:blip>
          <a:srcRect l="21844" t="5694" r="29851" b="13763"/>
          <a:stretch/>
        </p:blipFill>
        <p:spPr bwMode="auto">
          <a:xfrm>
            <a:off x="5320246" y="3035492"/>
            <a:ext cx="1006349" cy="1048722"/>
          </a:xfrm>
          <a:prstGeom prst="rect">
            <a:avLst/>
          </a:prstGeom>
          <a:noFill/>
          <a:extLst>
            <a:ext uri="{909E8E84-426E-40DD-AFC4-6F175D3DCCD1}">
              <a14:hiddenFill xmlns:a14="http://schemas.microsoft.com/office/drawing/2010/main">
                <a:solidFill>
                  <a:srgbClr val="FFFFFF"/>
                </a:solidFill>
              </a14:hiddenFill>
            </a:ext>
          </a:extLst>
        </p:spPr>
      </p:pic>
      <p:sp>
        <p:nvSpPr>
          <p:cNvPr id="34" name="TextBox 33"/>
          <p:cNvSpPr txBox="1"/>
          <p:nvPr/>
        </p:nvSpPr>
        <p:spPr>
          <a:xfrm>
            <a:off x="5240022" y="4076249"/>
            <a:ext cx="1740524" cy="307777"/>
          </a:xfrm>
          <a:prstGeom prst="rect">
            <a:avLst/>
          </a:prstGeom>
          <a:noFill/>
        </p:spPr>
        <p:txBody>
          <a:bodyPr wrap="square" rtlCol="0">
            <a:spAutoFit/>
          </a:bodyPr>
          <a:lstStyle/>
          <a:p>
            <a:r>
              <a:rPr lang="en-US" sz="1400" dirty="0"/>
              <a:t>Charlie </a:t>
            </a:r>
            <a:r>
              <a:rPr lang="en-US" sz="1400" dirty="0" err="1"/>
              <a:t>Blotner</a:t>
            </a:r>
            <a:endParaRPr lang="en-US" sz="1400" dirty="0"/>
          </a:p>
        </p:txBody>
      </p:sp>
      <p:pic>
        <p:nvPicPr>
          <p:cNvPr id="6" name="Picture 5"/>
          <p:cNvPicPr>
            <a:picLocks noChangeAspect="1"/>
          </p:cNvPicPr>
          <p:nvPr/>
        </p:nvPicPr>
        <p:blipFill rotWithShape="1">
          <a:blip r:embed="rId15"/>
          <a:srcRect b="11046"/>
          <a:stretch/>
        </p:blipFill>
        <p:spPr>
          <a:xfrm>
            <a:off x="5381247" y="1586443"/>
            <a:ext cx="999452" cy="972241"/>
          </a:xfrm>
          <a:prstGeom prst="rect">
            <a:avLst/>
          </a:prstGeom>
        </p:spPr>
      </p:pic>
      <p:sp>
        <p:nvSpPr>
          <p:cNvPr id="36" name="TextBox 35"/>
          <p:cNvSpPr txBox="1"/>
          <p:nvPr/>
        </p:nvSpPr>
        <p:spPr>
          <a:xfrm>
            <a:off x="5355668" y="2612320"/>
            <a:ext cx="1740524" cy="307777"/>
          </a:xfrm>
          <a:prstGeom prst="rect">
            <a:avLst/>
          </a:prstGeom>
          <a:noFill/>
        </p:spPr>
        <p:txBody>
          <a:bodyPr wrap="square" rtlCol="0">
            <a:spAutoFit/>
          </a:bodyPr>
          <a:lstStyle/>
          <a:p>
            <a:r>
              <a:rPr lang="en-US" sz="1400" dirty="0"/>
              <a:t>Kayla Lewis</a:t>
            </a:r>
          </a:p>
        </p:txBody>
      </p:sp>
      <p:pic>
        <p:nvPicPr>
          <p:cNvPr id="37" name="Picture 36"/>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4084718" y="4327028"/>
            <a:ext cx="1044345" cy="1013325"/>
          </a:xfrm>
          <a:prstGeom prst="rect">
            <a:avLst/>
          </a:prstGeom>
        </p:spPr>
      </p:pic>
      <p:sp>
        <p:nvSpPr>
          <p:cNvPr id="38" name="TextBox 37"/>
          <p:cNvSpPr txBox="1"/>
          <p:nvPr/>
        </p:nvSpPr>
        <p:spPr>
          <a:xfrm>
            <a:off x="4116441" y="5282652"/>
            <a:ext cx="1740524" cy="307777"/>
          </a:xfrm>
          <a:prstGeom prst="rect">
            <a:avLst/>
          </a:prstGeom>
          <a:noFill/>
        </p:spPr>
        <p:txBody>
          <a:bodyPr wrap="square" rtlCol="0">
            <a:spAutoFit/>
          </a:bodyPr>
          <a:lstStyle/>
          <a:p>
            <a:r>
              <a:rPr lang="en-US" sz="1400" dirty="0"/>
              <a:t>James Rae</a:t>
            </a:r>
          </a:p>
        </p:txBody>
      </p:sp>
      <p:pic>
        <p:nvPicPr>
          <p:cNvPr id="12" name="Picture 2" descr="Image result for nandana rao"/>
          <p:cNvPicPr>
            <a:picLocks noChangeAspect="1" noChangeArrowheads="1"/>
          </p:cNvPicPr>
          <p:nvPr/>
        </p:nvPicPr>
        <p:blipFill rotWithShape="1">
          <a:blip r:embed="rId17">
            <a:extLst>
              <a:ext uri="{28A0092B-C50C-407E-A947-70E740481C1C}">
                <a14:useLocalDpi xmlns:a14="http://schemas.microsoft.com/office/drawing/2010/main" val="0"/>
              </a:ext>
            </a:extLst>
          </a:blip>
          <a:srcRect l="26726" t="29189" r="19203" b="8562"/>
          <a:stretch/>
        </p:blipFill>
        <p:spPr bwMode="auto">
          <a:xfrm>
            <a:off x="2895297" y="2871931"/>
            <a:ext cx="1133061" cy="1132488"/>
          </a:xfrm>
          <a:prstGeom prst="rect">
            <a:avLst/>
          </a:prstGeom>
          <a:noFill/>
          <a:extLst>
            <a:ext uri="{909E8E84-426E-40DD-AFC4-6F175D3DCCD1}">
              <a14:hiddenFill xmlns:a14="http://schemas.microsoft.com/office/drawing/2010/main">
                <a:solidFill>
                  <a:srgbClr val="FFFFFF"/>
                </a:solidFill>
              </a14:hiddenFill>
            </a:ext>
          </a:extLst>
        </p:spPr>
      </p:pic>
      <p:sp>
        <p:nvSpPr>
          <p:cNvPr id="40" name="TextBox 39"/>
          <p:cNvSpPr txBox="1"/>
          <p:nvPr/>
        </p:nvSpPr>
        <p:spPr>
          <a:xfrm>
            <a:off x="2856370" y="3959717"/>
            <a:ext cx="1230479" cy="314972"/>
          </a:xfrm>
          <a:prstGeom prst="rect">
            <a:avLst/>
          </a:prstGeom>
          <a:noFill/>
        </p:spPr>
        <p:txBody>
          <a:bodyPr wrap="square" rtlCol="0">
            <a:spAutoFit/>
          </a:bodyPr>
          <a:lstStyle/>
          <a:p>
            <a:r>
              <a:rPr lang="en-US" sz="1400" dirty="0" err="1"/>
              <a:t>Nandana</a:t>
            </a:r>
            <a:r>
              <a:rPr lang="en-US" sz="1400" dirty="0"/>
              <a:t> Rao</a:t>
            </a:r>
          </a:p>
        </p:txBody>
      </p:sp>
      <p:pic>
        <p:nvPicPr>
          <p:cNvPr id="13" name="Picture 2" descr="http://depts.washington.edu/scdlab/wp/wp-content/uploads/2019/08/Dominic-SCD-Website.jpg">
            <a:extLst>
              <a:ext uri="{FF2B5EF4-FFF2-40B4-BE49-F238E27FC236}">
                <a16:creationId xmlns:a16="http://schemas.microsoft.com/office/drawing/2014/main" id="{4C133DBF-A2FD-455F-A8CB-5853E832CE16}"/>
              </a:ext>
            </a:extLst>
          </p:cNvPr>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10492716" y="1604034"/>
            <a:ext cx="1063677" cy="1076232"/>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depts.washington.edu/scdlab/wp/wp-content/uploads/2018/04/jennifer.jpg">
            <a:extLst>
              <a:ext uri="{FF2B5EF4-FFF2-40B4-BE49-F238E27FC236}">
                <a16:creationId xmlns:a16="http://schemas.microsoft.com/office/drawing/2014/main" id="{0EDE3B2A-D72B-4BC6-82C7-DE3CDAE9844A}"/>
              </a:ext>
            </a:extLst>
          </p:cNvPr>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9129514" y="3188161"/>
            <a:ext cx="1071490" cy="110701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ttp://depts.washington.edu/scdlab/wp/wp-content/uploads/2019/08/statwood_2019.jpg">
            <a:extLst>
              <a:ext uri="{FF2B5EF4-FFF2-40B4-BE49-F238E27FC236}">
                <a16:creationId xmlns:a16="http://schemas.microsoft.com/office/drawing/2014/main" id="{CD87D222-4119-4354-9C91-91A353265D47}"/>
              </a:ext>
            </a:extLst>
          </p:cNvPr>
          <p:cNvPicPr>
            <a:picLocks noChangeAspect="1" noChangeArrowheads="1"/>
          </p:cNvPicPr>
          <p:nvPr/>
        </p:nvPicPr>
        <p:blipFill rotWithShape="1">
          <a:blip r:embed="rId20" cstate="print">
            <a:extLst>
              <a:ext uri="{28A0092B-C50C-407E-A947-70E740481C1C}">
                <a14:useLocalDpi xmlns:a14="http://schemas.microsoft.com/office/drawing/2010/main" val="0"/>
              </a:ext>
            </a:extLst>
          </a:blip>
          <a:srcRect l="10514" t="3294" b="27995"/>
          <a:stretch/>
        </p:blipFill>
        <p:spPr bwMode="auto">
          <a:xfrm>
            <a:off x="9029804" y="1511246"/>
            <a:ext cx="1153287" cy="1328291"/>
          </a:xfrm>
          <a:prstGeom prst="rect">
            <a:avLst/>
          </a:prstGeom>
          <a:noFill/>
          <a:extLst>
            <a:ext uri="{909E8E84-426E-40DD-AFC4-6F175D3DCCD1}">
              <a14:hiddenFill xmlns:a14="http://schemas.microsoft.com/office/drawing/2010/main">
                <a:solidFill>
                  <a:srgbClr val="FFFFFF"/>
                </a:solidFill>
              </a14:hiddenFill>
            </a:ext>
          </a:extLst>
        </p:spPr>
      </p:pic>
      <p:sp>
        <p:nvSpPr>
          <p:cNvPr id="43" name="TextBox 42">
            <a:extLst>
              <a:ext uri="{FF2B5EF4-FFF2-40B4-BE49-F238E27FC236}">
                <a16:creationId xmlns:a16="http://schemas.microsoft.com/office/drawing/2014/main" id="{6122E015-0748-4E4E-BC0A-105540A3609B}"/>
              </a:ext>
            </a:extLst>
          </p:cNvPr>
          <p:cNvSpPr txBox="1"/>
          <p:nvPr/>
        </p:nvSpPr>
        <p:spPr>
          <a:xfrm>
            <a:off x="10409098" y="2716643"/>
            <a:ext cx="1740524" cy="307777"/>
          </a:xfrm>
          <a:prstGeom prst="rect">
            <a:avLst/>
          </a:prstGeom>
          <a:noFill/>
        </p:spPr>
        <p:txBody>
          <a:bodyPr wrap="square" rtlCol="0">
            <a:spAutoFit/>
          </a:bodyPr>
          <a:lstStyle/>
          <a:p>
            <a:r>
              <a:rPr lang="en-US" sz="1400" dirty="0"/>
              <a:t>Dominic Gibson</a:t>
            </a:r>
          </a:p>
        </p:txBody>
      </p:sp>
      <p:sp>
        <p:nvSpPr>
          <p:cNvPr id="44" name="TextBox 43">
            <a:extLst>
              <a:ext uri="{FF2B5EF4-FFF2-40B4-BE49-F238E27FC236}">
                <a16:creationId xmlns:a16="http://schemas.microsoft.com/office/drawing/2014/main" id="{094A1B80-4AD4-4DCE-B71C-55AA1C0066AB}"/>
              </a:ext>
            </a:extLst>
          </p:cNvPr>
          <p:cNvSpPr txBox="1"/>
          <p:nvPr/>
        </p:nvSpPr>
        <p:spPr>
          <a:xfrm>
            <a:off x="9225309" y="4244383"/>
            <a:ext cx="1740524" cy="307777"/>
          </a:xfrm>
          <a:prstGeom prst="rect">
            <a:avLst/>
          </a:prstGeom>
          <a:noFill/>
        </p:spPr>
        <p:txBody>
          <a:bodyPr wrap="square" rtlCol="0">
            <a:spAutoFit/>
          </a:bodyPr>
          <a:lstStyle/>
          <a:p>
            <a:r>
              <a:rPr lang="en-US" sz="1400" dirty="0"/>
              <a:t>Jennifer Rubin</a:t>
            </a:r>
          </a:p>
        </p:txBody>
      </p:sp>
      <p:sp>
        <p:nvSpPr>
          <p:cNvPr id="45" name="TextBox 44">
            <a:extLst>
              <a:ext uri="{FF2B5EF4-FFF2-40B4-BE49-F238E27FC236}">
                <a16:creationId xmlns:a16="http://schemas.microsoft.com/office/drawing/2014/main" id="{744D8C07-984D-4EB0-BA2B-D8F196FD80DC}"/>
              </a:ext>
            </a:extLst>
          </p:cNvPr>
          <p:cNvSpPr txBox="1"/>
          <p:nvPr/>
        </p:nvSpPr>
        <p:spPr>
          <a:xfrm>
            <a:off x="9112073" y="2905330"/>
            <a:ext cx="1740524" cy="307777"/>
          </a:xfrm>
          <a:prstGeom prst="rect">
            <a:avLst/>
          </a:prstGeom>
          <a:noFill/>
        </p:spPr>
        <p:txBody>
          <a:bodyPr wrap="square" rtlCol="0">
            <a:spAutoFit/>
          </a:bodyPr>
          <a:lstStyle/>
          <a:p>
            <a:r>
              <a:rPr lang="en-US" sz="1400" dirty="0"/>
              <a:t>Stats Atwood</a:t>
            </a:r>
          </a:p>
        </p:txBody>
      </p:sp>
      <p:pic>
        <p:nvPicPr>
          <p:cNvPr id="1032" name="Picture 8" descr="http://depts.washington.edu/scdlab/wp/wp-content/uploads/2019/06/Rachel_SCDLAB.jpg">
            <a:extLst>
              <a:ext uri="{FF2B5EF4-FFF2-40B4-BE49-F238E27FC236}">
                <a16:creationId xmlns:a16="http://schemas.microsoft.com/office/drawing/2014/main" id="{FE59F3E4-9B3B-4EF6-A583-11529E4E276F}"/>
              </a:ext>
            </a:extLst>
          </p:cNvPr>
          <p:cNvPicPr>
            <a:picLocks noChangeAspect="1" noChangeArrowheads="1"/>
          </p:cNvPicPr>
          <p:nvPr/>
        </p:nvPicPr>
        <p:blipFill rotWithShape="1">
          <a:blip r:embed="rId21">
            <a:extLst>
              <a:ext uri="{28A0092B-C50C-407E-A947-70E740481C1C}">
                <a14:useLocalDpi xmlns:a14="http://schemas.microsoft.com/office/drawing/2010/main" val="0"/>
              </a:ext>
            </a:extLst>
          </a:blip>
          <a:srcRect l="17700" r="21972" b="32037"/>
          <a:stretch/>
        </p:blipFill>
        <p:spPr bwMode="auto">
          <a:xfrm>
            <a:off x="6556446" y="1515313"/>
            <a:ext cx="950691" cy="1164953"/>
          </a:xfrm>
          <a:prstGeom prst="rect">
            <a:avLst/>
          </a:prstGeom>
          <a:noFill/>
          <a:extLst>
            <a:ext uri="{909E8E84-426E-40DD-AFC4-6F175D3DCCD1}">
              <a14:hiddenFill xmlns:a14="http://schemas.microsoft.com/office/drawing/2010/main">
                <a:solidFill>
                  <a:srgbClr val="FFFFFF"/>
                </a:solidFill>
              </a14:hiddenFill>
            </a:ext>
          </a:extLst>
        </p:spPr>
      </p:pic>
      <p:sp>
        <p:nvSpPr>
          <p:cNvPr id="47" name="TextBox 46">
            <a:extLst>
              <a:ext uri="{FF2B5EF4-FFF2-40B4-BE49-F238E27FC236}">
                <a16:creationId xmlns:a16="http://schemas.microsoft.com/office/drawing/2014/main" id="{9B1A4F46-0DFB-4DEE-85A4-163BCB44DBE6}"/>
              </a:ext>
            </a:extLst>
          </p:cNvPr>
          <p:cNvSpPr txBox="1"/>
          <p:nvPr/>
        </p:nvSpPr>
        <p:spPr>
          <a:xfrm>
            <a:off x="6493782" y="2664492"/>
            <a:ext cx="1740524" cy="307777"/>
          </a:xfrm>
          <a:prstGeom prst="rect">
            <a:avLst/>
          </a:prstGeom>
          <a:noFill/>
        </p:spPr>
        <p:txBody>
          <a:bodyPr wrap="square" rtlCol="0">
            <a:spAutoFit/>
          </a:bodyPr>
          <a:lstStyle/>
          <a:p>
            <a:r>
              <a:rPr lang="en-US" sz="1400" dirty="0"/>
              <a:t>Rachel Horton</a:t>
            </a:r>
          </a:p>
        </p:txBody>
      </p:sp>
      <p:pic>
        <p:nvPicPr>
          <p:cNvPr id="30" name="Picture 2" descr="Ashley Jordan">
            <a:extLst>
              <a:ext uri="{FF2B5EF4-FFF2-40B4-BE49-F238E27FC236}">
                <a16:creationId xmlns:a16="http://schemas.microsoft.com/office/drawing/2014/main" id="{465C70C0-F89E-4E92-9E6E-888331C7CE62}"/>
              </a:ext>
            </a:extLst>
          </p:cNvPr>
          <p:cNvPicPr>
            <a:picLocks noChangeAspect="1" noChangeArrowheads="1"/>
          </p:cNvPicPr>
          <p:nvPr/>
        </p:nvPicPr>
        <p:blipFill rotWithShape="1">
          <a:blip r:embed="rId22" cstate="print">
            <a:extLst>
              <a:ext uri="{28A0092B-C50C-407E-A947-70E740481C1C}">
                <a14:useLocalDpi xmlns:a14="http://schemas.microsoft.com/office/drawing/2010/main" val="0"/>
              </a:ext>
            </a:extLst>
          </a:blip>
          <a:srcRect b="13429"/>
          <a:stretch/>
        </p:blipFill>
        <p:spPr bwMode="auto">
          <a:xfrm>
            <a:off x="339802" y="4507819"/>
            <a:ext cx="960854" cy="1109438"/>
          </a:xfrm>
          <a:prstGeom prst="rect">
            <a:avLst/>
          </a:prstGeom>
          <a:noFill/>
          <a:extLst>
            <a:ext uri="{909E8E84-426E-40DD-AFC4-6F175D3DCCD1}">
              <a14:hiddenFill xmlns:a14="http://schemas.microsoft.com/office/drawing/2010/main">
                <a:solidFill>
                  <a:srgbClr val="FFFFFF"/>
                </a:solidFill>
              </a14:hiddenFill>
            </a:ext>
          </a:extLst>
        </p:spPr>
      </p:pic>
      <p:sp>
        <p:nvSpPr>
          <p:cNvPr id="53" name="TextBox 52">
            <a:extLst>
              <a:ext uri="{FF2B5EF4-FFF2-40B4-BE49-F238E27FC236}">
                <a16:creationId xmlns:a16="http://schemas.microsoft.com/office/drawing/2014/main" id="{E7438DAA-AA47-43FD-BE98-40402C3DF285}"/>
              </a:ext>
            </a:extLst>
          </p:cNvPr>
          <p:cNvSpPr txBox="1"/>
          <p:nvPr/>
        </p:nvSpPr>
        <p:spPr>
          <a:xfrm>
            <a:off x="181757" y="5757845"/>
            <a:ext cx="1740524" cy="307777"/>
          </a:xfrm>
          <a:prstGeom prst="rect">
            <a:avLst/>
          </a:prstGeom>
          <a:noFill/>
        </p:spPr>
        <p:txBody>
          <a:bodyPr wrap="square" rtlCol="0">
            <a:spAutoFit/>
          </a:bodyPr>
          <a:lstStyle/>
          <a:p>
            <a:r>
              <a:rPr lang="en-US" sz="1400" dirty="0"/>
              <a:t>Ashley Jordan</a:t>
            </a:r>
          </a:p>
        </p:txBody>
      </p:sp>
      <p:pic>
        <p:nvPicPr>
          <p:cNvPr id="41" name="Picture 40">
            <a:extLst>
              <a:ext uri="{FF2B5EF4-FFF2-40B4-BE49-F238E27FC236}">
                <a16:creationId xmlns:a16="http://schemas.microsoft.com/office/drawing/2014/main" id="{3C58B1FE-C5CC-4B16-BD9E-E6DF778C4751}"/>
              </a:ext>
            </a:extLst>
          </p:cNvPr>
          <p:cNvPicPr>
            <a:picLocks noChangeAspect="1"/>
          </p:cNvPicPr>
          <p:nvPr/>
        </p:nvPicPr>
        <p:blipFill rotWithShape="1">
          <a:blip r:embed="rId23"/>
          <a:srcRect l="6502" t="3809" r="9190" b="37585"/>
          <a:stretch/>
        </p:blipFill>
        <p:spPr>
          <a:xfrm>
            <a:off x="7768490" y="3123810"/>
            <a:ext cx="1045433" cy="968967"/>
          </a:xfrm>
          <a:prstGeom prst="rect">
            <a:avLst/>
          </a:prstGeom>
        </p:spPr>
      </p:pic>
      <p:sp>
        <p:nvSpPr>
          <p:cNvPr id="55" name="TextBox 54">
            <a:extLst>
              <a:ext uri="{FF2B5EF4-FFF2-40B4-BE49-F238E27FC236}">
                <a16:creationId xmlns:a16="http://schemas.microsoft.com/office/drawing/2014/main" id="{DBD48D60-8D20-49CB-9D32-1440D742206E}"/>
              </a:ext>
            </a:extLst>
          </p:cNvPr>
          <p:cNvSpPr txBox="1"/>
          <p:nvPr/>
        </p:nvSpPr>
        <p:spPr>
          <a:xfrm>
            <a:off x="7851749" y="4051909"/>
            <a:ext cx="1317787" cy="307777"/>
          </a:xfrm>
          <a:prstGeom prst="rect">
            <a:avLst/>
          </a:prstGeom>
          <a:noFill/>
        </p:spPr>
        <p:txBody>
          <a:bodyPr wrap="square" rtlCol="0">
            <a:spAutoFit/>
          </a:bodyPr>
          <a:lstStyle/>
          <a:p>
            <a:r>
              <a:rPr lang="en-US" sz="1400" dirty="0"/>
              <a:t>Natalie </a:t>
            </a:r>
            <a:r>
              <a:rPr lang="en-US" sz="1400" dirty="0" err="1"/>
              <a:t>Wittlin</a:t>
            </a:r>
            <a:endParaRPr lang="en-US" sz="1400" dirty="0"/>
          </a:p>
        </p:txBody>
      </p:sp>
      <p:pic>
        <p:nvPicPr>
          <p:cNvPr id="50" name="Picture 49">
            <a:extLst>
              <a:ext uri="{FF2B5EF4-FFF2-40B4-BE49-F238E27FC236}">
                <a16:creationId xmlns:a16="http://schemas.microsoft.com/office/drawing/2014/main" id="{ECCA5F6F-85B0-46E3-83E3-F78BAB461E53}"/>
              </a:ext>
            </a:extLst>
          </p:cNvPr>
          <p:cNvPicPr>
            <a:picLocks noChangeAspect="1"/>
          </p:cNvPicPr>
          <p:nvPr/>
        </p:nvPicPr>
        <p:blipFill rotWithShape="1">
          <a:blip r:embed="rId24"/>
          <a:srcRect l="20074" t="983" r="24717" b="47104"/>
          <a:stretch/>
        </p:blipFill>
        <p:spPr>
          <a:xfrm>
            <a:off x="10436110" y="3026408"/>
            <a:ext cx="910145" cy="1141071"/>
          </a:xfrm>
          <a:prstGeom prst="rect">
            <a:avLst/>
          </a:prstGeom>
        </p:spPr>
      </p:pic>
      <p:sp>
        <p:nvSpPr>
          <p:cNvPr id="61" name="TextBox 60">
            <a:extLst>
              <a:ext uri="{FF2B5EF4-FFF2-40B4-BE49-F238E27FC236}">
                <a16:creationId xmlns:a16="http://schemas.microsoft.com/office/drawing/2014/main" id="{11041513-1794-4AB2-BD0F-47076ECD8686}"/>
              </a:ext>
            </a:extLst>
          </p:cNvPr>
          <p:cNvSpPr txBox="1"/>
          <p:nvPr/>
        </p:nvSpPr>
        <p:spPr>
          <a:xfrm>
            <a:off x="10416885" y="4243513"/>
            <a:ext cx="2085513" cy="307777"/>
          </a:xfrm>
          <a:prstGeom prst="rect">
            <a:avLst/>
          </a:prstGeom>
          <a:noFill/>
        </p:spPr>
        <p:txBody>
          <a:bodyPr wrap="square" rtlCol="0">
            <a:spAutoFit/>
          </a:bodyPr>
          <a:lstStyle/>
          <a:p>
            <a:r>
              <a:rPr lang="en-US" sz="1400" dirty="0"/>
              <a:t>Shira Kahn-Samuelson</a:t>
            </a:r>
          </a:p>
        </p:txBody>
      </p:sp>
      <p:pic>
        <p:nvPicPr>
          <p:cNvPr id="52" name="Picture 51">
            <a:extLst>
              <a:ext uri="{FF2B5EF4-FFF2-40B4-BE49-F238E27FC236}">
                <a16:creationId xmlns:a16="http://schemas.microsoft.com/office/drawing/2014/main" id="{CBF8239A-C70E-4EAA-A116-1C68C1609259}"/>
              </a:ext>
            </a:extLst>
          </p:cNvPr>
          <p:cNvPicPr>
            <a:picLocks noChangeAspect="1"/>
          </p:cNvPicPr>
          <p:nvPr/>
        </p:nvPicPr>
        <p:blipFill rotWithShape="1">
          <a:blip r:embed="rId25"/>
          <a:srcRect l="5849" t="3146" r="8814" b="27869"/>
          <a:stretch/>
        </p:blipFill>
        <p:spPr>
          <a:xfrm>
            <a:off x="339802" y="1350148"/>
            <a:ext cx="1130452" cy="1218457"/>
          </a:xfrm>
          <a:prstGeom prst="rect">
            <a:avLst/>
          </a:prstGeom>
        </p:spPr>
      </p:pic>
      <p:pic>
        <p:nvPicPr>
          <p:cNvPr id="64" name="Picture 63">
            <a:extLst>
              <a:ext uri="{FF2B5EF4-FFF2-40B4-BE49-F238E27FC236}">
                <a16:creationId xmlns:a16="http://schemas.microsoft.com/office/drawing/2014/main" id="{5762EEB7-3F5E-4467-ACAA-E8B0C85EF9AE}"/>
              </a:ext>
            </a:extLst>
          </p:cNvPr>
          <p:cNvPicPr>
            <a:picLocks noChangeAspect="1"/>
          </p:cNvPicPr>
          <p:nvPr/>
        </p:nvPicPr>
        <p:blipFill rotWithShape="1">
          <a:blip r:embed="rId26"/>
          <a:srcRect b="17161"/>
          <a:stretch/>
        </p:blipFill>
        <p:spPr>
          <a:xfrm>
            <a:off x="7819438" y="1415364"/>
            <a:ext cx="984359" cy="1224890"/>
          </a:xfrm>
          <a:prstGeom prst="rect">
            <a:avLst/>
          </a:prstGeom>
        </p:spPr>
      </p:pic>
      <p:sp>
        <p:nvSpPr>
          <p:cNvPr id="65" name="TextBox 64">
            <a:extLst>
              <a:ext uri="{FF2B5EF4-FFF2-40B4-BE49-F238E27FC236}">
                <a16:creationId xmlns:a16="http://schemas.microsoft.com/office/drawing/2014/main" id="{9B8E7127-933E-454D-85BB-75399E9318F5}"/>
              </a:ext>
            </a:extLst>
          </p:cNvPr>
          <p:cNvSpPr txBox="1"/>
          <p:nvPr/>
        </p:nvSpPr>
        <p:spPr>
          <a:xfrm>
            <a:off x="7829395" y="2628061"/>
            <a:ext cx="1253141" cy="276999"/>
          </a:xfrm>
          <a:prstGeom prst="rect">
            <a:avLst/>
          </a:prstGeom>
          <a:noFill/>
        </p:spPr>
        <p:txBody>
          <a:bodyPr wrap="square" rtlCol="0">
            <a:spAutoFit/>
          </a:bodyPr>
          <a:lstStyle/>
          <a:p>
            <a:r>
              <a:rPr lang="en-US" sz="1200" dirty="0" err="1"/>
              <a:t>Tabea</a:t>
            </a:r>
            <a:r>
              <a:rPr lang="en-US" sz="1200" dirty="0"/>
              <a:t> </a:t>
            </a:r>
            <a:r>
              <a:rPr lang="en-US" sz="1200" dirty="0" err="1"/>
              <a:t>Hässler</a:t>
            </a:r>
            <a:endParaRPr lang="en-US" sz="1200" dirty="0"/>
          </a:p>
        </p:txBody>
      </p:sp>
      <p:pic>
        <p:nvPicPr>
          <p:cNvPr id="5" name="Picture 4">
            <a:extLst>
              <a:ext uri="{FF2B5EF4-FFF2-40B4-BE49-F238E27FC236}">
                <a16:creationId xmlns:a16="http://schemas.microsoft.com/office/drawing/2014/main" id="{DCF8DD1D-B6BC-4EA4-835A-319EDF8FE30F}"/>
              </a:ext>
            </a:extLst>
          </p:cNvPr>
          <p:cNvPicPr>
            <a:picLocks noChangeAspect="1"/>
          </p:cNvPicPr>
          <p:nvPr/>
        </p:nvPicPr>
        <p:blipFill rotWithShape="1">
          <a:blip r:embed="rId27"/>
          <a:srcRect l="-697" b="17533"/>
          <a:stretch/>
        </p:blipFill>
        <p:spPr>
          <a:xfrm>
            <a:off x="5246197" y="5542897"/>
            <a:ext cx="850042" cy="1046135"/>
          </a:xfrm>
          <a:prstGeom prst="rect">
            <a:avLst/>
          </a:prstGeom>
        </p:spPr>
      </p:pic>
      <p:sp>
        <p:nvSpPr>
          <p:cNvPr id="62" name="TextBox 61">
            <a:extLst>
              <a:ext uri="{FF2B5EF4-FFF2-40B4-BE49-F238E27FC236}">
                <a16:creationId xmlns:a16="http://schemas.microsoft.com/office/drawing/2014/main" id="{6527D604-3405-4C41-8543-699899EDDC74}"/>
              </a:ext>
            </a:extLst>
          </p:cNvPr>
          <p:cNvSpPr txBox="1"/>
          <p:nvPr/>
        </p:nvSpPr>
        <p:spPr>
          <a:xfrm>
            <a:off x="5332247" y="6589032"/>
            <a:ext cx="1253141" cy="276999"/>
          </a:xfrm>
          <a:prstGeom prst="rect">
            <a:avLst/>
          </a:prstGeom>
          <a:noFill/>
        </p:spPr>
        <p:txBody>
          <a:bodyPr wrap="square" rtlCol="0">
            <a:spAutoFit/>
          </a:bodyPr>
          <a:lstStyle/>
          <a:p>
            <a:r>
              <a:rPr lang="en-US" sz="1200" dirty="0"/>
              <a:t>Leila Eisner</a:t>
            </a:r>
          </a:p>
        </p:txBody>
      </p:sp>
      <p:pic>
        <p:nvPicPr>
          <p:cNvPr id="9" name="Picture 8">
            <a:extLst>
              <a:ext uri="{FF2B5EF4-FFF2-40B4-BE49-F238E27FC236}">
                <a16:creationId xmlns:a16="http://schemas.microsoft.com/office/drawing/2014/main" id="{C52C25AF-EEE5-42B2-9FBC-12A9EF86496F}"/>
              </a:ext>
            </a:extLst>
          </p:cNvPr>
          <p:cNvPicPr>
            <a:picLocks noChangeAspect="1"/>
          </p:cNvPicPr>
          <p:nvPr/>
        </p:nvPicPr>
        <p:blipFill rotWithShape="1">
          <a:blip r:embed="rId28"/>
          <a:srcRect b="25482"/>
          <a:stretch/>
        </p:blipFill>
        <p:spPr>
          <a:xfrm>
            <a:off x="9099522" y="4551290"/>
            <a:ext cx="943287" cy="937224"/>
          </a:xfrm>
          <a:prstGeom prst="rect">
            <a:avLst/>
          </a:prstGeom>
        </p:spPr>
      </p:pic>
      <p:pic>
        <p:nvPicPr>
          <p:cNvPr id="14" name="Picture 13">
            <a:extLst>
              <a:ext uri="{FF2B5EF4-FFF2-40B4-BE49-F238E27FC236}">
                <a16:creationId xmlns:a16="http://schemas.microsoft.com/office/drawing/2014/main" id="{ACCD778E-5AF5-410F-8E8F-AB7D4EBA0C65}"/>
              </a:ext>
            </a:extLst>
          </p:cNvPr>
          <p:cNvPicPr>
            <a:picLocks noChangeAspect="1"/>
          </p:cNvPicPr>
          <p:nvPr/>
        </p:nvPicPr>
        <p:blipFill rotWithShape="1">
          <a:blip r:embed="rId29"/>
          <a:srcRect l="11623" t="5602" r="10002" b="22804"/>
          <a:stretch/>
        </p:blipFill>
        <p:spPr>
          <a:xfrm>
            <a:off x="6647317" y="4516541"/>
            <a:ext cx="882074" cy="1074355"/>
          </a:xfrm>
          <a:prstGeom prst="rect">
            <a:avLst/>
          </a:prstGeom>
        </p:spPr>
      </p:pic>
      <p:pic>
        <p:nvPicPr>
          <p:cNvPr id="29" name="Picture 28">
            <a:extLst>
              <a:ext uri="{FF2B5EF4-FFF2-40B4-BE49-F238E27FC236}">
                <a16:creationId xmlns:a16="http://schemas.microsoft.com/office/drawing/2014/main" id="{01EAF047-1CC4-4D8E-AB5B-1B926037BECE}"/>
              </a:ext>
            </a:extLst>
          </p:cNvPr>
          <p:cNvPicPr>
            <a:picLocks noChangeAspect="1"/>
          </p:cNvPicPr>
          <p:nvPr/>
        </p:nvPicPr>
        <p:blipFill rotWithShape="1">
          <a:blip r:embed="rId30"/>
          <a:srcRect l="23405" t="26020" r="19330" b="24156"/>
          <a:stretch/>
        </p:blipFill>
        <p:spPr>
          <a:xfrm>
            <a:off x="6588399" y="3041574"/>
            <a:ext cx="954264" cy="1107010"/>
          </a:xfrm>
          <a:prstGeom prst="rect">
            <a:avLst/>
          </a:prstGeom>
        </p:spPr>
      </p:pic>
      <p:sp>
        <p:nvSpPr>
          <p:cNvPr id="66" name="TextBox 65">
            <a:extLst>
              <a:ext uri="{FF2B5EF4-FFF2-40B4-BE49-F238E27FC236}">
                <a16:creationId xmlns:a16="http://schemas.microsoft.com/office/drawing/2014/main" id="{132E1FEC-DEA7-4EE7-95A3-E678A74CFE8E}"/>
              </a:ext>
            </a:extLst>
          </p:cNvPr>
          <p:cNvSpPr txBox="1"/>
          <p:nvPr/>
        </p:nvSpPr>
        <p:spPr>
          <a:xfrm>
            <a:off x="9029804" y="5474764"/>
            <a:ext cx="1740524" cy="307777"/>
          </a:xfrm>
          <a:prstGeom prst="rect">
            <a:avLst/>
          </a:prstGeom>
          <a:noFill/>
        </p:spPr>
        <p:txBody>
          <a:bodyPr wrap="square" rtlCol="0">
            <a:spAutoFit/>
          </a:bodyPr>
          <a:lstStyle/>
          <a:p>
            <a:r>
              <a:rPr lang="en-US" sz="1400" dirty="0"/>
              <a:t>Courts Parry</a:t>
            </a:r>
          </a:p>
        </p:txBody>
      </p:sp>
      <p:sp>
        <p:nvSpPr>
          <p:cNvPr id="67" name="TextBox 66">
            <a:extLst>
              <a:ext uri="{FF2B5EF4-FFF2-40B4-BE49-F238E27FC236}">
                <a16:creationId xmlns:a16="http://schemas.microsoft.com/office/drawing/2014/main" id="{0FF40ADC-28F8-4746-9CC8-EB7E589C2310}"/>
              </a:ext>
            </a:extLst>
          </p:cNvPr>
          <p:cNvSpPr txBox="1"/>
          <p:nvPr/>
        </p:nvSpPr>
        <p:spPr>
          <a:xfrm>
            <a:off x="6429405" y="5575039"/>
            <a:ext cx="1740524" cy="307777"/>
          </a:xfrm>
          <a:prstGeom prst="rect">
            <a:avLst/>
          </a:prstGeom>
          <a:noFill/>
        </p:spPr>
        <p:txBody>
          <a:bodyPr wrap="square" rtlCol="0">
            <a:spAutoFit/>
          </a:bodyPr>
          <a:lstStyle/>
          <a:p>
            <a:r>
              <a:rPr lang="en-US" sz="1400" dirty="0"/>
              <a:t>Chase Garvey</a:t>
            </a:r>
          </a:p>
        </p:txBody>
      </p:sp>
      <p:sp>
        <p:nvSpPr>
          <p:cNvPr id="68" name="TextBox 67">
            <a:extLst>
              <a:ext uri="{FF2B5EF4-FFF2-40B4-BE49-F238E27FC236}">
                <a16:creationId xmlns:a16="http://schemas.microsoft.com/office/drawing/2014/main" id="{2CFD97DE-465E-42B0-A90D-2A750147B728}"/>
              </a:ext>
            </a:extLst>
          </p:cNvPr>
          <p:cNvSpPr txBox="1"/>
          <p:nvPr/>
        </p:nvSpPr>
        <p:spPr>
          <a:xfrm>
            <a:off x="6576254" y="4208764"/>
            <a:ext cx="1253141" cy="276999"/>
          </a:xfrm>
          <a:prstGeom prst="rect">
            <a:avLst/>
          </a:prstGeom>
          <a:noFill/>
        </p:spPr>
        <p:txBody>
          <a:bodyPr wrap="square" rtlCol="0">
            <a:spAutoFit/>
          </a:bodyPr>
          <a:lstStyle/>
          <a:p>
            <a:r>
              <a:rPr lang="en-US" sz="1200" dirty="0"/>
              <a:t>Tori </a:t>
            </a:r>
            <a:r>
              <a:rPr lang="en-US" sz="1200" dirty="0" err="1"/>
              <a:t>Varlack</a:t>
            </a:r>
            <a:endParaRPr lang="en-US" sz="1200" dirty="0"/>
          </a:p>
        </p:txBody>
      </p:sp>
      <p:pic>
        <p:nvPicPr>
          <p:cNvPr id="46" name="Picture 45">
            <a:extLst>
              <a:ext uri="{FF2B5EF4-FFF2-40B4-BE49-F238E27FC236}">
                <a16:creationId xmlns:a16="http://schemas.microsoft.com/office/drawing/2014/main" id="{B2EE512E-87DB-4C33-BCBB-6BD3E45424D0}"/>
              </a:ext>
            </a:extLst>
          </p:cNvPr>
          <p:cNvPicPr>
            <a:picLocks noChangeAspect="1"/>
          </p:cNvPicPr>
          <p:nvPr/>
        </p:nvPicPr>
        <p:blipFill rotWithShape="1">
          <a:blip r:embed="rId31"/>
          <a:srcRect l="6717" r="3221" b="31601"/>
          <a:stretch/>
        </p:blipFill>
        <p:spPr>
          <a:xfrm>
            <a:off x="7804965" y="4536677"/>
            <a:ext cx="1013303" cy="1026104"/>
          </a:xfrm>
          <a:prstGeom prst="rect">
            <a:avLst/>
          </a:prstGeom>
        </p:spPr>
      </p:pic>
      <p:sp>
        <p:nvSpPr>
          <p:cNvPr id="70" name="TextBox 69">
            <a:extLst>
              <a:ext uri="{FF2B5EF4-FFF2-40B4-BE49-F238E27FC236}">
                <a16:creationId xmlns:a16="http://schemas.microsoft.com/office/drawing/2014/main" id="{80317CE9-E529-4AED-BD93-403CAB44AE7A}"/>
              </a:ext>
            </a:extLst>
          </p:cNvPr>
          <p:cNvSpPr txBox="1"/>
          <p:nvPr/>
        </p:nvSpPr>
        <p:spPr>
          <a:xfrm>
            <a:off x="7876373" y="5590429"/>
            <a:ext cx="1253141" cy="276999"/>
          </a:xfrm>
          <a:prstGeom prst="rect">
            <a:avLst/>
          </a:prstGeom>
          <a:noFill/>
        </p:spPr>
        <p:txBody>
          <a:bodyPr wrap="square" rtlCol="0">
            <a:spAutoFit/>
          </a:bodyPr>
          <a:lstStyle/>
          <a:p>
            <a:r>
              <a:rPr lang="en-US" sz="1200" dirty="0"/>
              <a:t>Grey </a:t>
            </a:r>
            <a:r>
              <a:rPr lang="en-US" sz="1200" dirty="0" err="1"/>
              <a:t>Raber</a:t>
            </a:r>
            <a:endParaRPr lang="en-US" sz="1200" dirty="0"/>
          </a:p>
        </p:txBody>
      </p:sp>
      <p:pic>
        <p:nvPicPr>
          <p:cNvPr id="59" name="Picture 58">
            <a:extLst>
              <a:ext uri="{FF2B5EF4-FFF2-40B4-BE49-F238E27FC236}">
                <a16:creationId xmlns:a16="http://schemas.microsoft.com/office/drawing/2014/main" id="{DD16CCFC-B55F-6340-FBC6-8FD421A30F92}"/>
              </a:ext>
            </a:extLst>
          </p:cNvPr>
          <p:cNvPicPr>
            <a:picLocks noChangeAspect="1"/>
          </p:cNvPicPr>
          <p:nvPr/>
        </p:nvPicPr>
        <p:blipFill>
          <a:blip r:embed="rId32"/>
          <a:srcRect l="27179" t="18440" r="27482" b="24648"/>
          <a:stretch/>
        </p:blipFill>
        <p:spPr>
          <a:xfrm>
            <a:off x="4080844" y="5653320"/>
            <a:ext cx="749873" cy="941252"/>
          </a:xfrm>
          <a:prstGeom prst="rect">
            <a:avLst/>
          </a:prstGeom>
        </p:spPr>
      </p:pic>
      <p:sp>
        <p:nvSpPr>
          <p:cNvPr id="60" name="TextBox 59">
            <a:extLst>
              <a:ext uri="{FF2B5EF4-FFF2-40B4-BE49-F238E27FC236}">
                <a16:creationId xmlns:a16="http://schemas.microsoft.com/office/drawing/2014/main" id="{941F8726-8725-4B5D-285D-1B0050057ACC}"/>
              </a:ext>
            </a:extLst>
          </p:cNvPr>
          <p:cNvSpPr txBox="1"/>
          <p:nvPr/>
        </p:nvSpPr>
        <p:spPr>
          <a:xfrm>
            <a:off x="3977116" y="6594572"/>
            <a:ext cx="1253141" cy="276999"/>
          </a:xfrm>
          <a:prstGeom prst="rect">
            <a:avLst/>
          </a:prstGeom>
          <a:noFill/>
        </p:spPr>
        <p:txBody>
          <a:bodyPr wrap="square" rtlCol="0">
            <a:spAutoFit/>
          </a:bodyPr>
          <a:lstStyle/>
          <a:p>
            <a:r>
              <a:rPr lang="en-US" sz="1200" dirty="0"/>
              <a:t>Zoe Mermin</a:t>
            </a:r>
          </a:p>
        </p:txBody>
      </p:sp>
    </p:spTree>
    <p:extLst>
      <p:ext uri="{BB962C8B-B14F-4D97-AF65-F5344CB8AC3E}">
        <p14:creationId xmlns:p14="http://schemas.microsoft.com/office/powerpoint/2010/main" val="635969879"/>
      </p:ext>
    </p:extLst>
  </p:cSld>
  <p:clrMapOvr>
    <a:masterClrMapping/>
  </p:clrMapOvr>
  <p:extLst>
    <p:ext uri="{6950BFC3-D8DA-4A85-94F7-54DA5524770B}">
      <p188:commentRel xmlns:p188="http://schemas.microsoft.com/office/powerpoint/2018/8/main" r:id="rId3"/>
    </p:ext>
  </p:extLs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12A87D3D-927B-4B59-98F3-A85EA2DFF2F0}"/>
              </a:ext>
            </a:extLst>
          </p:cNvPr>
          <p:cNvSpPr>
            <a:spLocks noGrp="1"/>
          </p:cNvSpPr>
          <p:nvPr>
            <p:ph type="body" sz="half" idx="2"/>
          </p:nvPr>
        </p:nvSpPr>
        <p:spPr/>
        <p:txBody>
          <a:bodyPr anchor="ctr" anchorCtr="0">
            <a:normAutofit/>
          </a:bodyPr>
          <a:lstStyle/>
          <a:p>
            <a:pPr algn="ctr">
              <a:spcBef>
                <a:spcPts val="0"/>
              </a:spcBef>
            </a:pPr>
            <a:r>
              <a:rPr lang="en-US" sz="2600" dirty="0">
                <a:cs typeface="Futura Medium" panose="020B0602020204020303" pitchFamily="34" charset="-79"/>
              </a:rPr>
              <a:t>For this issue, visit</a:t>
            </a:r>
          </a:p>
          <a:p>
            <a:pPr algn="ctr">
              <a:spcBef>
                <a:spcPts val="0"/>
              </a:spcBef>
            </a:pPr>
            <a:r>
              <a:rPr lang="en-US" sz="2600" dirty="0">
                <a:cs typeface="Futura Medium" panose="020B0602020204020303" pitchFamily="34" charset="-79"/>
                <a:hlinkClick r:id="rId3"/>
              </a:rPr>
              <a:t>https://doi.org/10.1111/mono.12479</a:t>
            </a:r>
            <a:r>
              <a:rPr lang="en-US" sz="2600" dirty="0">
                <a:cs typeface="Futura Medium" panose="020B0602020204020303" pitchFamily="34" charset="-79"/>
              </a:rPr>
              <a:t> </a:t>
            </a:r>
          </a:p>
          <a:p>
            <a:pPr algn="ctr">
              <a:spcBef>
                <a:spcPts val="0"/>
              </a:spcBef>
            </a:pPr>
            <a:endParaRPr lang="en-US" sz="2600" dirty="0">
              <a:cs typeface="Futura Medium" panose="020B0602020204020303" pitchFamily="34" charset="-79"/>
            </a:endParaRPr>
          </a:p>
          <a:p>
            <a:pPr algn="ctr"/>
            <a:r>
              <a:rPr lang="en-US" sz="2600" dirty="0">
                <a:cs typeface="Futura Medium" panose="020B0602020204020303" pitchFamily="34" charset="-79"/>
              </a:rPr>
              <a:t>For videos, commentaries, and teaching materials,</a:t>
            </a:r>
            <a:br>
              <a:rPr lang="en-US" sz="2600" dirty="0">
                <a:cs typeface="Futura Medium" panose="020B0602020204020303" pitchFamily="34" charset="-79"/>
              </a:rPr>
            </a:br>
            <a:r>
              <a:rPr lang="en-US" sz="2600" dirty="0">
                <a:cs typeface="Futura Medium" panose="020B0602020204020303" pitchFamily="34" charset="-79"/>
              </a:rPr>
              <a:t>visit </a:t>
            </a:r>
            <a:r>
              <a:rPr lang="en-US" sz="2600" dirty="0">
                <a:cs typeface="Futura Medium" panose="020B0602020204020303" pitchFamily="34" charset="-79"/>
                <a:hlinkClick r:id="rId4"/>
              </a:rPr>
              <a:t>monographmatters.srcd.org</a:t>
            </a:r>
            <a:endParaRPr lang="en-US" sz="2600" dirty="0">
              <a:cs typeface="Futura Medium" panose="020B0602020204020303" pitchFamily="34" charset="-79"/>
            </a:endParaRPr>
          </a:p>
        </p:txBody>
      </p:sp>
      <p:sp>
        <p:nvSpPr>
          <p:cNvPr id="4" name="Footer Placeholder 3">
            <a:extLst>
              <a:ext uri="{FF2B5EF4-FFF2-40B4-BE49-F238E27FC236}">
                <a16:creationId xmlns:a16="http://schemas.microsoft.com/office/drawing/2014/main" id="{DA4CACB2-6893-4CF3-AB11-728975192295}"/>
              </a:ext>
            </a:extLst>
          </p:cNvPr>
          <p:cNvSpPr>
            <a:spLocks noGrp="1"/>
          </p:cNvSpPr>
          <p:nvPr>
            <p:ph type="ftr" sz="quarter" idx="11"/>
          </p:nvPr>
        </p:nvSpPr>
        <p:spPr/>
        <p:txBody>
          <a:bodyPr/>
          <a:lstStyle/>
          <a:p>
            <a:r>
              <a:rPr lang="en-US" dirty="0"/>
              <a:t>Monograph Matters is the companion website for the Monographs of the Society for Research in Child Development</a:t>
            </a:r>
          </a:p>
        </p:txBody>
      </p:sp>
      <p:pic>
        <p:nvPicPr>
          <p:cNvPr id="6" name="Picture Placeholder 5" descr="A book cover with hands making a heart with rainbow wristbands&#10;&#10;AI-generated content may be incorrect.">
            <a:extLst>
              <a:ext uri="{FF2B5EF4-FFF2-40B4-BE49-F238E27FC236}">
                <a16:creationId xmlns:a16="http://schemas.microsoft.com/office/drawing/2014/main" id="{2759BD1C-6EEF-7AB2-E1C9-F0E3A8AA4BDD}"/>
              </a:ext>
            </a:extLst>
          </p:cNvPr>
          <p:cNvPicPr>
            <a:picLocks noGrp="1" noChangeAspect="1"/>
          </p:cNvPicPr>
          <p:nvPr>
            <p:ph type="pic" idx="1"/>
          </p:nvPr>
        </p:nvPicPr>
        <p:blipFill>
          <a:blip r:embed="rId5"/>
          <a:srcRect t="4681" b="4681"/>
          <a:stretch>
            <a:fillRect/>
          </a:stretch>
        </p:blipFill>
        <p:spPr/>
      </p:pic>
    </p:spTree>
    <p:extLst>
      <p:ext uri="{BB962C8B-B14F-4D97-AF65-F5344CB8AC3E}">
        <p14:creationId xmlns:p14="http://schemas.microsoft.com/office/powerpoint/2010/main" val="54309884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E26C0C5-E20E-45A7-8A9A-54C3EA58B664}"/>
              </a:ext>
            </a:extLst>
          </p:cNvPr>
          <p:cNvSpPr>
            <a:spLocks noGrp="1"/>
          </p:cNvSpPr>
          <p:nvPr>
            <p:ph idx="1"/>
          </p:nvPr>
        </p:nvSpPr>
        <p:spPr>
          <a:xfrm>
            <a:off x="838200" y="1688432"/>
            <a:ext cx="4495800" cy="1752600"/>
          </a:xfrm>
        </p:spPr>
        <p:txBody>
          <a:bodyPr/>
          <a:lstStyle/>
          <a:p>
            <a:r>
              <a:rPr lang="en-US" sz="3200" dirty="0"/>
              <a:t>Corresponding author</a:t>
            </a:r>
          </a:p>
          <a:p>
            <a:r>
              <a:rPr lang="en-US" b="0" dirty="0"/>
              <a:t>Benjamin </a:t>
            </a:r>
            <a:r>
              <a:rPr lang="en-US" b="0" dirty="0" err="1"/>
              <a:t>deMayo</a:t>
            </a:r>
            <a:endParaRPr lang="en-US" b="0" dirty="0"/>
          </a:p>
          <a:p>
            <a:r>
              <a:rPr lang="en-US" b="0" dirty="0"/>
              <a:t>bdemayo@princeton.edu</a:t>
            </a:r>
          </a:p>
        </p:txBody>
      </p:sp>
      <p:sp>
        <p:nvSpPr>
          <p:cNvPr id="4" name="Footer Placeholder 3">
            <a:extLst>
              <a:ext uri="{FF2B5EF4-FFF2-40B4-BE49-F238E27FC236}">
                <a16:creationId xmlns:a16="http://schemas.microsoft.com/office/drawing/2014/main" id="{ACA6E90D-85F7-4B62-970A-96FCA77A5B81}"/>
              </a:ext>
            </a:extLst>
          </p:cNvPr>
          <p:cNvSpPr>
            <a:spLocks noGrp="1"/>
          </p:cNvSpPr>
          <p:nvPr>
            <p:ph type="ftr" sz="quarter" idx="11"/>
          </p:nvPr>
        </p:nvSpPr>
        <p:spPr/>
        <p:txBody>
          <a:bodyPr/>
          <a:lstStyle/>
          <a:p>
            <a:r>
              <a:rPr lang="en-US" i="1"/>
              <a:t>Monograph Matters </a:t>
            </a:r>
            <a:r>
              <a:rPr lang="en-US"/>
              <a:t>is the companion website for the </a:t>
            </a:r>
            <a:r>
              <a:rPr lang="en-US" i="1"/>
              <a:t>Monographs of the Society for Research in Child Development</a:t>
            </a:r>
            <a:endParaRPr lang="en-US" i="1" dirty="0"/>
          </a:p>
        </p:txBody>
      </p:sp>
      <p:sp>
        <p:nvSpPr>
          <p:cNvPr id="5" name="Content Placeholder 2">
            <a:extLst>
              <a:ext uri="{FF2B5EF4-FFF2-40B4-BE49-F238E27FC236}">
                <a16:creationId xmlns:a16="http://schemas.microsoft.com/office/drawing/2014/main" id="{73E420D8-8A06-43C7-98F8-68D2BBA083C9}"/>
              </a:ext>
            </a:extLst>
          </p:cNvPr>
          <p:cNvSpPr txBox="1">
            <a:spLocks/>
          </p:cNvSpPr>
          <p:nvPr/>
        </p:nvSpPr>
        <p:spPr>
          <a:xfrm>
            <a:off x="6858002" y="1676400"/>
            <a:ext cx="4495800" cy="1752600"/>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2800" b="1"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3200" dirty="0"/>
              <a:t>Editorial inquiries</a:t>
            </a:r>
          </a:p>
          <a:p>
            <a:r>
              <a:rPr lang="en-US" b="0" dirty="0"/>
              <a:t>Natasha J. Cabrera</a:t>
            </a:r>
          </a:p>
          <a:p>
            <a:r>
              <a:rPr lang="en-US" b="0" dirty="0"/>
              <a:t>ncabrera@umd.edu</a:t>
            </a:r>
          </a:p>
        </p:txBody>
      </p:sp>
      <p:sp>
        <p:nvSpPr>
          <p:cNvPr id="6" name="Content Placeholder 2">
            <a:extLst>
              <a:ext uri="{FF2B5EF4-FFF2-40B4-BE49-F238E27FC236}">
                <a16:creationId xmlns:a16="http://schemas.microsoft.com/office/drawing/2014/main" id="{4BA4AF96-0103-4EE5-9529-3D211CAED898}"/>
              </a:ext>
            </a:extLst>
          </p:cNvPr>
          <p:cNvSpPr txBox="1">
            <a:spLocks/>
          </p:cNvSpPr>
          <p:nvPr/>
        </p:nvSpPr>
        <p:spPr>
          <a:xfrm>
            <a:off x="838200" y="4053681"/>
            <a:ext cx="10515602" cy="1752600"/>
          </a:xfrm>
          <a:prstGeom prst="rect">
            <a:avLst/>
          </a:prstGeom>
        </p:spPr>
        <p:txBody>
          <a:bodyPr vert="horz" lIns="91440" tIns="45720" rIns="91440" bIns="45720" rtlCol="0">
            <a:normAutofit fontScale="92500" lnSpcReduction="20000"/>
          </a:bodyPr>
          <a:lstStyle>
            <a:lvl1pPr marL="0" indent="0" algn="l" defTabSz="914400" rtl="0" eaLnBrk="1" latinLnBrk="0" hangingPunct="1">
              <a:lnSpc>
                <a:spcPct val="90000"/>
              </a:lnSpc>
              <a:spcBef>
                <a:spcPts val="1000"/>
              </a:spcBef>
              <a:buFont typeface="Arial" panose="020B0604020202020204" pitchFamily="34" charset="0"/>
              <a:buNone/>
              <a:defRPr sz="2800" b="1"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3200" dirty="0"/>
              <a:t>Citation</a:t>
            </a:r>
          </a:p>
          <a:p>
            <a:r>
              <a:rPr lang="en-US" b="0" dirty="0" err="1"/>
              <a:t>deMayo</a:t>
            </a:r>
            <a:r>
              <a:rPr lang="en-US" b="0" dirty="0"/>
              <a:t>, B. E., Gallagher, N. M., Leshin, R. A., and Olson, K. R. (2025). Stability and Change in Gender Identity and Sexual Orientation Across Childhood and Adolescence. </a:t>
            </a:r>
            <a:r>
              <a:rPr lang="en-US" b="0" i="1" dirty="0"/>
              <a:t>Monographs of the Society for Research in Child Development, 90.</a:t>
            </a:r>
            <a:r>
              <a:rPr lang="en-US" b="0" dirty="0"/>
              <a:t>1-3. https://doi.org/10.1111/mono.12479</a:t>
            </a:r>
          </a:p>
        </p:txBody>
      </p:sp>
    </p:spTree>
    <p:extLst>
      <p:ext uri="{BB962C8B-B14F-4D97-AF65-F5344CB8AC3E}">
        <p14:creationId xmlns:p14="http://schemas.microsoft.com/office/powerpoint/2010/main" val="217137050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0df7bf43-bcaa-4205-bf58-7a42f9edcc1e" xsi:nil="true"/>
    <lcf76f155ced4ddcb4097134ff3c332f xmlns="5a15d8f6-95ce-431e-9008-3f502752e1ba">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A5E07F039FE7DA45820B9955A1566E19" ma:contentTypeVersion="16" ma:contentTypeDescription="Create a new document." ma:contentTypeScope="" ma:versionID="3b69ff2863d7c3eb2234364c6a1d68e4">
  <xsd:schema xmlns:xsd="http://www.w3.org/2001/XMLSchema" xmlns:xs="http://www.w3.org/2001/XMLSchema" xmlns:p="http://schemas.microsoft.com/office/2006/metadata/properties" xmlns:ns2="5a15d8f6-95ce-431e-9008-3f502752e1ba" xmlns:ns3="0df7bf43-bcaa-4205-bf58-7a42f9edcc1e" targetNamespace="http://schemas.microsoft.com/office/2006/metadata/properties" ma:root="true" ma:fieldsID="9c4a4434b23ca979c0900833d0da868c" ns2:_="" ns3:_="">
    <xsd:import namespace="5a15d8f6-95ce-431e-9008-3f502752e1ba"/>
    <xsd:import namespace="0df7bf43-bcaa-4205-bf58-7a42f9edcc1e"/>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Location" minOccurs="0"/>
                <xsd:element ref="ns2:MediaServiceDateTaken" minOccurs="0"/>
                <xsd:element ref="ns3:SharedWithUsers" minOccurs="0"/>
                <xsd:element ref="ns3:SharedWithDetails" minOccurs="0"/>
                <xsd:element ref="ns2:lcf76f155ced4ddcb4097134ff3c332f" minOccurs="0"/>
                <xsd:element ref="ns3:TaxCatchAll"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a15d8f6-95ce-431e-9008-3f502752e1b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Location" ma:index="16" nillable="true" ma:displayName="Location" ma:internalName="MediaServiceLocation" ma:readOnly="true">
      <xsd:simpleType>
        <xsd:restriction base="dms:Text"/>
      </xsd:simpleType>
    </xsd:element>
    <xsd:element name="MediaServiceDateTaken" ma:index="17" nillable="true" ma:displayName="MediaServiceDateTaken" ma:hidden="true" ma:internalName="MediaServiceDateTaken" ma:readOnly="true">
      <xsd:simpleType>
        <xsd:restriction base="dms:Text"/>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b91a9775-3525-4bf8-b88d-b7eef9d67d4b" ma:termSetId="09814cd3-568e-fe90-9814-8d621ff8fb84" ma:anchorId="fba54fb3-c3e1-fe81-a776-ca4b69148c4d" ma:open="true" ma:isKeyword="false">
      <xsd:complexType>
        <xsd:sequence>
          <xsd:element ref="pc:Terms" minOccurs="0" maxOccurs="1"/>
        </xsd:sequence>
      </xsd:complexType>
    </xsd:element>
    <xsd:element name="MediaLengthInSeconds" ma:index="23"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0df7bf43-bcaa-4205-bf58-7a42f9edcc1e"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bfde8611-be98-43fd-84a7-42ae9d4331cc}" ma:internalName="TaxCatchAll" ma:showField="CatchAllData" ma:web="0df7bf43-bcaa-4205-bf58-7a42f9edcc1e">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53AB6B0-5EDA-450C-8C19-83734855306D}">
  <ds:schemaRefs>
    <ds:schemaRef ds:uri="http://schemas.microsoft.com/sharepoint/v3/contenttype/forms"/>
  </ds:schemaRefs>
</ds:datastoreItem>
</file>

<file path=customXml/itemProps2.xml><?xml version="1.0" encoding="utf-8"?>
<ds:datastoreItem xmlns:ds="http://schemas.openxmlformats.org/officeDocument/2006/customXml" ds:itemID="{13DCCAC2-7CCC-4D2B-BDAD-C38C50A87EB1}">
  <ds:schemaRefs>
    <ds:schemaRef ds:uri="http://purl.org/dc/elements/1.1/"/>
    <ds:schemaRef ds:uri="http://purl.org/dc/dcmitype/"/>
    <ds:schemaRef ds:uri="http://www.w3.org/XML/1998/namespace"/>
    <ds:schemaRef ds:uri="0df7bf43-bcaa-4205-bf58-7a42f9edcc1e"/>
    <ds:schemaRef ds:uri="http://purl.org/dc/terms/"/>
    <ds:schemaRef ds:uri="http://schemas.microsoft.com/office/infopath/2007/PartnerControls"/>
    <ds:schemaRef ds:uri="http://schemas.microsoft.com/office/2006/documentManagement/types"/>
    <ds:schemaRef ds:uri="http://schemas.openxmlformats.org/package/2006/metadata/core-properties"/>
    <ds:schemaRef ds:uri="5a15d8f6-95ce-431e-9008-3f502752e1ba"/>
    <ds:schemaRef ds:uri="http://schemas.microsoft.com/office/2006/metadata/properties"/>
  </ds:schemaRefs>
</ds:datastoreItem>
</file>

<file path=customXml/itemProps3.xml><?xml version="1.0" encoding="utf-8"?>
<ds:datastoreItem xmlns:ds="http://schemas.openxmlformats.org/officeDocument/2006/customXml" ds:itemID="{76EAE422-2562-4D47-BC03-F4AA52DD610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a15d8f6-95ce-431e-9008-3f502752e1ba"/>
    <ds:schemaRef ds:uri="0df7bf43-bcaa-4205-bf58-7a42f9edcc1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4107</TotalTime>
  <Words>3874</Words>
  <Application>Microsoft Office PowerPoint</Application>
  <PresentationFormat>Widescreen</PresentationFormat>
  <Paragraphs>267</Paragraphs>
  <Slides>30</Slides>
  <Notes>9</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30</vt:i4>
      </vt:variant>
    </vt:vector>
  </HeadingPairs>
  <TitlesOfParts>
    <vt:vector size="42" baseType="lpstr">
      <vt:lpstr>Aptos</vt:lpstr>
      <vt:lpstr>Arial</vt:lpstr>
      <vt:lpstr>Calibri</vt:lpstr>
      <vt:lpstr>Futura</vt:lpstr>
      <vt:lpstr>FUTURA MEDIUM</vt:lpstr>
      <vt:lpstr>FUTURA MEDIUM</vt:lpstr>
      <vt:lpstr>Futura PT Medium</vt:lpstr>
      <vt:lpstr>Futura Std Medium</vt:lpstr>
      <vt:lpstr>Times New Roman</vt:lpstr>
      <vt:lpstr>Wingdings</vt:lpstr>
      <vt:lpstr>Wingdings 3</vt:lpstr>
      <vt:lpstr>Office Theme</vt:lpstr>
      <vt:lpstr>Stability and Change in Gender Identity and Sexual Orientation Across Childhood and Adolescence  </vt:lpstr>
      <vt:lpstr>Objectives</vt:lpstr>
      <vt:lpstr>Changing demographics in U.S. and Canada</vt:lpstr>
      <vt:lpstr>Increasing Awareness of and Tolerance for LGBTQ+ People</vt:lpstr>
      <vt:lpstr>Increasing Public Backlash Against LGBTQ+ people</vt:lpstr>
      <vt:lpstr>Changing Social and Political Context</vt:lpstr>
      <vt:lpstr>Key Terms Throughout Monograph</vt:lpstr>
      <vt:lpstr>Traditional Developmental Accounts of Gender Development...</vt:lpstr>
      <vt:lpstr>Traditional Clinical Psychiatry and Psychology Approaches to Gender Development</vt:lpstr>
      <vt:lpstr>Past work on Sexual Orientation Change</vt:lpstr>
      <vt:lpstr>Childhood gender nonconformity predicts gender and sexual orientation</vt:lpstr>
      <vt:lpstr>Central Research Questions</vt:lpstr>
      <vt:lpstr>Participant Groups</vt:lpstr>
      <vt:lpstr>PowerPoint Presentation</vt:lpstr>
      <vt:lpstr>PowerPoint Presentation</vt:lpstr>
      <vt:lpstr>Results: Most Recent Identity  (according to self-report)</vt:lpstr>
      <vt:lpstr>Results: Childhood predictors of later gender change</vt:lpstr>
      <vt:lpstr>Results: Romantic Attraction at latest visit</vt:lpstr>
      <vt:lpstr>Results: Childhood predictors of later sexuality</vt:lpstr>
      <vt:lpstr>Results: Changes in Sexual Orientation Over Time</vt:lpstr>
      <vt:lpstr>Summary of Key Findings</vt:lpstr>
      <vt:lpstr>Strengths &amp; Novelty of the Present Study</vt:lpstr>
      <vt:lpstr>Limitations of the Present Study</vt:lpstr>
      <vt:lpstr>General Implications</vt:lpstr>
      <vt:lpstr>Implications for Parents</vt:lpstr>
      <vt:lpstr>Implications for Researchers</vt:lpstr>
      <vt:lpstr>Sources of support </vt:lpstr>
      <vt:lpstr>Thank you</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Myers, Lauren</dc:creator>
  <cp:lastModifiedBy>Bryanna Lansing</cp:lastModifiedBy>
  <cp:revision>904</cp:revision>
  <dcterms:created xsi:type="dcterms:W3CDTF">2020-01-10T20:12:13Z</dcterms:created>
  <dcterms:modified xsi:type="dcterms:W3CDTF">2025-07-22T19:56:59Z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0x010100A5E07F039FE7DA45820B9955A1566E19</vt:lpwstr>
  </property>
  <property fmtid="{D5CDD505-2E9C-101B-9397-08002B2CF9AE}" pid="3" name="MediaServiceImageTags">
    <vt:lpwstr/>
  </property>
  <property fmtid="{D5CDD505-2E9C-101B-9397-08002B2CF9AE}" pid="4" name="_MarkAsFinal">
    <vt:bool>true</vt:bool>
  </property>
</Properties>
</file>