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1"/>
  </p:notesMasterIdLst>
  <p:handoutMasterIdLst>
    <p:handoutMasterId r:id="rId52"/>
  </p:handoutMasterIdLst>
  <p:sldIdLst>
    <p:sldId id="291" r:id="rId5"/>
    <p:sldId id="294" r:id="rId6"/>
    <p:sldId id="768" r:id="rId7"/>
    <p:sldId id="769" r:id="rId8"/>
    <p:sldId id="794" r:id="rId9"/>
    <p:sldId id="297" r:id="rId10"/>
    <p:sldId id="296" r:id="rId11"/>
    <p:sldId id="1341" r:id="rId12"/>
    <p:sldId id="765" r:id="rId13"/>
    <p:sldId id="767" r:id="rId14"/>
    <p:sldId id="1342" r:id="rId15"/>
    <p:sldId id="730" r:id="rId16"/>
    <p:sldId id="738" r:id="rId17"/>
    <p:sldId id="770" r:id="rId18"/>
    <p:sldId id="771" r:id="rId19"/>
    <p:sldId id="772" r:id="rId20"/>
    <p:sldId id="773" r:id="rId21"/>
    <p:sldId id="781" r:id="rId22"/>
    <p:sldId id="782" r:id="rId23"/>
    <p:sldId id="1345" r:id="rId24"/>
    <p:sldId id="1363" r:id="rId25"/>
    <p:sldId id="1352" r:id="rId26"/>
    <p:sldId id="1353" r:id="rId27"/>
    <p:sldId id="1354" r:id="rId28"/>
    <p:sldId id="1364" r:id="rId29"/>
    <p:sldId id="775" r:id="rId30"/>
    <p:sldId id="777" r:id="rId31"/>
    <p:sldId id="776" r:id="rId32"/>
    <p:sldId id="779" r:id="rId33"/>
    <p:sldId id="780" r:id="rId34"/>
    <p:sldId id="778" r:id="rId35"/>
    <p:sldId id="785" r:id="rId36"/>
    <p:sldId id="783" r:id="rId37"/>
    <p:sldId id="786" r:id="rId38"/>
    <p:sldId id="784" r:id="rId39"/>
    <p:sldId id="787" r:id="rId40"/>
    <p:sldId id="788" r:id="rId41"/>
    <p:sldId id="1366" r:id="rId42"/>
    <p:sldId id="790" r:id="rId43"/>
    <p:sldId id="791" r:id="rId44"/>
    <p:sldId id="789" r:id="rId45"/>
    <p:sldId id="792" r:id="rId46"/>
    <p:sldId id="793" r:id="rId47"/>
    <p:sldId id="754" r:id="rId48"/>
    <p:sldId id="1365" r:id="rId49"/>
    <p:sldId id="29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0068AE"/>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F16C94-CE9C-4E29-8045-1A4D856BD957}" v="3" dt="2023-08-11T18:08:03.7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85"/>
    <p:restoredTop sz="83560" autoAdjust="0"/>
  </p:normalViewPr>
  <p:slideViewPr>
    <p:cSldViewPr snapToObjects="1">
      <p:cViewPr varScale="1">
        <p:scale>
          <a:sx n="69" d="100"/>
          <a:sy n="69" d="100"/>
        </p:scale>
        <p:origin x="1138" y="58"/>
      </p:cViewPr>
      <p:guideLst>
        <p:guide orient="horz" pos="2160"/>
        <p:guide pos="3840"/>
      </p:guideLst>
    </p:cSldViewPr>
  </p:slideViewPr>
  <p:notesTextViewPr>
    <p:cViewPr>
      <p:scale>
        <a:sx n="1" d="1"/>
        <a:sy n="1" d="1"/>
      </p:scale>
      <p:origin x="0" y="0"/>
    </p:cViewPr>
  </p:notesTextViewPr>
  <p:sorterViewPr>
    <p:cViewPr>
      <p:scale>
        <a:sx n="176" d="100"/>
        <a:sy n="176" d="100"/>
      </p:scale>
      <p:origin x="0" y="-666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yanna Lansing" userId="fe5b72f9-0228-4555-ba16-94b04e95b477" providerId="ADAL" clId="{A7968B84-6493-4F3A-BA6E-54048860F01A}"/>
    <pc:docChg chg="modSld">
      <pc:chgData name="Bryanna Lansing" userId="fe5b72f9-0228-4555-ba16-94b04e95b477" providerId="ADAL" clId="{A7968B84-6493-4F3A-BA6E-54048860F01A}" dt="2023-08-11T18:03:08.674" v="2" actId="6549"/>
      <pc:docMkLst>
        <pc:docMk/>
      </pc:docMkLst>
      <pc:sldChg chg="modSp mod">
        <pc:chgData name="Bryanna Lansing" userId="fe5b72f9-0228-4555-ba16-94b04e95b477" providerId="ADAL" clId="{A7968B84-6493-4F3A-BA6E-54048860F01A}" dt="2023-08-11T17:48:54.299" v="1"/>
        <pc:sldMkLst>
          <pc:docMk/>
          <pc:sldMk cId="2013519564" sldId="292"/>
        </pc:sldMkLst>
        <pc:spChg chg="mod">
          <ac:chgData name="Bryanna Lansing" userId="fe5b72f9-0228-4555-ba16-94b04e95b477" providerId="ADAL" clId="{A7968B84-6493-4F3A-BA6E-54048860F01A}" dt="2023-08-11T17:48:54.299" v="1"/>
          <ac:spMkLst>
            <pc:docMk/>
            <pc:sldMk cId="2013519564" sldId="292"/>
            <ac:spMk id="3" creationId="{12A87D3D-927B-4B59-98F3-A85EA2DFF2F0}"/>
          </ac:spMkLst>
        </pc:spChg>
      </pc:sldChg>
      <pc:sldChg chg="modNotesTx">
        <pc:chgData name="Bryanna Lansing" userId="fe5b72f9-0228-4555-ba16-94b04e95b477" providerId="ADAL" clId="{A7968B84-6493-4F3A-BA6E-54048860F01A}" dt="2023-08-11T18:03:08.674" v="2" actId="6549"/>
        <pc:sldMkLst>
          <pc:docMk/>
          <pc:sldMk cId="756872712" sldId="29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8/11/2023</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606BCDD-20DB-4C52-B3AC-B83BC08DA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0F0487-FC83-45DE-8E44-8A9587868A08}" type="slidenum">
              <a:rPr lang="en-US" smtClean="0"/>
              <a:t>‹#›</a:t>
            </a:fld>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8/11/2023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3552962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rPr>
              <a:t>Figure 2 previews the complete set of high school math course-taking patterns in the present monograph’s dataset (NSLM) among students who attended the same high school from 9</a:t>
            </a:r>
            <a:r>
              <a:rPr lang="en-US" sz="1800" baseline="30000" dirty="0">
                <a:effectLst/>
                <a:latin typeface="Times New Roman" panose="02020603050405020304" pitchFamily="18" charset="0"/>
                <a:ea typeface="Times New Roman" panose="02020603050405020304" pitchFamily="18" charset="0"/>
              </a:rPr>
              <a:t>th</a:t>
            </a:r>
            <a:r>
              <a:rPr lang="en-US" sz="1800" dirty="0">
                <a:effectLst/>
                <a:latin typeface="Times New Roman" panose="02020603050405020304" pitchFamily="18" charset="0"/>
                <a:ea typeface="Times New Roman" panose="02020603050405020304" pitchFamily="18" charset="0"/>
              </a:rPr>
              <a:t> through 12</a:t>
            </a:r>
            <a:r>
              <a:rPr lang="en-US" sz="1800" baseline="30000" dirty="0">
                <a:effectLst/>
                <a:latin typeface="Times New Roman" panose="02020603050405020304" pitchFamily="18" charset="0"/>
                <a:ea typeface="Times New Roman" panose="02020603050405020304" pitchFamily="18" charset="0"/>
              </a:rPr>
              <a:t>th</a:t>
            </a:r>
            <a:r>
              <a:rPr lang="en-US" sz="1800" dirty="0">
                <a:effectLst/>
                <a:latin typeface="Times New Roman" panose="02020603050405020304" pitchFamily="18" charset="0"/>
                <a:ea typeface="Times New Roman" panose="02020603050405020304" pitchFamily="18" charset="0"/>
              </a:rPr>
              <a:t> grades (</a:t>
            </a:r>
            <a:r>
              <a:rPr lang="en-US" sz="1800" i="1" dirty="0">
                <a:effectLst/>
                <a:latin typeface="Times New Roman" panose="02020603050405020304" pitchFamily="18" charset="0"/>
                <a:ea typeface="Times New Roman" panose="02020603050405020304" pitchFamily="18" charset="0"/>
              </a:rPr>
              <a:t>N </a:t>
            </a:r>
            <a:r>
              <a:rPr lang="en-US" sz="1800" dirty="0">
                <a:effectLst/>
                <a:latin typeface="Times New Roman" panose="02020603050405020304" pitchFamily="18" charset="0"/>
                <a:ea typeface="Times New Roman" panose="02020603050405020304" pitchFamily="18" charset="0"/>
              </a:rPr>
              <a:t>= 9,431). Thicker pathways indicate more common math transitions for students. The most common course-taking pattern was for students to start Algebra 1 in ninth grade and advance to Geometry in 10th grade, Algebra 2 in 11th grade, and precalculus or advanced math in 12th grade. Despite starting at a lower level, these students could still complete a rigorous math curriculum by the end of high school. Some of these Algebra 1 students were diverted in 10th grade, as shown by the pathway highlighted in blue. The overwhelming majority of these diverted Algebra 1 students did not reach a math level above Algebra 2 by the end of high school. In fact, many did not continue advancing math levels after completing Geometry in 10th grade. </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dirty="0"/>
          </a:p>
        </p:txBody>
      </p:sp>
    </p:spTree>
    <p:extLst>
      <p:ext uri="{BB962C8B-B14F-4D97-AF65-F5344CB8AC3E}">
        <p14:creationId xmlns:p14="http://schemas.microsoft.com/office/powerpoint/2010/main" val="421198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457200">
              <a:lnSpc>
                <a:spcPct val="20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Figure 3 displays the proportion of adolescents who achieved each of these academic milestones among those who advanced in math between ninth and 10th grade (their math progress was “On Track”) and those who did not (their math progress was “Off Track”). The disparity in long-run outcomes between adolescents who did and did not progress in math between ninth and 10th grades was 27% for high school graduation, 56% for advanced math course-taking, 45% for college-level course-taking, 34% for postsecondary enrollment, and 34% for 4-year college enrollment. Of course, these gaps were partly related to adolescents’ prior skills, background, and school context, but they highlight the importance of early high school math progression for success in high school and beyond. </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1928928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457200">
              <a:lnSpc>
                <a:spcPct val="20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Figure 3 displays the proportion of adolescents who achieved each of these academic milestones among those who advanced in math between ninth and 10th grade (their math progress was “On Track”) and those who did not (their math progress was “Off Track”). The disparity in long-run outcomes between adolescents who did and did not progress in math between ninth and 10th grades was 27% for high school graduation, 56% for advanced math course-taking, 45% for college-level course-taking, 34% for postsecondary enrollment, and 34% for 4-year college enrollment. Of course, these gaps were partly related to adolescents’ prior skills, background, and school context, but they highlight the importance of early high school math progression for success in high school and beyond. </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12377186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is an overview of the what viewers will learn from this slide deck</a:t>
            </a:r>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1900462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2674454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the correlation between the participant risk level and the formal resources runs opposite to the moderation effects, typically, and that is one reason why a representative sample with a census of students is useful. </a:t>
            </a:r>
          </a:p>
        </p:txBody>
      </p:sp>
      <p:sp>
        <p:nvSpPr>
          <p:cNvPr id="4" name="Slide Number Placeholder 3"/>
          <p:cNvSpPr>
            <a:spLocks noGrp="1"/>
          </p:cNvSpPr>
          <p:nvPr>
            <p:ph type="sldNum" sz="quarter" idx="5"/>
          </p:nvPr>
        </p:nvSpPr>
        <p:spPr/>
        <p:txBody>
          <a:bodyPr/>
          <a:lstStyle/>
          <a:p>
            <a:fld id="{63135663-2E1B-1D43-A197-EFE7F138D580}" type="slidenum">
              <a:rPr lang="en-US" smtClean="0"/>
              <a:t>8</a:t>
            </a:fld>
            <a:endParaRPr lang="en-US"/>
          </a:p>
        </p:txBody>
      </p:sp>
    </p:spTree>
    <p:extLst>
      <p:ext uri="{BB962C8B-B14F-4D97-AF65-F5344CB8AC3E}">
        <p14:creationId xmlns:p14="http://schemas.microsoft.com/office/powerpoint/2010/main" val="3859634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Figure 1 presents the conceptual model of this study, in which the mindset (expectations for success in math) is translated into a concrete dimension of progress (10</a:t>
            </a:r>
            <a:r>
              <a:rPr lang="en-US" sz="1800" baseline="30000" dirty="0">
                <a:effectLst/>
                <a:latin typeface="Times New Roman" panose="02020603050405020304" pitchFamily="18" charset="0"/>
                <a:ea typeface="Times New Roman" panose="02020603050405020304" pitchFamily="18" charset="0"/>
              </a:rPr>
              <a:t>th</a:t>
            </a:r>
            <a:r>
              <a:rPr lang="en-US" sz="1800" dirty="0">
                <a:effectLst/>
                <a:latin typeface="Times New Roman" panose="02020603050405020304" pitchFamily="18" charset="0"/>
                <a:ea typeface="Times New Roman" panose="02020603050405020304" pitchFamily="18" charset="0"/>
              </a:rPr>
              <a:t> grade math course-taking progress) at the start of high school differentially across intersectional identity groups. There are several levels to the model. The first level is shown in the individual-level process box. </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2160879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individual life course trajectories are nested within ecological (i.e., contextual) forces. These include schools’ peer cultures (e.g., achievement level and academic norms of fellow students at school; Research Question 2) and classroom cultures (e.g., students’ perceptions of gendered stereotypes about math; Research Question 3). </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2557068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individual life course trajectories are nested within ecological (i.e., contextual) forces. These include schools’ peer cultures (e.g., achievement level and academic norms of fellow students at school; Research Question 2) and classroom cultures (e.g., students’ perceptions of gendered stereotypes about math; Research Question 3). </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40146146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448474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4716025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46</a:t>
            </a:fld>
            <a:endParaRPr lang="en-US" dirty="0"/>
          </a:p>
        </p:txBody>
      </p:sp>
    </p:spTree>
    <p:extLst>
      <p:ext uri="{BB962C8B-B14F-4D97-AF65-F5344CB8AC3E}">
        <p14:creationId xmlns:p14="http://schemas.microsoft.com/office/powerpoint/2010/main" val="33602790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463038"/>
            <a:ext cx="9144000" cy="2194561"/>
          </a:xfrm>
        </p:spPr>
        <p:txBody>
          <a:bodyPr anchor="b">
            <a:normAutofit/>
          </a:bodyPr>
          <a:lstStyle>
            <a:lvl1pPr algn="ctr">
              <a:defRPr sz="4800" b="1" i="0">
                <a:solidFill>
                  <a:schemeClr val="bg1"/>
                </a:solidFill>
                <a:latin typeface="Futura" panose="020B0602020204020303" pitchFamily="34" charset="-79"/>
                <a:cs typeface="Futura" panose="020B0602020204020303" pitchFamily="34" charset="-79"/>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38862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188494" y="5943600"/>
            <a:ext cx="12003505" cy="646331"/>
          </a:xfrm>
          <a:prstGeom prst="rect">
            <a:avLst/>
          </a:prstGeom>
          <a:noFill/>
        </p:spPr>
        <p:txBody>
          <a:bodyPr wrap="square" rtlCol="0">
            <a:spAutoFit/>
          </a:bodyPr>
          <a:lstStyle/>
          <a:p>
            <a:pPr algn="ctr"/>
            <a:r>
              <a:rPr lang="en-US" sz="1800" b="0" dirty="0">
                <a:solidFill>
                  <a:schemeClr val="bg1"/>
                </a:solidFill>
                <a:latin typeface="+mn-lt"/>
              </a:rPr>
              <a:t>Monograph Matters is a companion website for the Monographs of the Society for Research in Child Development</a:t>
            </a:r>
          </a:p>
          <a:p>
            <a:pPr algn="ctr"/>
            <a:r>
              <a:rPr lang="en-US" sz="1800" b="0" dirty="0">
                <a:solidFill>
                  <a:schemeClr val="bg1"/>
                </a:solidFill>
                <a:latin typeface="+mn-lt"/>
              </a:rPr>
              <a:t>Ginger A. Moore, Interim Editor (</a:t>
            </a:r>
            <a:r>
              <a:rPr lang="en-US" sz="1800" b="0" dirty="0" err="1">
                <a:solidFill>
                  <a:schemeClr val="bg1"/>
                </a:solidFill>
                <a:latin typeface="+mn-lt"/>
              </a:rPr>
              <a:t>ginger.moore@psu.edu</a:t>
            </a:r>
            <a:r>
              <a:rPr lang="en-US" sz="1800" b="0" dirty="0">
                <a:solidFill>
                  <a:schemeClr val="bg1"/>
                </a:solidFill>
                <a:latin typeface="+mn-lt"/>
              </a:rPr>
              <a:t>)</a:t>
            </a:r>
          </a:p>
        </p:txBody>
      </p:sp>
      <p:sp>
        <p:nvSpPr>
          <p:cNvPr id="8" name="Rectangle 7">
            <a:extLst>
              <a:ext uri="{FF2B5EF4-FFF2-40B4-BE49-F238E27FC236}">
                <a16:creationId xmlns:a16="http://schemas.microsoft.com/office/drawing/2014/main" id="{7E03202A-F80A-4480-A295-A3D58FC86934}"/>
              </a:ext>
            </a:extLst>
          </p:cNvPr>
          <p:cNvSpPr/>
          <p:nvPr userDrawn="1"/>
        </p:nvSpPr>
        <p:spPr>
          <a:xfrm>
            <a:off x="-7620" y="1066800"/>
            <a:ext cx="1220724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drawing&#10;&#10;Description automatically generated">
            <a:extLst>
              <a:ext uri="{FF2B5EF4-FFF2-40B4-BE49-F238E27FC236}">
                <a16:creationId xmlns:a16="http://schemas.microsoft.com/office/drawing/2014/main" id="{7EAF5F16-1870-4AF8-9468-4BF5FEFCC48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01242" y="313994"/>
            <a:ext cx="1985958" cy="60040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CBBBF1D9-5124-48FD-ABD9-07EE6C1853A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1292" y="313995"/>
            <a:ext cx="4764506" cy="600405"/>
          </a:xfrm>
          <a:prstGeom prst="rect">
            <a:avLst/>
          </a:prstGeom>
        </p:spPr>
      </p:pic>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362200"/>
            <a:ext cx="10515600" cy="38013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lvl1pPr algn="l">
              <a:defRPr/>
            </a:lvl1pPr>
          </a:lstStyle>
          <a:p>
            <a:r>
              <a:rPr lang="en-US" i="1" dirty="0"/>
              <a:t>Monograph Matters </a:t>
            </a:r>
            <a:r>
              <a:rPr lang="en-US" dirty="0"/>
              <a:t>is the companion website for the </a:t>
            </a:r>
            <a:r>
              <a:rPr lang="en-US" i="1" dirty="0"/>
              <a:t>Monographs of the Society for Research in Child Development</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ormAutofit/>
          </a:bodyPr>
          <a:lstStyle>
            <a:lvl1pPr marL="0" indent="0" algn="ctr">
              <a:buNone/>
              <a:defRPr sz="24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43351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Rectangle 8">
            <a:extLst>
              <a:ext uri="{FF2B5EF4-FFF2-40B4-BE49-F238E27FC236}">
                <a16:creationId xmlns:a16="http://schemas.microsoft.com/office/drawing/2014/main" id="{67C07A1F-1CF5-46E3-9335-2F2DA8D1535B}"/>
              </a:ext>
            </a:extLst>
          </p:cNvPr>
          <p:cNvSpPr/>
          <p:nvPr userDrawn="1"/>
        </p:nvSpPr>
        <p:spPr>
          <a:xfrm>
            <a:off x="0" y="4495800"/>
            <a:ext cx="12192000" cy="66675"/>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36F2325-2232-413C-B0C4-8BEE6F6BC5BC}"/>
              </a:ext>
            </a:extLst>
          </p:cNvPr>
          <p:cNvSpPr/>
          <p:nvPr userDrawn="1"/>
        </p:nvSpPr>
        <p:spPr>
          <a:xfrm>
            <a:off x="-30480" y="1066800"/>
            <a:ext cx="12252960" cy="45720"/>
          </a:xfrm>
          <a:prstGeom prst="rect">
            <a:avLst/>
          </a:prstGeom>
          <a:solidFill>
            <a:srgbClr val="EA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drawing&#10;&#10;Description automatically generated">
            <a:extLst>
              <a:ext uri="{FF2B5EF4-FFF2-40B4-BE49-F238E27FC236}">
                <a16:creationId xmlns:a16="http://schemas.microsoft.com/office/drawing/2014/main" id="{635046D5-DDAB-4439-8B5A-D306848717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901242" y="313994"/>
            <a:ext cx="1985958" cy="600406"/>
          </a:xfrm>
          <a:prstGeom prst="rect">
            <a:avLst/>
          </a:prstGeom>
        </p:spPr>
      </p:pic>
      <p:pic>
        <p:nvPicPr>
          <p:cNvPr id="12" name="Picture 11" descr="Logo&#10;&#10;Description automatically generated with medium confidence">
            <a:extLst>
              <a:ext uri="{FF2B5EF4-FFF2-40B4-BE49-F238E27FC236}">
                <a16:creationId xmlns:a16="http://schemas.microsoft.com/office/drawing/2014/main" id="{DE8F7E76-7756-47D4-9772-B4E5CF441B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71292" y="313995"/>
            <a:ext cx="4764506" cy="600405"/>
          </a:xfrm>
          <a:prstGeom prst="rect">
            <a:avLst/>
          </a:prstGeom>
        </p:spPr>
      </p:pic>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362199"/>
            <a:ext cx="5181600" cy="3814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362199"/>
            <a:ext cx="5181600" cy="381476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316956"/>
            <a:ext cx="5157787"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006725"/>
            <a:ext cx="515778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316956"/>
            <a:ext cx="5183188" cy="6405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006725"/>
            <a:ext cx="5183188" cy="31829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524000"/>
            <a:ext cx="10515600" cy="762000"/>
          </a:xfrm>
        </p:spPr>
        <p:txBody>
          <a:bodyPr/>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lvl1pPr>
              <a:defRPr>
                <a:latin typeface="Futura Medium" panose="020B0602020204020303" pitchFamily="34" charset="-79"/>
                <a:cs typeface="Futura Medium" panose="020B0602020204020303" pitchFamily="34" charset="-79"/>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2000" cy="1434353"/>
          </a:xfrm>
          <a:prstGeom prst="rect">
            <a:avLst/>
          </a:prstGeom>
        </p:spPr>
      </p:pic>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524000"/>
            <a:ext cx="10515600" cy="762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375649"/>
            <a:ext cx="10515600" cy="38013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152400" y="6430962"/>
            <a:ext cx="8686800" cy="350838"/>
          </a:xfrm>
          <a:prstGeom prst="rect">
            <a:avLst/>
          </a:prstGeom>
        </p:spPr>
        <p:txBody>
          <a:bodyPr vert="horz" lIns="91440" tIns="45720" rIns="91440" bIns="45720" rtlCol="0" anchor="ctr"/>
          <a:lstStyle>
            <a:lvl1pPr algn="l">
              <a:defRPr sz="1200">
                <a:solidFill>
                  <a:schemeClr val="tx1">
                    <a:lumMod val="75000"/>
                    <a:lumOff val="25000"/>
                  </a:schemeClr>
                </a:solidFill>
                <a:latin typeface="+mn-lt"/>
              </a:defRPr>
            </a:lvl1pPr>
          </a:lstStyle>
          <a:p>
            <a:r>
              <a:rPr lang="en-US" i="1" dirty="0"/>
              <a:t>Monograph Matters </a:t>
            </a:r>
            <a:r>
              <a:rPr lang="en-US" dirty="0"/>
              <a:t>is the companion website for </a:t>
            </a:r>
            <a:r>
              <a:rPr lang="en-US" i="1" dirty="0"/>
              <a:t>the 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image" Target="../media/image28.tif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image" Target="../media/image30.tif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31.tif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image" Target="../media/image31.tif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tif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s://doi.org/10.1111/mono.12471"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hyperlink" Target="https://monographmatters.src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2331719"/>
                <a:ext cx="9144000" cy="2194561"/>
              </a:xfrm>
            </p:spPr>
            <p:txBody>
              <a:bodyPr>
                <a:normAutofit fontScale="90000"/>
              </a:bodyPr>
              <a:lstStyle/>
              <a:p>
                <a:pPr marL="0" marR="0" algn="ctr">
                  <a:lnSpc>
                    <a:spcPct val="115000"/>
                  </a:lnSpc>
                  <a:spcBef>
                    <a:spcPts val="0"/>
                  </a:spcBef>
                  <a:spcAft>
                    <a:spcPts val="0"/>
                  </a:spcAft>
                </a:pPr>
                <a:r>
                  <a:rPr lang="en-US" sz="4000" dirty="0">
                    <a:solidFill>
                      <a:schemeClr val="bg1"/>
                    </a:solidFill>
                    <a:effectLst/>
                    <a:latin typeface="Futura Medium" panose="020B0602020204020303" pitchFamily="34" charset="-79"/>
                    <a:ea typeface="Times New Roman" panose="02020603050405020304" pitchFamily="18" charset="0"/>
                    <a:cs typeface="Futura Medium" panose="020B0602020204020303" pitchFamily="34" charset="-79"/>
                  </a:rPr>
                  <a:t>Mindset</a:t>
                </a:r>
                <a14:m>
                  <m:oMath xmlns:m="http://schemas.openxmlformats.org/officeDocument/2006/math">
                    <m:r>
                      <a:rPr lang="en-US" sz="4000" i="0">
                        <a:solidFill>
                          <a:schemeClr val="bg1"/>
                        </a:solidFill>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lang="en-US" sz="4000" dirty="0">
                    <a:solidFill>
                      <a:schemeClr val="bg1"/>
                    </a:solidFill>
                    <a:effectLst/>
                    <a:latin typeface="Futura Medium" panose="020B0602020204020303" pitchFamily="34" charset="-79"/>
                    <a:ea typeface="Times New Roman" panose="02020603050405020304" pitchFamily="18" charset="0"/>
                    <a:cs typeface="Futura Medium" panose="020B0602020204020303" pitchFamily="34" charset="-79"/>
                  </a:rPr>
                  <a:t> Context: </a:t>
                </a:r>
                <a:br>
                  <a:rPr lang="en-US" sz="4000" dirty="0">
                    <a:solidFill>
                      <a:schemeClr val="bg1"/>
                    </a:solidFill>
                    <a:effectLst/>
                    <a:latin typeface="Futura Medium" panose="020B0602020204020303" pitchFamily="34" charset="-79"/>
                    <a:ea typeface="Arial" panose="020B0604020202020204" pitchFamily="34" charset="0"/>
                    <a:cs typeface="Futura Medium" panose="020B0602020204020303" pitchFamily="34" charset="-79"/>
                  </a:rPr>
                </a:br>
                <a:r>
                  <a:rPr lang="en-US" sz="4000" dirty="0">
                    <a:solidFill>
                      <a:schemeClr val="bg1"/>
                    </a:solidFill>
                    <a:effectLst/>
                    <a:latin typeface="Futura Medium" panose="020B0602020204020303" pitchFamily="34" charset="-79"/>
                    <a:ea typeface="Arial" panose="020B0604020202020204" pitchFamily="34" charset="0"/>
                    <a:cs typeface="Futura Medium" panose="020B0602020204020303" pitchFamily="34" charset="-79"/>
                  </a:rPr>
                  <a:t>Schools, Classrooms, and the Unequal Translation of Expectations into Math Achievement </a:t>
                </a:r>
                <a:br>
                  <a:rPr lang="en-US" sz="4400" dirty="0"/>
                </a:br>
                <a:endParaRPr lang="en-US" dirty="0"/>
              </a:p>
            </p:txBody>
          </p:sp>
        </mc:Choice>
        <mc:Fallback xmlns="">
          <p:sp>
            <p:nvSpPr>
              <p:cNvPr id="2" name="Title 1">
                <a:extLst>
                  <a:ext uri="{FF2B5EF4-FFF2-40B4-BE49-F238E27FC236}">
                    <a16:creationId xmlns:a16="http://schemas.microsoft.com/office/drawing/2014/main" id="{4C74218C-8DF3-4E96-952B-A4633F97801E}"/>
                  </a:ext>
                </a:extLst>
              </p:cNvPr>
              <p:cNvSpPr>
                <a:spLocks noGrp="1" noRot="1" noChangeAspect="1" noMove="1" noResize="1" noEditPoints="1" noAdjustHandles="1" noChangeArrowheads="1" noChangeShapeType="1" noTextEdit="1"/>
              </p:cNvSpPr>
              <p:nvPr>
                <p:ph type="ctrTitle"/>
              </p:nvPr>
            </p:nvSpPr>
            <p:spPr>
              <a:xfrm>
                <a:off x="1524000" y="2331719"/>
                <a:ext cx="9144000" cy="2194561"/>
              </a:xfrm>
              <a:blipFill>
                <a:blip r:embed="rId2"/>
                <a:stretch>
                  <a:fillRect t="-54023"/>
                </a:stretch>
              </a:blipFill>
            </p:spPr>
            <p:txBody>
              <a:bodyPr/>
              <a:lstStyle/>
              <a:p>
                <a:r>
                  <a:rPr lang="en-US">
                    <a:noFill/>
                  </a:rPr>
                  <a:t> </a:t>
                </a:r>
              </a:p>
            </p:txBody>
          </p:sp>
        </mc:Fallback>
      </mc:AlternateContent>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838200" y="4038600"/>
            <a:ext cx="10515600" cy="1676400"/>
          </a:xfrm>
        </p:spPr>
        <p:txBody>
          <a:bodyPr>
            <a:normAutofit/>
          </a:bodyPr>
          <a:lstStyle/>
          <a:p>
            <a:pPr marL="0" marR="0" algn="ctr">
              <a:spcBef>
                <a:spcPts val="0"/>
              </a:spcBef>
              <a:spcAft>
                <a:spcPts val="0"/>
              </a:spcAft>
            </a:pPr>
            <a:r>
              <a:rPr lang="en-US" sz="1800" dirty="0">
                <a:effectLst/>
                <a:latin typeface="Futura Medium" panose="020B0602020204020303" pitchFamily="34" charset="-79"/>
                <a:ea typeface="Calibri" panose="020F0502020204030204" pitchFamily="34" charset="0"/>
                <a:cs typeface="Futura Medium" panose="020B0602020204020303" pitchFamily="34" charset="-79"/>
              </a:rPr>
              <a:t>Jamie M. Carroll</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1</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David S. Yeager</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Jenny Buontempo</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Cameron Hecht</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Andrei Cimpian</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3</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Pratik Mhatre</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Chandra Muller</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 Robert Crosnoe</a:t>
            </a: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endParaRPr lang="en-US" sz="1800" dirty="0">
              <a:effectLst/>
              <a:latin typeface="Futura Medium" panose="020B0602020204020303" pitchFamily="34" charset="-79"/>
              <a:ea typeface="Calibri" panose="020F0502020204030204" pitchFamily="34" charset="0"/>
              <a:cs typeface="Futura Medium" panose="020B0602020204020303" pitchFamily="34" charset="-79"/>
            </a:endParaRPr>
          </a:p>
          <a:p>
            <a:pPr marL="0" marR="0" algn="ctr">
              <a:spcBef>
                <a:spcPts val="0"/>
              </a:spcBef>
              <a:spcAft>
                <a:spcPts val="0"/>
              </a:spcAft>
            </a:pPr>
            <a:r>
              <a:rPr lang="en-US" sz="1800" dirty="0">
                <a:effectLst/>
                <a:latin typeface="Futura Medium" panose="020B0602020204020303" pitchFamily="34" charset="-79"/>
                <a:ea typeface="Calibri" panose="020F0502020204030204" pitchFamily="34" charset="0"/>
                <a:cs typeface="Futura Medium" panose="020B0602020204020303" pitchFamily="34" charset="-79"/>
              </a:rPr>
              <a:t> </a:t>
            </a:r>
          </a:p>
          <a:p>
            <a:pPr marL="0" marR="0" algn="ctr">
              <a:spcBef>
                <a:spcPts val="0"/>
              </a:spcBef>
              <a:spcAft>
                <a:spcPts val="0"/>
              </a:spcAft>
            </a:pP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1</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Tulane University</a:t>
            </a:r>
          </a:p>
          <a:p>
            <a:pPr marL="0" marR="0" algn="ctr">
              <a:spcBef>
                <a:spcPts val="0"/>
              </a:spcBef>
              <a:spcAft>
                <a:spcPts val="0"/>
              </a:spcAft>
            </a:pP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2</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University of Texas at Austin</a:t>
            </a:r>
          </a:p>
          <a:p>
            <a:pPr marL="0" marR="0" algn="ctr">
              <a:spcBef>
                <a:spcPts val="0"/>
              </a:spcBef>
              <a:spcAft>
                <a:spcPts val="0"/>
              </a:spcAft>
            </a:pPr>
            <a:r>
              <a:rPr lang="en-US" sz="1800" baseline="30000" dirty="0">
                <a:effectLst/>
                <a:latin typeface="Futura Medium" panose="020B0602020204020303" pitchFamily="34" charset="-79"/>
                <a:ea typeface="Calibri" panose="020F0502020204030204" pitchFamily="34" charset="0"/>
                <a:cs typeface="Futura Medium" panose="020B0602020204020303" pitchFamily="34" charset="-79"/>
              </a:rPr>
              <a:t>3</a:t>
            </a:r>
            <a:r>
              <a:rPr lang="en-US" sz="1800" dirty="0">
                <a:effectLst/>
                <a:latin typeface="Futura Medium" panose="020B0602020204020303" pitchFamily="34" charset="-79"/>
                <a:ea typeface="Calibri" panose="020F0502020204030204" pitchFamily="34" charset="0"/>
                <a:cs typeface="Futura Medium" panose="020B0602020204020303" pitchFamily="34" charset="-79"/>
              </a:rPr>
              <a:t>New York University</a:t>
            </a:r>
          </a:p>
          <a:p>
            <a:endParaRPr lang="en-US" sz="1800" dirty="0"/>
          </a:p>
        </p:txBody>
      </p:sp>
    </p:spTree>
    <p:extLst>
      <p:ext uri="{BB962C8B-B14F-4D97-AF65-F5344CB8AC3E}">
        <p14:creationId xmlns:p14="http://schemas.microsoft.com/office/powerpoint/2010/main" val="276403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fontScale="90000"/>
          </a:bodyPr>
          <a:lstStyle/>
          <a:p>
            <a:r>
              <a:rPr lang="en-US" dirty="0"/>
              <a:t>High School Math Progress as a Window into Developmental Dynamics and Societal Inequality</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09600" y="3117574"/>
            <a:ext cx="10515600" cy="3657600"/>
          </a:xfrm>
        </p:spPr>
        <p:txBody>
          <a:bodyPr>
            <a:normAutofit fontScale="92500"/>
          </a:bodyPr>
          <a:lstStyle/>
          <a:p>
            <a:pPr marL="285750" indent="-285750">
              <a:spcAft>
                <a:spcPts val="1800"/>
              </a:spcAft>
              <a:buFont typeface="Arial" panose="020B0604020202020204" pitchFamily="34" charset="0"/>
              <a:buChar char="•"/>
            </a:pPr>
            <a:r>
              <a:rPr lang="en-US" sz="2800" b="0" dirty="0">
                <a:latin typeface="Futura Medium" panose="020B0602020204020303" pitchFamily="34" charset="-79"/>
                <a:cs typeface="Futura Medium" panose="020B0602020204020303" pitchFamily="34" charset="-79"/>
              </a:rPr>
              <a:t>Math curriculum is highly str</a:t>
            </a:r>
            <a:r>
              <a:rPr lang="en-US" b="0" dirty="0">
                <a:latin typeface="Futura Medium" panose="020B0602020204020303" pitchFamily="34" charset="-79"/>
                <a:cs typeface="Futura Medium" panose="020B0602020204020303" pitchFamily="34" charset="-79"/>
              </a:rPr>
              <a:t>atified by gender and family socioeconomic status (SES) and predicts adolescent achievement in high school and beyond</a:t>
            </a:r>
            <a:endParaRPr lang="en-US" sz="2800" b="0" dirty="0">
              <a:latin typeface="Futura Medium" panose="020B0602020204020303" pitchFamily="34" charset="-79"/>
              <a:cs typeface="Futura Medium" panose="020B0602020204020303" pitchFamily="34" charset="-79"/>
            </a:endParaRPr>
          </a:p>
          <a:p>
            <a:pPr marL="285750" indent="-285750">
              <a:spcAft>
                <a:spcPts val="1800"/>
              </a:spcAft>
              <a:buFont typeface="Arial" panose="020B0604020202020204" pitchFamily="34" charset="0"/>
              <a:buChar char="•"/>
            </a:pPr>
            <a:r>
              <a:rPr lang="en-US" sz="2800" b="0" dirty="0">
                <a:latin typeface="Futura Medium" panose="020B0602020204020303" pitchFamily="34" charset="-79"/>
                <a:cs typeface="Futura Medium" panose="020B0602020204020303" pitchFamily="34" charset="-79"/>
              </a:rPr>
              <a:t>Expectations for success are an integral mindset—aka socialized belief that shapes self regulation—related to educational progress</a:t>
            </a:r>
          </a:p>
          <a:p>
            <a:pPr marL="285750" indent="-285750">
              <a:spcAft>
                <a:spcPts val="1800"/>
              </a:spcAft>
              <a:buFont typeface="Arial" panose="020B0604020202020204" pitchFamily="34" charset="0"/>
              <a:buChar char="•"/>
            </a:pPr>
            <a:r>
              <a:rPr lang="en-US" sz="2800" b="0" dirty="0">
                <a:latin typeface="Futura Medium" panose="020B0602020204020303" pitchFamily="34" charset="-79"/>
                <a:cs typeface="Futura Medium" panose="020B0602020204020303" pitchFamily="34" charset="-79"/>
              </a:rPr>
              <a:t>School and classroom contexts may disrupt or facilitate the link between expectations and math progress</a:t>
            </a:r>
          </a:p>
          <a:p>
            <a:endParaRPr lang="en-US"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756872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55B77-E503-1C59-1FC0-2821EA4703CB}"/>
              </a:ext>
            </a:extLst>
          </p:cNvPr>
          <p:cNvSpPr>
            <a:spLocks noGrp="1"/>
          </p:cNvSpPr>
          <p:nvPr>
            <p:ph type="title"/>
          </p:nvPr>
        </p:nvSpPr>
        <p:spPr>
          <a:xfrm>
            <a:off x="152400" y="1371600"/>
            <a:ext cx="11658600" cy="1123950"/>
          </a:xfrm>
        </p:spPr>
        <p:txBody>
          <a:bodyPr>
            <a:normAutofit/>
          </a:bodyPr>
          <a:lstStyle/>
          <a:p>
            <a:r>
              <a:rPr lang="en-US" dirty="0"/>
              <a:t>“Off-track” Progress in Math from 9</a:t>
            </a:r>
            <a:r>
              <a:rPr lang="en-US" baseline="30000" dirty="0"/>
              <a:t>th</a:t>
            </a:r>
            <a:r>
              <a:rPr lang="en-US" dirty="0"/>
              <a:t> to 10</a:t>
            </a:r>
            <a:r>
              <a:rPr lang="en-US" baseline="30000" dirty="0"/>
              <a:t>th</a:t>
            </a:r>
            <a:r>
              <a:rPr lang="en-US" dirty="0"/>
              <a:t> Grade </a:t>
            </a:r>
            <a:br>
              <a:rPr lang="en-US" dirty="0"/>
            </a:br>
            <a:r>
              <a:rPr lang="en-US" dirty="0"/>
              <a:t>Constrains Later Math Course-Taking</a:t>
            </a:r>
          </a:p>
        </p:txBody>
      </p:sp>
      <p:pic>
        <p:nvPicPr>
          <p:cNvPr id="6" name="Content Placeholder 5">
            <a:extLst>
              <a:ext uri="{FF2B5EF4-FFF2-40B4-BE49-F238E27FC236}">
                <a16:creationId xmlns:a16="http://schemas.microsoft.com/office/drawing/2014/main" id="{96A102E4-AF44-19CE-888A-230A249F5585}"/>
              </a:ext>
            </a:extLst>
          </p:cNvPr>
          <p:cNvPicPr>
            <a:picLocks noGrp="1" noChangeAspect="1"/>
          </p:cNvPicPr>
          <p:nvPr>
            <p:ph idx="1"/>
          </p:nvPr>
        </p:nvPicPr>
        <p:blipFill>
          <a:blip r:embed="rId3"/>
          <a:stretch>
            <a:fillRect/>
          </a:stretch>
        </p:blipFill>
        <p:spPr>
          <a:xfrm>
            <a:off x="2286000" y="2590800"/>
            <a:ext cx="7620000" cy="4286250"/>
          </a:xfrm>
        </p:spPr>
      </p:pic>
      <p:sp>
        <p:nvSpPr>
          <p:cNvPr id="4" name="Footer Placeholder 3">
            <a:extLst>
              <a:ext uri="{FF2B5EF4-FFF2-40B4-BE49-F238E27FC236}">
                <a16:creationId xmlns:a16="http://schemas.microsoft.com/office/drawing/2014/main" id="{9746E27E-749A-5CA5-0514-DC45386EB1A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3" name="TextBox 2">
            <a:extLst>
              <a:ext uri="{FF2B5EF4-FFF2-40B4-BE49-F238E27FC236}">
                <a16:creationId xmlns:a16="http://schemas.microsoft.com/office/drawing/2014/main" id="{0433721C-CB11-AC30-20C3-8C106A7E1B0D}"/>
              </a:ext>
            </a:extLst>
          </p:cNvPr>
          <p:cNvSpPr txBox="1"/>
          <p:nvPr/>
        </p:nvSpPr>
        <p:spPr>
          <a:xfrm>
            <a:off x="3689444" y="2310884"/>
            <a:ext cx="4813112" cy="369332"/>
          </a:xfrm>
          <a:prstGeom prst="rect">
            <a:avLst/>
          </a:prstGeom>
          <a:noFill/>
        </p:spPr>
        <p:txBody>
          <a:bodyPr wrap="none" rtlCol="0">
            <a:spAutoFit/>
          </a:bodyPr>
          <a:lstStyle/>
          <a:p>
            <a:r>
              <a:rPr lang="en-US" i="1" u="sng" dirty="0"/>
              <a:t>Data source</a:t>
            </a:r>
            <a:r>
              <a:rPr lang="en-US" i="1" dirty="0"/>
              <a:t>: National Study of Learning Mindsets</a:t>
            </a:r>
          </a:p>
        </p:txBody>
      </p:sp>
    </p:spTree>
    <p:extLst>
      <p:ext uri="{BB962C8B-B14F-4D97-AF65-F5344CB8AC3E}">
        <p14:creationId xmlns:p14="http://schemas.microsoft.com/office/powerpoint/2010/main" val="709614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746E27E-749A-5CA5-0514-DC45386EB1A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Content Placeholder 7">
            <a:extLst>
              <a:ext uri="{FF2B5EF4-FFF2-40B4-BE49-F238E27FC236}">
                <a16:creationId xmlns:a16="http://schemas.microsoft.com/office/drawing/2014/main" id="{50C0E464-6601-F0E4-8BB6-1A868636D3E9}"/>
              </a:ext>
            </a:extLst>
          </p:cNvPr>
          <p:cNvPicPr>
            <a:picLocks noGrp="1" noChangeAspect="1"/>
          </p:cNvPicPr>
          <p:nvPr>
            <p:ph idx="1"/>
          </p:nvPr>
        </p:nvPicPr>
        <p:blipFill>
          <a:blip r:embed="rId3"/>
          <a:stretch>
            <a:fillRect/>
          </a:stretch>
        </p:blipFill>
        <p:spPr>
          <a:xfrm>
            <a:off x="2286000" y="2644309"/>
            <a:ext cx="7391400" cy="3909230"/>
          </a:xfrm>
        </p:spPr>
      </p:pic>
      <p:sp>
        <p:nvSpPr>
          <p:cNvPr id="11" name="Title 1">
            <a:extLst>
              <a:ext uri="{FF2B5EF4-FFF2-40B4-BE49-F238E27FC236}">
                <a16:creationId xmlns:a16="http://schemas.microsoft.com/office/drawing/2014/main" id="{66C4716B-0496-FE16-8F8F-A37A78FA5C0B}"/>
              </a:ext>
            </a:extLst>
          </p:cNvPr>
          <p:cNvSpPr>
            <a:spLocks noGrp="1"/>
          </p:cNvSpPr>
          <p:nvPr>
            <p:ph type="title"/>
          </p:nvPr>
        </p:nvSpPr>
        <p:spPr>
          <a:xfrm>
            <a:off x="0" y="1371600"/>
            <a:ext cx="12192000" cy="1123950"/>
          </a:xfrm>
        </p:spPr>
        <p:txBody>
          <a:bodyPr>
            <a:normAutofit fontScale="90000"/>
          </a:bodyPr>
          <a:lstStyle/>
          <a:p>
            <a:r>
              <a:rPr lang="en-US" dirty="0"/>
              <a:t>“Off-Track” Progress in Math from 9</a:t>
            </a:r>
            <a:r>
              <a:rPr lang="en-US" baseline="30000" dirty="0"/>
              <a:t>th</a:t>
            </a:r>
            <a:r>
              <a:rPr lang="en-US" dirty="0"/>
              <a:t> to 10</a:t>
            </a:r>
            <a:r>
              <a:rPr lang="en-US" baseline="30000" dirty="0"/>
              <a:t>th</a:t>
            </a:r>
            <a:r>
              <a:rPr lang="en-US" dirty="0"/>
              <a:t> Grade </a:t>
            </a:r>
            <a:br>
              <a:rPr lang="en-US" dirty="0"/>
            </a:br>
            <a:r>
              <a:rPr lang="en-US" dirty="0"/>
              <a:t>Foreshadows Secondary and Post-Secondary Attainment</a:t>
            </a:r>
          </a:p>
        </p:txBody>
      </p:sp>
      <p:sp>
        <p:nvSpPr>
          <p:cNvPr id="12" name="TextBox 11">
            <a:extLst>
              <a:ext uri="{FF2B5EF4-FFF2-40B4-BE49-F238E27FC236}">
                <a16:creationId xmlns:a16="http://schemas.microsoft.com/office/drawing/2014/main" id="{99F79AD9-C12F-04CC-B10A-90C98A281F0E}"/>
              </a:ext>
            </a:extLst>
          </p:cNvPr>
          <p:cNvSpPr txBox="1"/>
          <p:nvPr/>
        </p:nvSpPr>
        <p:spPr>
          <a:xfrm>
            <a:off x="3689444" y="2310884"/>
            <a:ext cx="4813112" cy="369332"/>
          </a:xfrm>
          <a:prstGeom prst="rect">
            <a:avLst/>
          </a:prstGeom>
          <a:noFill/>
        </p:spPr>
        <p:txBody>
          <a:bodyPr wrap="none" rtlCol="0">
            <a:spAutoFit/>
          </a:bodyPr>
          <a:lstStyle/>
          <a:p>
            <a:r>
              <a:rPr lang="en-US" i="1" u="sng" dirty="0"/>
              <a:t>Data source</a:t>
            </a:r>
            <a:r>
              <a:rPr lang="en-US" i="1" dirty="0"/>
              <a:t>: National Study of Learning Mindsets</a:t>
            </a:r>
          </a:p>
        </p:txBody>
      </p:sp>
    </p:spTree>
    <p:extLst>
      <p:ext uri="{BB962C8B-B14F-4D97-AF65-F5344CB8AC3E}">
        <p14:creationId xmlns:p14="http://schemas.microsoft.com/office/powerpoint/2010/main" val="285555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746E27E-749A-5CA5-0514-DC45386EB1A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11" name="Title 1">
            <a:extLst>
              <a:ext uri="{FF2B5EF4-FFF2-40B4-BE49-F238E27FC236}">
                <a16:creationId xmlns:a16="http://schemas.microsoft.com/office/drawing/2014/main" id="{66C4716B-0496-FE16-8F8F-A37A78FA5C0B}"/>
              </a:ext>
            </a:extLst>
          </p:cNvPr>
          <p:cNvSpPr>
            <a:spLocks noGrp="1"/>
          </p:cNvSpPr>
          <p:nvPr>
            <p:ph type="title"/>
          </p:nvPr>
        </p:nvSpPr>
        <p:spPr>
          <a:xfrm>
            <a:off x="0" y="1371600"/>
            <a:ext cx="12192000" cy="1123950"/>
          </a:xfrm>
        </p:spPr>
        <p:txBody>
          <a:bodyPr>
            <a:normAutofit/>
          </a:bodyPr>
          <a:lstStyle/>
          <a:p>
            <a:r>
              <a:rPr lang="en-US" dirty="0"/>
              <a:t>“Off-Track” Progress in Math from 9</a:t>
            </a:r>
            <a:r>
              <a:rPr lang="en-US" baseline="30000" dirty="0"/>
              <a:t>th</a:t>
            </a:r>
            <a:r>
              <a:rPr lang="en-US" dirty="0"/>
              <a:t> to 10</a:t>
            </a:r>
            <a:r>
              <a:rPr lang="en-US" baseline="30000" dirty="0"/>
              <a:t>th</a:t>
            </a:r>
            <a:r>
              <a:rPr lang="en-US" dirty="0"/>
              <a:t> Grade </a:t>
            </a:r>
            <a:br>
              <a:rPr lang="en-US" dirty="0"/>
            </a:br>
            <a:r>
              <a:rPr lang="en-US" dirty="0"/>
              <a:t>is Stratified by Intersectional Identities</a:t>
            </a:r>
          </a:p>
        </p:txBody>
      </p:sp>
      <p:sp>
        <p:nvSpPr>
          <p:cNvPr id="12" name="TextBox 11">
            <a:extLst>
              <a:ext uri="{FF2B5EF4-FFF2-40B4-BE49-F238E27FC236}">
                <a16:creationId xmlns:a16="http://schemas.microsoft.com/office/drawing/2014/main" id="{99F79AD9-C12F-04CC-B10A-90C98A281F0E}"/>
              </a:ext>
            </a:extLst>
          </p:cNvPr>
          <p:cNvSpPr txBox="1"/>
          <p:nvPr/>
        </p:nvSpPr>
        <p:spPr>
          <a:xfrm>
            <a:off x="3689444" y="2362200"/>
            <a:ext cx="4813112" cy="369332"/>
          </a:xfrm>
          <a:prstGeom prst="rect">
            <a:avLst/>
          </a:prstGeom>
          <a:noFill/>
        </p:spPr>
        <p:txBody>
          <a:bodyPr wrap="none" rtlCol="0">
            <a:spAutoFit/>
          </a:bodyPr>
          <a:lstStyle/>
          <a:p>
            <a:r>
              <a:rPr lang="en-US" i="1" u="sng" dirty="0"/>
              <a:t>Data source</a:t>
            </a:r>
            <a:r>
              <a:rPr lang="en-US" i="1" dirty="0"/>
              <a:t>: National Study of Learning Mindsets</a:t>
            </a:r>
          </a:p>
        </p:txBody>
      </p:sp>
      <p:pic>
        <p:nvPicPr>
          <p:cNvPr id="5" name="Picture 4">
            <a:extLst>
              <a:ext uri="{FF2B5EF4-FFF2-40B4-BE49-F238E27FC236}">
                <a16:creationId xmlns:a16="http://schemas.microsoft.com/office/drawing/2014/main" id="{3AEE7CAA-A02F-057D-4BD5-12547446D7DE}"/>
              </a:ext>
            </a:extLst>
          </p:cNvPr>
          <p:cNvPicPr>
            <a:picLocks noChangeAspect="1"/>
          </p:cNvPicPr>
          <p:nvPr/>
        </p:nvPicPr>
        <p:blipFill>
          <a:blip r:embed="rId3"/>
          <a:stretch>
            <a:fillRect/>
          </a:stretch>
        </p:blipFill>
        <p:spPr>
          <a:xfrm>
            <a:off x="2895600" y="2694823"/>
            <a:ext cx="6186910" cy="3736139"/>
          </a:xfrm>
          <a:prstGeom prst="rect">
            <a:avLst/>
          </a:prstGeom>
        </p:spPr>
      </p:pic>
      <p:sp>
        <p:nvSpPr>
          <p:cNvPr id="6" name="TextBox 5">
            <a:extLst>
              <a:ext uri="{FF2B5EF4-FFF2-40B4-BE49-F238E27FC236}">
                <a16:creationId xmlns:a16="http://schemas.microsoft.com/office/drawing/2014/main" id="{BCB206B6-2846-40A7-F776-AADD10C7ADA7}"/>
              </a:ext>
            </a:extLst>
          </p:cNvPr>
          <p:cNvSpPr txBox="1"/>
          <p:nvPr/>
        </p:nvSpPr>
        <p:spPr>
          <a:xfrm rot="16200000">
            <a:off x="923023" y="4173617"/>
            <a:ext cx="3151311" cy="584775"/>
          </a:xfrm>
          <a:prstGeom prst="rect">
            <a:avLst/>
          </a:prstGeom>
          <a:noFill/>
        </p:spPr>
        <p:txBody>
          <a:bodyPr wrap="none" rtlCol="0">
            <a:spAutoFit/>
          </a:bodyPr>
          <a:lstStyle/>
          <a:p>
            <a:pPr algn="ctr"/>
            <a:r>
              <a:rPr lang="en-US" sz="1600" dirty="0">
                <a:latin typeface="Arial" panose="020B0604020202020204" pitchFamily="34" charset="0"/>
                <a:cs typeface="Arial" panose="020B0604020202020204" pitchFamily="34" charset="0"/>
              </a:rPr>
              <a:t>Percent with “off track” progress </a:t>
            </a:r>
          </a:p>
          <a:p>
            <a:pPr algn="ctr"/>
            <a:r>
              <a:rPr lang="en-US" sz="1600" dirty="0">
                <a:latin typeface="Arial" panose="020B0604020202020204" pitchFamily="34" charset="0"/>
                <a:cs typeface="Arial" panose="020B0604020202020204" pitchFamily="34" charset="0"/>
              </a:rPr>
              <a:t>from 9</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to 10</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grade math </a:t>
            </a:r>
          </a:p>
        </p:txBody>
      </p:sp>
    </p:spTree>
    <p:extLst>
      <p:ext uri="{BB962C8B-B14F-4D97-AF65-F5344CB8AC3E}">
        <p14:creationId xmlns:p14="http://schemas.microsoft.com/office/powerpoint/2010/main" val="1827195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r>
              <a:rPr lang="en-US" dirty="0"/>
              <a:t>Research Questions</a:t>
            </a:r>
          </a:p>
        </p:txBody>
      </p:sp>
      <p:sp>
        <p:nvSpPr>
          <p:cNvPr id="3" name="Content Placeholder 2">
            <a:extLst>
              <a:ext uri="{FF2B5EF4-FFF2-40B4-BE49-F238E27FC236}">
                <a16:creationId xmlns:a16="http://schemas.microsoft.com/office/drawing/2014/main" id="{06E7917F-65C5-2FB7-6512-194DA5F6E3A9}"/>
              </a:ext>
            </a:extLst>
          </p:cNvPr>
          <p:cNvSpPr>
            <a:spLocks noGrp="1"/>
          </p:cNvSpPr>
          <p:nvPr>
            <p:ph idx="1"/>
          </p:nvPr>
        </p:nvSpPr>
        <p:spPr>
          <a:xfrm>
            <a:off x="685800" y="2629648"/>
            <a:ext cx="10515600" cy="3801314"/>
          </a:xfrm>
        </p:spPr>
        <p:txBody>
          <a:bodyPr>
            <a:normAutofit fontScale="92500" lnSpcReduction="10000"/>
          </a:bodyPr>
          <a:lstStyle/>
          <a:p>
            <a:r>
              <a:rPr lang="en-US" sz="2400" b="0" dirty="0">
                <a:latin typeface="Futura Medium" panose="020B0602020204020303" pitchFamily="34" charset="-79"/>
                <a:cs typeface="Futura Medium" panose="020B0602020204020303" pitchFamily="34" charset="-79"/>
              </a:rPr>
              <a:t>1. Which gender and socioeconomic </a:t>
            </a:r>
            <a:r>
              <a:rPr lang="en-US" sz="2400" b="0" i="1" dirty="0">
                <a:latin typeface="Futura Medium" panose="020B0602020204020303" pitchFamily="34" charset="-79"/>
                <a:cs typeface="Futura Medium" panose="020B0602020204020303" pitchFamily="34" charset="-79"/>
              </a:rPr>
              <a:t>intersectional identity groups </a:t>
            </a:r>
            <a:r>
              <a:rPr lang="en-US" sz="2400" b="0" dirty="0">
                <a:latin typeface="Futura Medium" panose="020B0602020204020303" pitchFamily="34" charset="-79"/>
                <a:cs typeface="Futura Medium" panose="020B0602020204020303" pitchFamily="34" charset="-79"/>
              </a:rPr>
              <a:t>showed the weakest or strongest links between expectations for success in math and progress through the math curriculum?</a:t>
            </a:r>
          </a:p>
          <a:p>
            <a:pPr marL="298450" indent="-298450">
              <a:buFont typeface="+mj-lt"/>
              <a:buAutoNum type="arabicPeriod"/>
            </a:pPr>
            <a:endParaRPr lang="en-US" sz="2400" b="0" dirty="0">
              <a:latin typeface="Futura Medium" panose="020B0602020204020303" pitchFamily="34" charset="-79"/>
              <a:cs typeface="Futura Medium" panose="020B0602020204020303" pitchFamily="34" charset="-79"/>
            </a:endParaRPr>
          </a:p>
          <a:p>
            <a:r>
              <a:rPr lang="en-US" sz="2400" b="0" dirty="0">
                <a:latin typeface="Futura Medium" panose="020B0602020204020303" pitchFamily="34" charset="-79"/>
                <a:cs typeface="Futura Medium" panose="020B0602020204020303" pitchFamily="34" charset="-79"/>
              </a:rPr>
              <a:t>2. How did the </a:t>
            </a:r>
            <a:r>
              <a:rPr lang="en-US" sz="2400" b="0" i="1" dirty="0">
                <a:latin typeface="Futura Medium" panose="020B0602020204020303" pitchFamily="34" charset="-79"/>
                <a:cs typeface="Futura Medium" panose="020B0602020204020303" pitchFamily="34" charset="-79"/>
              </a:rPr>
              <a:t>school’s peer norms </a:t>
            </a:r>
            <a:r>
              <a:rPr lang="en-US" sz="2400" b="0" dirty="0">
                <a:latin typeface="Futura Medium" panose="020B0602020204020303" pitchFamily="34" charset="-79"/>
                <a:cs typeface="Futura Medium" panose="020B0602020204020303" pitchFamily="34" charset="-79"/>
              </a:rPr>
              <a:t>shape the links between student expectations for success in math and math progress across gender and socioeconomic identity groups?</a:t>
            </a:r>
          </a:p>
          <a:p>
            <a:pPr marL="298450" indent="-298450">
              <a:buFont typeface="+mj-lt"/>
              <a:buAutoNum type="arabicPeriod"/>
            </a:pPr>
            <a:endParaRPr lang="en-US" sz="2400" b="0" dirty="0">
              <a:latin typeface="Futura Medium" panose="020B0602020204020303" pitchFamily="34" charset="-79"/>
              <a:cs typeface="Futura Medium" panose="020B0602020204020303" pitchFamily="34" charset="-79"/>
            </a:endParaRPr>
          </a:p>
          <a:p>
            <a:r>
              <a:rPr lang="en-US" sz="2400" b="0" dirty="0">
                <a:latin typeface="Futura Medium" panose="020B0602020204020303" pitchFamily="34" charset="-79"/>
                <a:cs typeface="Futura Medium" panose="020B0602020204020303" pitchFamily="34" charset="-79"/>
              </a:rPr>
              <a:t>3. How did </a:t>
            </a:r>
            <a:r>
              <a:rPr lang="en-US" sz="2400" b="0" i="1" dirty="0">
                <a:latin typeface="Futura Medium" panose="020B0602020204020303" pitchFamily="34" charset="-79"/>
                <a:cs typeface="Futura Medium" panose="020B0602020204020303" pitchFamily="34" charset="-79"/>
              </a:rPr>
              <a:t>perceptions of classroom stereotyping </a:t>
            </a:r>
            <a:r>
              <a:rPr lang="en-US" sz="2400" b="0" dirty="0">
                <a:latin typeface="Futura Medium" panose="020B0602020204020303" pitchFamily="34" charset="-79"/>
                <a:cs typeface="Futura Medium" panose="020B0602020204020303" pitchFamily="34" charset="-79"/>
              </a:rPr>
              <a:t>shape the links between student expectations for success in math and math progress across gender and socioeconomic identity groups?</a:t>
            </a:r>
          </a:p>
          <a:p>
            <a:pPr marL="298450" indent="-298450">
              <a:buFont typeface="+mj-lt"/>
              <a:buAutoNum type="arabicPeriod"/>
            </a:pPr>
            <a:endParaRPr lang="en-US" sz="2400" dirty="0"/>
          </a:p>
          <a:p>
            <a:pPr marL="457200" indent="-457200">
              <a:buFont typeface="Arial" panose="020B0604020202020204" pitchFamily="34" charset="0"/>
              <a:buChar char="•"/>
            </a:pPr>
            <a:endParaRPr lang="en-US" dirty="0"/>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301718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CC126-1F95-A354-ED1A-75BF1F943EC7}"/>
              </a:ext>
            </a:extLst>
          </p:cNvPr>
          <p:cNvSpPr>
            <a:spLocks noGrp="1"/>
          </p:cNvSpPr>
          <p:nvPr>
            <p:ph type="title"/>
          </p:nvPr>
        </p:nvSpPr>
        <p:spPr>
          <a:xfrm>
            <a:off x="838200" y="1828800"/>
            <a:ext cx="10515600" cy="762000"/>
          </a:xfrm>
        </p:spPr>
        <p:txBody>
          <a:bodyPr>
            <a:normAutofit/>
          </a:bodyPr>
          <a:lstStyle/>
          <a:p>
            <a:r>
              <a:rPr lang="en-US" dirty="0"/>
              <a:t>Mindset x Context Theory</a:t>
            </a:r>
          </a:p>
        </p:txBody>
      </p:sp>
      <p:sp>
        <p:nvSpPr>
          <p:cNvPr id="4" name="Footer Placeholder 3">
            <a:extLst>
              <a:ext uri="{FF2B5EF4-FFF2-40B4-BE49-F238E27FC236}">
                <a16:creationId xmlns:a16="http://schemas.microsoft.com/office/drawing/2014/main" id="{037DA141-B3EA-8F5E-BF15-68DC4214817B}"/>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3" name="Content Placeholder 2">
            <a:extLst>
              <a:ext uri="{FF2B5EF4-FFF2-40B4-BE49-F238E27FC236}">
                <a16:creationId xmlns:a16="http://schemas.microsoft.com/office/drawing/2014/main" id="{F4A9A9F2-B8D0-0C0B-B07D-BD538FDDBACB}"/>
              </a:ext>
            </a:extLst>
          </p:cNvPr>
          <p:cNvSpPr>
            <a:spLocks noGrp="1"/>
          </p:cNvSpPr>
          <p:nvPr>
            <p:ph idx="1"/>
          </p:nvPr>
        </p:nvSpPr>
        <p:spPr>
          <a:xfrm>
            <a:off x="685800" y="2629648"/>
            <a:ext cx="10515600" cy="3801314"/>
          </a:xfrm>
        </p:spPr>
        <p:txBody>
          <a:bodyPr>
            <a:normAutofit/>
          </a:bodyPr>
          <a:lstStyle/>
          <a:p>
            <a:pPr marL="342900" indent="-342900">
              <a:buFont typeface="Arial" panose="020B0604020202020204" pitchFamily="34" charset="0"/>
              <a:buChar char="•"/>
            </a:pPr>
            <a:r>
              <a:rPr lang="en-US" sz="2400" b="0" dirty="0">
                <a:latin typeface="Futura Medium" panose="020B0602020204020303" pitchFamily="34" charset="-79"/>
                <a:cs typeface="Futura Medium" panose="020B0602020204020303" pitchFamily="34" charset="-79"/>
              </a:rPr>
              <a:t>Orients research on educational equity to the reciprocal influences between young people’s psychological orientations and their opportunities to enact those orientations.</a:t>
            </a:r>
          </a:p>
          <a:p>
            <a:pPr marL="342900" indent="-342900">
              <a:buFont typeface="Arial" panose="020B0604020202020204" pitchFamily="34" charset="0"/>
              <a:buChar char="•"/>
            </a:pPr>
            <a:r>
              <a:rPr lang="en-US" sz="2400" b="0" dirty="0">
                <a:latin typeface="Futura Medium" panose="020B0602020204020303" pitchFamily="34" charset="-79"/>
                <a:cs typeface="Futura Medium" panose="020B0602020204020303" pitchFamily="34" charset="-79"/>
              </a:rPr>
              <a:t>Educational equity is predicated on planting the </a:t>
            </a:r>
            <a:r>
              <a:rPr lang="en-US" sz="2400" b="0" i="1" dirty="0">
                <a:latin typeface="Futura Medium" panose="020B0602020204020303" pitchFamily="34" charset="-79"/>
                <a:cs typeface="Futura Medium" panose="020B0602020204020303" pitchFamily="34" charset="-79"/>
              </a:rPr>
              <a:t>seed </a:t>
            </a:r>
            <a:r>
              <a:rPr lang="en-US" sz="2400" b="0" dirty="0">
                <a:latin typeface="Futura Medium" panose="020B0602020204020303" pitchFamily="34" charset="-79"/>
                <a:cs typeface="Futura Medium" panose="020B0602020204020303" pitchFamily="34" charset="-79"/>
              </a:rPr>
              <a:t>(i.e., a personal motivation to achieve) and enriching the </a:t>
            </a:r>
            <a:r>
              <a:rPr lang="en-US" sz="2400" b="0" i="1" dirty="0">
                <a:latin typeface="Futura Medium" panose="020B0602020204020303" pitchFamily="34" charset="-79"/>
                <a:cs typeface="Futura Medium" panose="020B0602020204020303" pitchFamily="34" charset="-79"/>
              </a:rPr>
              <a:t>soil</a:t>
            </a:r>
            <a:r>
              <a:rPr lang="en-US" sz="2400" b="0" dirty="0">
                <a:latin typeface="Futura Medium" panose="020B0602020204020303" pitchFamily="34" charset="-79"/>
                <a:cs typeface="Futura Medium" panose="020B0602020204020303" pitchFamily="34" charset="-79"/>
              </a:rPr>
              <a:t> in which the seed grows (i.e., a contextual resource that allows motivation to foster achievement) in a plot of ground that is not already planted (i.e., a context that does not already show near-optimal outcomes).</a:t>
            </a:r>
          </a:p>
          <a:p>
            <a:pPr marL="342900" indent="-342900">
              <a:buFont typeface="Arial" panose="020B0604020202020204" pitchFamily="34" charset="0"/>
              <a:buChar char="•"/>
            </a:pPr>
            <a:r>
              <a:rPr lang="en-US" sz="2400" b="0" dirty="0">
                <a:latin typeface="Futura Medium" panose="020B0602020204020303" pitchFamily="34" charset="-79"/>
                <a:cs typeface="Futura Medium" panose="020B0602020204020303" pitchFamily="34" charset="-79"/>
              </a:rPr>
              <a:t>The potential benefits of the positive interplay of mindset and context are heightened in the face of societal stratification.  </a:t>
            </a:r>
          </a:p>
          <a:p>
            <a:endParaRPr lang="en-US" sz="2400" dirty="0"/>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971818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10D6714-E26F-BEED-3DED-6AC6D5444255}"/>
              </a:ext>
            </a:extLst>
          </p:cNvPr>
          <p:cNvGrpSpPr/>
          <p:nvPr/>
        </p:nvGrpSpPr>
        <p:grpSpPr>
          <a:xfrm>
            <a:off x="838200" y="1532149"/>
            <a:ext cx="11125200" cy="5229828"/>
            <a:chOff x="838200" y="1532149"/>
            <a:chExt cx="11125200" cy="5229828"/>
          </a:xfrm>
        </p:grpSpPr>
        <p:pic>
          <p:nvPicPr>
            <p:cNvPr id="4" name="Picture 3">
              <a:extLst>
                <a:ext uri="{FF2B5EF4-FFF2-40B4-BE49-F238E27FC236}">
                  <a16:creationId xmlns:a16="http://schemas.microsoft.com/office/drawing/2014/main" id="{061F3ED9-50DF-4F4C-A1CF-D0D918552C1F}"/>
                </a:ext>
              </a:extLst>
            </p:cNvPr>
            <p:cNvPicPr/>
            <p:nvPr/>
          </p:nvPicPr>
          <p:blipFill>
            <a:blip r:embed="rId3" cstate="screen">
              <a:extLst>
                <a:ext uri="{28A0092B-C50C-407E-A947-70E740481C1C}">
                  <a14:useLocalDpi xmlns:a14="http://schemas.microsoft.com/office/drawing/2010/main"/>
                </a:ext>
              </a:extLst>
            </a:blip>
            <a:stretch>
              <a:fillRect/>
            </a:stretch>
          </p:blipFill>
          <p:spPr>
            <a:xfrm>
              <a:off x="838200" y="1532149"/>
              <a:ext cx="10983686" cy="5229828"/>
            </a:xfrm>
            <a:prstGeom prst="rect">
              <a:avLst/>
            </a:prstGeom>
          </p:spPr>
        </p:pic>
        <p:sp>
          <p:nvSpPr>
            <p:cNvPr id="5" name="TextBox 4">
              <a:extLst>
                <a:ext uri="{FF2B5EF4-FFF2-40B4-BE49-F238E27FC236}">
                  <a16:creationId xmlns:a16="http://schemas.microsoft.com/office/drawing/2014/main" id="{FD784EC3-61BB-8543-BC1D-EFAF951F675A}"/>
                </a:ext>
              </a:extLst>
            </p:cNvPr>
            <p:cNvSpPr txBox="1"/>
            <p:nvPr/>
          </p:nvSpPr>
          <p:spPr>
            <a:xfrm>
              <a:off x="7185617" y="6324600"/>
              <a:ext cx="4777783" cy="307777"/>
            </a:xfrm>
            <a:prstGeom prst="rect">
              <a:avLst/>
            </a:prstGeom>
            <a:noFill/>
          </p:spPr>
          <p:txBody>
            <a:bodyPr wrap="none" rtlCol="0">
              <a:spAutoFit/>
            </a:bodyPr>
            <a:lstStyle/>
            <a:p>
              <a:r>
                <a:rPr lang="en-US" sz="1400" dirty="0"/>
                <a:t>Hecht, Yeager, Dweck, Murphy (2022), Yeager &amp; Dweck (2020)</a:t>
              </a:r>
            </a:p>
          </p:txBody>
        </p:sp>
        <p:sp>
          <p:nvSpPr>
            <p:cNvPr id="8" name="TextBox 7">
              <a:extLst>
                <a:ext uri="{FF2B5EF4-FFF2-40B4-BE49-F238E27FC236}">
                  <a16:creationId xmlns:a16="http://schemas.microsoft.com/office/drawing/2014/main" id="{E38A60AD-4D59-E8E3-5001-D3AE22C8DAEB}"/>
                </a:ext>
              </a:extLst>
            </p:cNvPr>
            <p:cNvSpPr txBox="1"/>
            <p:nvPr/>
          </p:nvSpPr>
          <p:spPr>
            <a:xfrm>
              <a:off x="1525948" y="4876800"/>
              <a:ext cx="1358962" cy="584775"/>
            </a:xfrm>
            <a:prstGeom prst="rect">
              <a:avLst/>
            </a:prstGeom>
            <a:solidFill>
              <a:schemeClr val="bg1"/>
            </a:solidFill>
          </p:spPr>
          <p:txBody>
            <a:bodyPr wrap="none" rtlCol="0">
              <a:spAutoFit/>
            </a:bodyPr>
            <a:lstStyle/>
            <a:p>
              <a:pPr algn="ctr"/>
              <a:r>
                <a:rPr lang="en-US" sz="1600" b="1" dirty="0"/>
                <a:t>Experimental </a:t>
              </a:r>
              <a:br>
                <a:rPr lang="en-US" sz="1600" b="1" dirty="0"/>
              </a:br>
              <a:r>
                <a:rPr lang="en-US" sz="1600" b="1" dirty="0"/>
                <a:t>procedure</a:t>
              </a:r>
            </a:p>
          </p:txBody>
        </p:sp>
        <p:sp>
          <p:nvSpPr>
            <p:cNvPr id="10" name="TextBox 9">
              <a:extLst>
                <a:ext uri="{FF2B5EF4-FFF2-40B4-BE49-F238E27FC236}">
                  <a16:creationId xmlns:a16="http://schemas.microsoft.com/office/drawing/2014/main" id="{9D2A31E7-E663-F752-89FD-991ECD5742B9}"/>
                </a:ext>
              </a:extLst>
            </p:cNvPr>
            <p:cNvSpPr txBox="1"/>
            <p:nvPr/>
          </p:nvSpPr>
          <p:spPr>
            <a:xfrm>
              <a:off x="3877365" y="4007220"/>
              <a:ext cx="1117294" cy="584775"/>
            </a:xfrm>
            <a:prstGeom prst="rect">
              <a:avLst/>
            </a:prstGeom>
            <a:solidFill>
              <a:schemeClr val="bg1"/>
            </a:solidFill>
          </p:spPr>
          <p:txBody>
            <a:bodyPr wrap="none" rtlCol="0">
              <a:spAutoFit/>
            </a:bodyPr>
            <a:lstStyle/>
            <a:p>
              <a:pPr algn="ctr"/>
              <a:r>
                <a:rPr lang="en-US" sz="1600" b="1" dirty="0"/>
                <a:t>Participant</a:t>
              </a:r>
              <a:br>
                <a:rPr lang="en-US" sz="1600" b="1" dirty="0"/>
              </a:br>
              <a:r>
                <a:rPr lang="en-US" sz="1600" b="1" dirty="0"/>
                <a:t>population</a:t>
              </a:r>
            </a:p>
          </p:txBody>
        </p:sp>
        <p:sp>
          <p:nvSpPr>
            <p:cNvPr id="11" name="TextBox 10">
              <a:extLst>
                <a:ext uri="{FF2B5EF4-FFF2-40B4-BE49-F238E27FC236}">
                  <a16:creationId xmlns:a16="http://schemas.microsoft.com/office/drawing/2014/main" id="{20F1E078-4BBD-0122-CFA8-E10D2531FCA8}"/>
                </a:ext>
              </a:extLst>
            </p:cNvPr>
            <p:cNvSpPr txBox="1"/>
            <p:nvPr/>
          </p:nvSpPr>
          <p:spPr>
            <a:xfrm>
              <a:off x="5943600" y="3215560"/>
              <a:ext cx="1360429" cy="584775"/>
            </a:xfrm>
            <a:prstGeom prst="rect">
              <a:avLst/>
            </a:prstGeom>
            <a:solidFill>
              <a:schemeClr val="bg1"/>
            </a:solidFill>
          </p:spPr>
          <p:txBody>
            <a:bodyPr wrap="square" rtlCol="0">
              <a:spAutoFit/>
            </a:bodyPr>
            <a:lstStyle/>
            <a:p>
              <a:pPr algn="ctr"/>
              <a:r>
                <a:rPr lang="en-US" sz="1600" b="1" dirty="0"/>
                <a:t>Formal Resources</a:t>
              </a:r>
            </a:p>
          </p:txBody>
        </p:sp>
        <p:sp>
          <p:nvSpPr>
            <p:cNvPr id="14" name="TextBox 13">
              <a:extLst>
                <a:ext uri="{FF2B5EF4-FFF2-40B4-BE49-F238E27FC236}">
                  <a16:creationId xmlns:a16="http://schemas.microsoft.com/office/drawing/2014/main" id="{5D50C72D-370E-3D2E-1873-BA5A8AD92A07}"/>
                </a:ext>
              </a:extLst>
            </p:cNvPr>
            <p:cNvSpPr txBox="1"/>
            <p:nvPr/>
          </p:nvSpPr>
          <p:spPr>
            <a:xfrm>
              <a:off x="8260708" y="2334722"/>
              <a:ext cx="1371600" cy="584775"/>
            </a:xfrm>
            <a:prstGeom prst="rect">
              <a:avLst/>
            </a:prstGeom>
            <a:solidFill>
              <a:schemeClr val="bg1"/>
            </a:solidFill>
          </p:spPr>
          <p:txBody>
            <a:bodyPr wrap="square" rtlCol="0">
              <a:spAutoFit/>
            </a:bodyPr>
            <a:lstStyle/>
            <a:p>
              <a:pPr algn="ctr"/>
              <a:r>
                <a:rPr lang="en-US" sz="1600" b="1" dirty="0"/>
                <a:t>Informal Resources</a:t>
              </a:r>
            </a:p>
          </p:txBody>
        </p:sp>
        <p:sp>
          <p:nvSpPr>
            <p:cNvPr id="15" name="TextBox 14">
              <a:extLst>
                <a:ext uri="{FF2B5EF4-FFF2-40B4-BE49-F238E27FC236}">
                  <a16:creationId xmlns:a16="http://schemas.microsoft.com/office/drawing/2014/main" id="{91E4DFAD-4E16-A4F0-9C80-F54F4B9B00D8}"/>
                </a:ext>
              </a:extLst>
            </p:cNvPr>
            <p:cNvSpPr txBox="1"/>
            <p:nvPr/>
          </p:nvSpPr>
          <p:spPr>
            <a:xfrm>
              <a:off x="1525948" y="3109648"/>
              <a:ext cx="1984060" cy="1200329"/>
            </a:xfrm>
            <a:prstGeom prst="rect">
              <a:avLst/>
            </a:prstGeom>
            <a:noFill/>
          </p:spPr>
          <p:txBody>
            <a:bodyPr wrap="square" rtlCol="0">
              <a:spAutoFit/>
            </a:bodyPr>
            <a:lstStyle/>
            <a:p>
              <a:r>
                <a:rPr lang="en-US" dirty="0">
                  <a:solidFill>
                    <a:schemeClr val="accent2"/>
                  </a:solidFill>
                </a:rPr>
                <a:t>Most debates about moderators or replications focus on these</a:t>
              </a:r>
            </a:p>
          </p:txBody>
        </p:sp>
        <p:cxnSp>
          <p:nvCxnSpPr>
            <p:cNvPr id="17" name="Straight Arrow Connector 16">
              <a:extLst>
                <a:ext uri="{FF2B5EF4-FFF2-40B4-BE49-F238E27FC236}">
                  <a16:creationId xmlns:a16="http://schemas.microsoft.com/office/drawing/2014/main" id="{05AA2F7C-BF50-828B-EC02-F8711AA16B52}"/>
                </a:ext>
              </a:extLst>
            </p:cNvPr>
            <p:cNvCxnSpPr>
              <a:stCxn id="15" idx="2"/>
              <a:endCxn id="8" idx="0"/>
            </p:cNvCxnSpPr>
            <p:nvPr/>
          </p:nvCxnSpPr>
          <p:spPr>
            <a:xfrm flipH="1">
              <a:off x="2205429" y="4309977"/>
              <a:ext cx="312549" cy="566823"/>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2F2F9AD0-354C-4951-409B-A0FEC2472508}"/>
                </a:ext>
              </a:extLst>
            </p:cNvPr>
            <p:cNvCxnSpPr>
              <a:cxnSpLocks/>
              <a:endCxn id="10" idx="0"/>
            </p:cNvCxnSpPr>
            <p:nvPr/>
          </p:nvCxnSpPr>
          <p:spPr>
            <a:xfrm>
              <a:off x="3537412" y="3671813"/>
              <a:ext cx="898600" cy="335407"/>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E4BB627-9AFC-7004-F898-DD4AC1EB8238}"/>
                </a:ext>
              </a:extLst>
            </p:cNvPr>
            <p:cNvSpPr txBox="1"/>
            <p:nvPr/>
          </p:nvSpPr>
          <p:spPr>
            <a:xfrm>
              <a:off x="4002629" y="2455342"/>
              <a:ext cx="1984060" cy="923330"/>
            </a:xfrm>
            <a:prstGeom prst="rect">
              <a:avLst/>
            </a:prstGeom>
            <a:noFill/>
          </p:spPr>
          <p:txBody>
            <a:bodyPr wrap="square" rtlCol="0">
              <a:spAutoFit/>
            </a:bodyPr>
            <a:lstStyle/>
            <a:p>
              <a:r>
                <a:rPr lang="en-US" dirty="0">
                  <a:solidFill>
                    <a:schemeClr val="accent2"/>
                  </a:solidFill>
                </a:rPr>
                <a:t>These are potentially far more interesting</a:t>
              </a:r>
            </a:p>
          </p:txBody>
        </p:sp>
        <p:cxnSp>
          <p:nvCxnSpPr>
            <p:cNvPr id="7" name="Straight Arrow Connector 6">
              <a:extLst>
                <a:ext uri="{FF2B5EF4-FFF2-40B4-BE49-F238E27FC236}">
                  <a16:creationId xmlns:a16="http://schemas.microsoft.com/office/drawing/2014/main" id="{FFCC256D-E7F7-6E70-44E7-CEB8298F3529}"/>
                </a:ext>
              </a:extLst>
            </p:cNvPr>
            <p:cNvCxnSpPr>
              <a:cxnSpLocks/>
            </p:cNvCxnSpPr>
            <p:nvPr/>
          </p:nvCxnSpPr>
          <p:spPr>
            <a:xfrm flipV="1">
              <a:off x="6050757" y="2455342"/>
              <a:ext cx="2203871" cy="461665"/>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AB3773F7-F38A-5A5F-E825-28C4515C8175}"/>
                </a:ext>
              </a:extLst>
            </p:cNvPr>
            <p:cNvCxnSpPr>
              <a:cxnSpLocks/>
            </p:cNvCxnSpPr>
            <p:nvPr/>
          </p:nvCxnSpPr>
          <p:spPr>
            <a:xfrm>
              <a:off x="6073584" y="2917007"/>
              <a:ext cx="593945" cy="298554"/>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987E442-E684-ECCA-FA3B-E0CD330BF7F0}"/>
                </a:ext>
              </a:extLst>
            </p:cNvPr>
            <p:cNvCxnSpPr>
              <a:cxnSpLocks/>
            </p:cNvCxnSpPr>
            <p:nvPr/>
          </p:nvCxnSpPr>
          <p:spPr>
            <a:xfrm flipV="1">
              <a:off x="4994659" y="3656764"/>
              <a:ext cx="992030" cy="406789"/>
            </a:xfrm>
            <a:prstGeom prst="straightConnector1">
              <a:avLst/>
            </a:prstGeom>
            <a:ln w="3175">
              <a:solidFill>
                <a:schemeClr val="accent2"/>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13AE3226-DF53-E67A-B200-7416DEA2D8DA}"/>
                </a:ext>
              </a:extLst>
            </p:cNvPr>
            <p:cNvSpPr txBox="1"/>
            <p:nvPr/>
          </p:nvSpPr>
          <p:spPr>
            <a:xfrm rot="20325245">
              <a:off x="4755307" y="3499585"/>
              <a:ext cx="1747636" cy="307777"/>
            </a:xfrm>
            <a:prstGeom prst="rect">
              <a:avLst/>
            </a:prstGeom>
            <a:noFill/>
          </p:spPr>
          <p:txBody>
            <a:bodyPr wrap="square" rtlCol="0">
              <a:spAutoFit/>
            </a:bodyPr>
            <a:lstStyle/>
            <a:p>
              <a:r>
                <a:rPr lang="en-US" sz="1400" i="1" dirty="0">
                  <a:solidFill>
                    <a:schemeClr val="accent2"/>
                  </a:solidFill>
                </a:rPr>
                <a:t>Often correlated</a:t>
              </a:r>
            </a:p>
          </p:txBody>
        </p:sp>
        <p:sp>
          <p:nvSpPr>
            <p:cNvPr id="21" name="TextBox 20">
              <a:extLst>
                <a:ext uri="{FF2B5EF4-FFF2-40B4-BE49-F238E27FC236}">
                  <a16:creationId xmlns:a16="http://schemas.microsoft.com/office/drawing/2014/main" id="{3958230C-269F-18E3-CC63-F89870EEBB8C}"/>
                </a:ext>
              </a:extLst>
            </p:cNvPr>
            <p:cNvSpPr txBox="1"/>
            <p:nvPr/>
          </p:nvSpPr>
          <p:spPr>
            <a:xfrm>
              <a:off x="5960430" y="3830777"/>
              <a:ext cx="1583370" cy="1569660"/>
            </a:xfrm>
            <a:prstGeom prst="rect">
              <a:avLst/>
            </a:prstGeom>
            <a:solidFill>
              <a:schemeClr val="bg1"/>
            </a:solidFill>
          </p:spPr>
          <p:txBody>
            <a:bodyPr wrap="square" rtlCol="0">
              <a:spAutoFit/>
            </a:bodyPr>
            <a:lstStyle/>
            <a:p>
              <a:pPr algn="ctr"/>
              <a:r>
                <a:rPr lang="en-US" sz="1600" dirty="0"/>
                <a:t>Does the school have room to grow (i.e. is it not already optimally performing?)</a:t>
              </a:r>
            </a:p>
          </p:txBody>
        </p:sp>
      </p:grpSp>
      <p:sp>
        <p:nvSpPr>
          <p:cNvPr id="2" name="Title 1">
            <a:extLst>
              <a:ext uri="{FF2B5EF4-FFF2-40B4-BE49-F238E27FC236}">
                <a16:creationId xmlns:a16="http://schemas.microsoft.com/office/drawing/2014/main" id="{68A1C390-88D6-8F40-B1A1-C312021848A9}"/>
              </a:ext>
            </a:extLst>
          </p:cNvPr>
          <p:cNvSpPr>
            <a:spLocks noGrp="1"/>
          </p:cNvSpPr>
          <p:nvPr>
            <p:ph type="title"/>
          </p:nvPr>
        </p:nvSpPr>
        <p:spPr>
          <a:xfrm>
            <a:off x="1305403" y="1371600"/>
            <a:ext cx="6949225" cy="1122881"/>
          </a:xfrm>
        </p:spPr>
        <p:txBody>
          <a:bodyPr/>
          <a:lstStyle/>
          <a:p>
            <a:pPr algn="ctr"/>
            <a:r>
              <a:rPr lang="en-US" dirty="0"/>
              <a:t>Previous Tests of</a:t>
            </a:r>
            <a:br>
              <a:rPr lang="en-US" dirty="0"/>
            </a:br>
            <a:r>
              <a:rPr lang="en-US" dirty="0"/>
              <a:t>Mindset x Context Theory</a:t>
            </a:r>
          </a:p>
        </p:txBody>
      </p:sp>
    </p:spTree>
    <p:extLst>
      <p:ext uri="{BB962C8B-B14F-4D97-AF65-F5344CB8AC3E}">
        <p14:creationId xmlns:p14="http://schemas.microsoft.com/office/powerpoint/2010/main" val="1557715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C7E31D16-FD52-575A-9AE1-75B2DA59014A}"/>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l="20907" t="24794" r="25064" b="22704"/>
          <a:stretch/>
        </p:blipFill>
        <p:spPr>
          <a:xfrm>
            <a:off x="4800600" y="1497012"/>
            <a:ext cx="6934200" cy="4933950"/>
          </a:xfrm>
        </p:spPr>
      </p:pic>
      <p:sp>
        <p:nvSpPr>
          <p:cNvPr id="4" name="Footer Placeholder 3">
            <a:extLst>
              <a:ext uri="{FF2B5EF4-FFF2-40B4-BE49-F238E27FC236}">
                <a16:creationId xmlns:a16="http://schemas.microsoft.com/office/drawing/2014/main" id="{78430557-5EC9-250C-96AF-13E29FDD75B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2" name="Title 1">
            <a:extLst>
              <a:ext uri="{FF2B5EF4-FFF2-40B4-BE49-F238E27FC236}">
                <a16:creationId xmlns:a16="http://schemas.microsoft.com/office/drawing/2014/main" id="{2C9924CB-DE92-52C6-97B7-C8204B0D27C9}"/>
              </a:ext>
            </a:extLst>
          </p:cNvPr>
          <p:cNvSpPr>
            <a:spLocks noGrp="1"/>
          </p:cNvSpPr>
          <p:nvPr>
            <p:ph type="title"/>
          </p:nvPr>
        </p:nvSpPr>
        <p:spPr>
          <a:xfrm>
            <a:off x="152400" y="2286000"/>
            <a:ext cx="3810000" cy="2514600"/>
          </a:xfrm>
        </p:spPr>
        <p:txBody>
          <a:bodyPr>
            <a:normAutofit fontScale="90000"/>
          </a:bodyPr>
          <a:lstStyle/>
          <a:p>
            <a:pPr algn="ctr"/>
            <a:r>
              <a:rPr lang="en-US" dirty="0"/>
              <a:t>Mindset x Context Theory Across Development and Identity Groups</a:t>
            </a:r>
          </a:p>
        </p:txBody>
      </p:sp>
    </p:spTree>
    <p:extLst>
      <p:ext uri="{BB962C8B-B14F-4D97-AF65-F5344CB8AC3E}">
        <p14:creationId xmlns:p14="http://schemas.microsoft.com/office/powerpoint/2010/main" val="3783194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C7E31D16-FD52-575A-9AE1-75B2DA59014A}"/>
              </a:ext>
            </a:extLst>
          </p:cNvPr>
          <p:cNvPicPr>
            <a:picLocks noGrp="1" noChangeAspect="1"/>
          </p:cNvPicPr>
          <p:nvPr>
            <p:ph idx="1"/>
          </p:nvPr>
        </p:nvPicPr>
        <p:blipFill>
          <a:blip r:embed="rId3"/>
          <a:stretch>
            <a:fillRect/>
          </a:stretch>
        </p:blipFill>
        <p:spPr>
          <a:xfrm>
            <a:off x="5257801" y="1587446"/>
            <a:ext cx="6781800" cy="4965754"/>
          </a:xfrm>
        </p:spPr>
      </p:pic>
      <p:sp>
        <p:nvSpPr>
          <p:cNvPr id="4" name="Footer Placeholder 3">
            <a:extLst>
              <a:ext uri="{FF2B5EF4-FFF2-40B4-BE49-F238E27FC236}">
                <a16:creationId xmlns:a16="http://schemas.microsoft.com/office/drawing/2014/main" id="{78430557-5EC9-250C-96AF-13E29FDD75B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2" name="Title 1">
            <a:extLst>
              <a:ext uri="{FF2B5EF4-FFF2-40B4-BE49-F238E27FC236}">
                <a16:creationId xmlns:a16="http://schemas.microsoft.com/office/drawing/2014/main" id="{5E32A7A5-149C-7F72-ECE6-8DC0E47781A3}"/>
              </a:ext>
            </a:extLst>
          </p:cNvPr>
          <p:cNvSpPr>
            <a:spLocks noGrp="1"/>
          </p:cNvSpPr>
          <p:nvPr>
            <p:ph type="title"/>
          </p:nvPr>
        </p:nvSpPr>
        <p:spPr>
          <a:xfrm>
            <a:off x="609600" y="2667000"/>
            <a:ext cx="3810000" cy="2514600"/>
          </a:xfrm>
        </p:spPr>
        <p:txBody>
          <a:bodyPr>
            <a:normAutofit/>
          </a:bodyPr>
          <a:lstStyle/>
          <a:p>
            <a:pPr algn="ctr"/>
            <a:r>
              <a:rPr lang="en-US" dirty="0"/>
              <a:t>Mindset x Context Theory And Ecological Systems</a:t>
            </a:r>
          </a:p>
        </p:txBody>
      </p:sp>
    </p:spTree>
    <p:extLst>
      <p:ext uri="{BB962C8B-B14F-4D97-AF65-F5344CB8AC3E}">
        <p14:creationId xmlns:p14="http://schemas.microsoft.com/office/powerpoint/2010/main" val="1811664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8430557-5EC9-250C-96AF-13E29FDD75B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2" name="Title 1">
            <a:extLst>
              <a:ext uri="{FF2B5EF4-FFF2-40B4-BE49-F238E27FC236}">
                <a16:creationId xmlns:a16="http://schemas.microsoft.com/office/drawing/2014/main" id="{5E32A7A5-149C-7F72-ECE6-8DC0E47781A3}"/>
              </a:ext>
            </a:extLst>
          </p:cNvPr>
          <p:cNvSpPr>
            <a:spLocks noGrp="1"/>
          </p:cNvSpPr>
          <p:nvPr>
            <p:ph type="title"/>
          </p:nvPr>
        </p:nvSpPr>
        <p:spPr>
          <a:xfrm>
            <a:off x="2819400" y="1173162"/>
            <a:ext cx="6781800" cy="1981200"/>
          </a:xfrm>
        </p:spPr>
        <p:txBody>
          <a:bodyPr>
            <a:normAutofit/>
          </a:bodyPr>
          <a:lstStyle/>
          <a:p>
            <a:pPr algn="ctr"/>
            <a:r>
              <a:rPr lang="en-US" dirty="0"/>
              <a:t>RQs 2 and 3:</a:t>
            </a:r>
            <a:br>
              <a:rPr lang="en-US" dirty="0"/>
            </a:br>
            <a:r>
              <a:rPr lang="en-US" dirty="0"/>
              <a:t>Possible Interaction Patterns</a:t>
            </a:r>
          </a:p>
        </p:txBody>
      </p:sp>
      <p:sp>
        <p:nvSpPr>
          <p:cNvPr id="6" name="TextBox 5">
            <a:extLst>
              <a:ext uri="{FF2B5EF4-FFF2-40B4-BE49-F238E27FC236}">
                <a16:creationId xmlns:a16="http://schemas.microsoft.com/office/drawing/2014/main" id="{B1FAA5D6-8C1C-72A2-2345-B36EDA7A2683}"/>
              </a:ext>
            </a:extLst>
          </p:cNvPr>
          <p:cNvSpPr txBox="1"/>
          <p:nvPr/>
        </p:nvSpPr>
        <p:spPr>
          <a:xfrm>
            <a:off x="8229600" y="6422623"/>
            <a:ext cx="4876800" cy="307777"/>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See Yeager et al. (2022); Bailey et al. (2020)</a:t>
            </a:r>
          </a:p>
        </p:txBody>
      </p:sp>
      <p:cxnSp>
        <p:nvCxnSpPr>
          <p:cNvPr id="9" name="Straight Arrow Connector 8">
            <a:extLst>
              <a:ext uri="{FF2B5EF4-FFF2-40B4-BE49-F238E27FC236}">
                <a16:creationId xmlns:a16="http://schemas.microsoft.com/office/drawing/2014/main" id="{31FF6ABA-6E81-A97C-3ACD-C74170352CA2}"/>
              </a:ext>
            </a:extLst>
          </p:cNvPr>
          <p:cNvCxnSpPr>
            <a:cxnSpLocks/>
          </p:cNvCxnSpPr>
          <p:nvPr/>
        </p:nvCxnSpPr>
        <p:spPr>
          <a:xfrm>
            <a:off x="2103874" y="6056245"/>
            <a:ext cx="3124200"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27F8D8E-3506-03DF-69E2-3A0281740268}"/>
              </a:ext>
            </a:extLst>
          </p:cNvPr>
          <p:cNvCxnSpPr>
            <a:cxnSpLocks/>
          </p:cNvCxnSpPr>
          <p:nvPr/>
        </p:nvCxnSpPr>
        <p:spPr>
          <a:xfrm flipV="1">
            <a:off x="2103874" y="3160645"/>
            <a:ext cx="0" cy="289560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4D55956-9493-F4B2-7FF6-E6EB618C2B1C}"/>
              </a:ext>
            </a:extLst>
          </p:cNvPr>
          <p:cNvCxnSpPr>
            <a:cxnSpLocks/>
          </p:cNvCxnSpPr>
          <p:nvPr/>
        </p:nvCxnSpPr>
        <p:spPr>
          <a:xfrm flipV="1">
            <a:off x="2409476" y="4175951"/>
            <a:ext cx="2589998" cy="1408974"/>
          </a:xfrm>
          <a:prstGeom prst="line">
            <a:avLst/>
          </a:prstGeom>
          <a:ln w="508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3E5AF13-A6E4-F596-D36A-2AAACABFCD5B}"/>
              </a:ext>
            </a:extLst>
          </p:cNvPr>
          <p:cNvCxnSpPr>
            <a:cxnSpLocks/>
          </p:cNvCxnSpPr>
          <p:nvPr/>
        </p:nvCxnSpPr>
        <p:spPr>
          <a:xfrm>
            <a:off x="2344276" y="5638800"/>
            <a:ext cx="2551898" cy="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D315F698-77B7-FBA2-F331-B86A84B0FD33}"/>
              </a:ext>
            </a:extLst>
          </p:cNvPr>
          <p:cNvSpPr txBox="1"/>
          <p:nvPr/>
        </p:nvSpPr>
        <p:spPr>
          <a:xfrm>
            <a:off x="1951474" y="6064584"/>
            <a:ext cx="1066799" cy="523220"/>
          </a:xfrm>
          <a:prstGeom prst="rect">
            <a:avLst/>
          </a:prstGeom>
          <a:noFill/>
        </p:spPr>
        <p:txBody>
          <a:bodyPr wrap="square" rtlCol="0">
            <a:spAutoFit/>
          </a:bodyPr>
          <a:lstStyle/>
          <a:p>
            <a:pPr algn="ctr"/>
            <a:r>
              <a:rPr lang="en-US" sz="1400" dirty="0"/>
              <a:t>Low mindset</a:t>
            </a:r>
          </a:p>
        </p:txBody>
      </p:sp>
      <p:sp>
        <p:nvSpPr>
          <p:cNvPr id="25" name="TextBox 24">
            <a:extLst>
              <a:ext uri="{FF2B5EF4-FFF2-40B4-BE49-F238E27FC236}">
                <a16:creationId xmlns:a16="http://schemas.microsoft.com/office/drawing/2014/main" id="{92258D00-F25D-71A0-0FD0-63F5FF893874}"/>
              </a:ext>
            </a:extLst>
          </p:cNvPr>
          <p:cNvSpPr txBox="1"/>
          <p:nvPr/>
        </p:nvSpPr>
        <p:spPr>
          <a:xfrm>
            <a:off x="4234126" y="6056245"/>
            <a:ext cx="1066799" cy="523220"/>
          </a:xfrm>
          <a:prstGeom prst="rect">
            <a:avLst/>
          </a:prstGeom>
          <a:noFill/>
        </p:spPr>
        <p:txBody>
          <a:bodyPr wrap="square" rtlCol="0">
            <a:spAutoFit/>
          </a:bodyPr>
          <a:lstStyle/>
          <a:p>
            <a:pPr algn="ctr"/>
            <a:r>
              <a:rPr lang="en-US" sz="1400" dirty="0"/>
              <a:t>High mindset</a:t>
            </a:r>
          </a:p>
        </p:txBody>
      </p:sp>
      <p:cxnSp>
        <p:nvCxnSpPr>
          <p:cNvPr id="27" name="Straight Connector 26">
            <a:extLst>
              <a:ext uri="{FF2B5EF4-FFF2-40B4-BE49-F238E27FC236}">
                <a16:creationId xmlns:a16="http://schemas.microsoft.com/office/drawing/2014/main" id="{90E0168B-8172-2C0E-7850-23B78DFF7E31}"/>
              </a:ext>
            </a:extLst>
          </p:cNvPr>
          <p:cNvCxnSpPr>
            <a:cxnSpLocks/>
          </p:cNvCxnSpPr>
          <p:nvPr/>
        </p:nvCxnSpPr>
        <p:spPr>
          <a:xfrm>
            <a:off x="4210374" y="2766056"/>
            <a:ext cx="533400"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ED4D4F8-614A-E254-9D84-B895DB3978CF}"/>
              </a:ext>
            </a:extLst>
          </p:cNvPr>
          <p:cNvCxnSpPr>
            <a:cxnSpLocks/>
          </p:cNvCxnSpPr>
          <p:nvPr/>
        </p:nvCxnSpPr>
        <p:spPr>
          <a:xfrm>
            <a:off x="4210374" y="2971800"/>
            <a:ext cx="685800" cy="0"/>
          </a:xfrm>
          <a:prstGeom prst="line">
            <a:avLst/>
          </a:prstGeom>
          <a:ln w="508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E6CB916D-511A-5298-0995-CEE636DB78C0}"/>
              </a:ext>
            </a:extLst>
          </p:cNvPr>
          <p:cNvSpPr txBox="1"/>
          <p:nvPr/>
        </p:nvSpPr>
        <p:spPr>
          <a:xfrm>
            <a:off x="4743774" y="2612425"/>
            <a:ext cx="3539623" cy="307777"/>
          </a:xfrm>
          <a:prstGeom prst="rect">
            <a:avLst/>
          </a:prstGeom>
          <a:noFill/>
        </p:spPr>
        <p:txBody>
          <a:bodyPr wrap="none" rtlCol="0">
            <a:spAutoFit/>
          </a:bodyPr>
          <a:lstStyle/>
          <a:p>
            <a:r>
              <a:rPr lang="en-US" sz="1400" dirty="0"/>
              <a:t>Low resource</a:t>
            </a:r>
            <a:r>
              <a:rPr lang="en-US" sz="1400" baseline="30000" dirty="0"/>
              <a:t>*</a:t>
            </a:r>
            <a:r>
              <a:rPr lang="en-US" sz="1400" dirty="0"/>
              <a:t> school/classroom environment</a:t>
            </a:r>
          </a:p>
        </p:txBody>
      </p:sp>
      <p:sp>
        <p:nvSpPr>
          <p:cNvPr id="35" name="TextBox 34">
            <a:extLst>
              <a:ext uri="{FF2B5EF4-FFF2-40B4-BE49-F238E27FC236}">
                <a16:creationId xmlns:a16="http://schemas.microsoft.com/office/drawing/2014/main" id="{1F3ABEC4-2D99-277F-9CF4-A5F4BB0FE466}"/>
              </a:ext>
            </a:extLst>
          </p:cNvPr>
          <p:cNvSpPr txBox="1"/>
          <p:nvPr/>
        </p:nvSpPr>
        <p:spPr>
          <a:xfrm>
            <a:off x="4743774" y="2817911"/>
            <a:ext cx="3575594" cy="307777"/>
          </a:xfrm>
          <a:prstGeom prst="rect">
            <a:avLst/>
          </a:prstGeom>
          <a:noFill/>
        </p:spPr>
        <p:txBody>
          <a:bodyPr wrap="none" rtlCol="0">
            <a:spAutoFit/>
          </a:bodyPr>
          <a:lstStyle/>
          <a:p>
            <a:r>
              <a:rPr lang="en-US" sz="1400" dirty="0"/>
              <a:t>High resource</a:t>
            </a:r>
            <a:r>
              <a:rPr lang="en-US" sz="1400" baseline="30000" dirty="0"/>
              <a:t>*</a:t>
            </a:r>
            <a:r>
              <a:rPr lang="en-US" sz="1400" dirty="0"/>
              <a:t> school/classroom environment</a:t>
            </a:r>
          </a:p>
        </p:txBody>
      </p:sp>
      <p:sp>
        <p:nvSpPr>
          <p:cNvPr id="36" name="TextBox 35">
            <a:extLst>
              <a:ext uri="{FF2B5EF4-FFF2-40B4-BE49-F238E27FC236}">
                <a16:creationId xmlns:a16="http://schemas.microsoft.com/office/drawing/2014/main" id="{18F5EF45-3E81-8753-24B3-EE5423FF3F3D}"/>
              </a:ext>
            </a:extLst>
          </p:cNvPr>
          <p:cNvSpPr txBox="1"/>
          <p:nvPr/>
        </p:nvSpPr>
        <p:spPr>
          <a:xfrm>
            <a:off x="1933507" y="3307156"/>
            <a:ext cx="3629093" cy="307777"/>
          </a:xfrm>
          <a:prstGeom prst="rect">
            <a:avLst/>
          </a:prstGeom>
          <a:noFill/>
        </p:spPr>
        <p:txBody>
          <a:bodyPr wrap="square" rtlCol="0">
            <a:spAutoFit/>
          </a:bodyPr>
          <a:lstStyle/>
          <a:p>
            <a:pPr algn="ctr"/>
            <a:r>
              <a:rPr lang="en-US" sz="1400" dirty="0"/>
              <a:t>Complementary hypothesis</a:t>
            </a:r>
          </a:p>
        </p:txBody>
      </p:sp>
      <p:cxnSp>
        <p:nvCxnSpPr>
          <p:cNvPr id="37" name="Straight Arrow Connector 36">
            <a:extLst>
              <a:ext uri="{FF2B5EF4-FFF2-40B4-BE49-F238E27FC236}">
                <a16:creationId xmlns:a16="http://schemas.microsoft.com/office/drawing/2014/main" id="{809F8E8C-958F-3AEF-60F9-8BD9DBA72A29}"/>
              </a:ext>
            </a:extLst>
          </p:cNvPr>
          <p:cNvCxnSpPr>
            <a:cxnSpLocks/>
          </p:cNvCxnSpPr>
          <p:nvPr/>
        </p:nvCxnSpPr>
        <p:spPr>
          <a:xfrm>
            <a:off x="7041800" y="6049281"/>
            <a:ext cx="3124200"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E9BEB346-2BAD-289E-83B2-89CFF1F93167}"/>
              </a:ext>
            </a:extLst>
          </p:cNvPr>
          <p:cNvCxnSpPr>
            <a:cxnSpLocks/>
          </p:cNvCxnSpPr>
          <p:nvPr/>
        </p:nvCxnSpPr>
        <p:spPr>
          <a:xfrm flipV="1">
            <a:off x="7041800" y="3153681"/>
            <a:ext cx="0" cy="289560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867903F-08B2-3068-B92E-59192C4229AD}"/>
              </a:ext>
            </a:extLst>
          </p:cNvPr>
          <p:cNvCxnSpPr>
            <a:cxnSpLocks/>
          </p:cNvCxnSpPr>
          <p:nvPr/>
        </p:nvCxnSpPr>
        <p:spPr>
          <a:xfrm>
            <a:off x="7367152" y="4175951"/>
            <a:ext cx="2561073" cy="0"/>
          </a:xfrm>
          <a:prstGeom prst="line">
            <a:avLst/>
          </a:prstGeom>
          <a:ln w="508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D8DE07A-3E7E-6083-483E-B27A597147C7}"/>
              </a:ext>
            </a:extLst>
          </p:cNvPr>
          <p:cNvCxnSpPr>
            <a:cxnSpLocks/>
          </p:cNvCxnSpPr>
          <p:nvPr/>
        </p:nvCxnSpPr>
        <p:spPr>
          <a:xfrm flipV="1">
            <a:off x="7422799" y="4168987"/>
            <a:ext cx="2505426" cy="1408974"/>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DD0AB3B4-87B2-7129-896B-9CE8BAC17CF2}"/>
              </a:ext>
            </a:extLst>
          </p:cNvPr>
          <p:cNvSpPr txBox="1"/>
          <p:nvPr/>
        </p:nvSpPr>
        <p:spPr>
          <a:xfrm>
            <a:off x="6889400" y="6057620"/>
            <a:ext cx="1066799" cy="523220"/>
          </a:xfrm>
          <a:prstGeom prst="rect">
            <a:avLst/>
          </a:prstGeom>
          <a:noFill/>
        </p:spPr>
        <p:txBody>
          <a:bodyPr wrap="square" rtlCol="0">
            <a:spAutoFit/>
          </a:bodyPr>
          <a:lstStyle/>
          <a:p>
            <a:pPr algn="ctr"/>
            <a:r>
              <a:rPr lang="en-US" sz="1400" dirty="0"/>
              <a:t>Low mindset</a:t>
            </a:r>
          </a:p>
        </p:txBody>
      </p:sp>
      <p:sp>
        <p:nvSpPr>
          <p:cNvPr id="42" name="TextBox 41">
            <a:extLst>
              <a:ext uri="{FF2B5EF4-FFF2-40B4-BE49-F238E27FC236}">
                <a16:creationId xmlns:a16="http://schemas.microsoft.com/office/drawing/2014/main" id="{7C009E60-7669-3CBC-BBEA-9CB559627260}"/>
              </a:ext>
            </a:extLst>
          </p:cNvPr>
          <p:cNvSpPr txBox="1"/>
          <p:nvPr/>
        </p:nvSpPr>
        <p:spPr>
          <a:xfrm>
            <a:off x="9172052" y="6049281"/>
            <a:ext cx="1066799" cy="523220"/>
          </a:xfrm>
          <a:prstGeom prst="rect">
            <a:avLst/>
          </a:prstGeom>
          <a:noFill/>
        </p:spPr>
        <p:txBody>
          <a:bodyPr wrap="square" rtlCol="0">
            <a:spAutoFit/>
          </a:bodyPr>
          <a:lstStyle/>
          <a:p>
            <a:pPr algn="ctr"/>
            <a:r>
              <a:rPr lang="en-US" sz="1400" dirty="0"/>
              <a:t>High mindset</a:t>
            </a:r>
          </a:p>
        </p:txBody>
      </p:sp>
      <p:sp>
        <p:nvSpPr>
          <p:cNvPr id="43" name="TextBox 42">
            <a:extLst>
              <a:ext uri="{FF2B5EF4-FFF2-40B4-BE49-F238E27FC236}">
                <a16:creationId xmlns:a16="http://schemas.microsoft.com/office/drawing/2014/main" id="{F332EE1F-1C22-3C2B-01CC-F70CB609C3E0}"/>
              </a:ext>
            </a:extLst>
          </p:cNvPr>
          <p:cNvSpPr txBox="1"/>
          <p:nvPr/>
        </p:nvSpPr>
        <p:spPr>
          <a:xfrm>
            <a:off x="6934200" y="3309320"/>
            <a:ext cx="3502133" cy="307777"/>
          </a:xfrm>
          <a:prstGeom prst="rect">
            <a:avLst/>
          </a:prstGeom>
          <a:noFill/>
        </p:spPr>
        <p:txBody>
          <a:bodyPr wrap="square" rtlCol="0">
            <a:spAutoFit/>
          </a:bodyPr>
          <a:lstStyle/>
          <a:p>
            <a:pPr algn="ctr"/>
            <a:r>
              <a:rPr lang="en-US" sz="1400" dirty="0"/>
              <a:t>Compensatory hypothesis</a:t>
            </a:r>
          </a:p>
        </p:txBody>
      </p:sp>
      <p:sp>
        <p:nvSpPr>
          <p:cNvPr id="46" name="TextBox 45">
            <a:extLst>
              <a:ext uri="{FF2B5EF4-FFF2-40B4-BE49-F238E27FC236}">
                <a16:creationId xmlns:a16="http://schemas.microsoft.com/office/drawing/2014/main" id="{D5535155-9847-7BC3-B27D-88FB1CDDFFBE}"/>
              </a:ext>
            </a:extLst>
          </p:cNvPr>
          <p:cNvSpPr txBox="1"/>
          <p:nvPr/>
        </p:nvSpPr>
        <p:spPr>
          <a:xfrm>
            <a:off x="10436333" y="4915154"/>
            <a:ext cx="1782326" cy="1169551"/>
          </a:xfrm>
          <a:prstGeom prst="rect">
            <a:avLst/>
          </a:prstGeom>
          <a:noFill/>
        </p:spPr>
        <p:txBody>
          <a:bodyPr wrap="square" rtlCol="0">
            <a:spAutoFit/>
          </a:bodyPr>
          <a:lstStyle/>
          <a:p>
            <a:r>
              <a:rPr lang="en-US" sz="1400" dirty="0"/>
              <a:t>*Resources can be formal (e.g. school achievement) or informal (e.g. peer norms)</a:t>
            </a:r>
          </a:p>
        </p:txBody>
      </p:sp>
      <p:sp>
        <p:nvSpPr>
          <p:cNvPr id="48" name="TextBox 47">
            <a:extLst>
              <a:ext uri="{FF2B5EF4-FFF2-40B4-BE49-F238E27FC236}">
                <a16:creationId xmlns:a16="http://schemas.microsoft.com/office/drawing/2014/main" id="{63B64689-F97B-EA5D-EB40-6F548E11B47A}"/>
              </a:ext>
            </a:extLst>
          </p:cNvPr>
          <p:cNvSpPr txBox="1"/>
          <p:nvPr/>
        </p:nvSpPr>
        <p:spPr>
          <a:xfrm>
            <a:off x="5146931" y="4457975"/>
            <a:ext cx="1569518" cy="830997"/>
          </a:xfrm>
          <a:prstGeom prst="rect">
            <a:avLst/>
          </a:prstGeom>
          <a:noFill/>
        </p:spPr>
        <p:txBody>
          <a:bodyPr wrap="square">
            <a:spAutoFit/>
          </a:bodyPr>
          <a:lstStyle/>
          <a:p>
            <a:pPr algn="ctr"/>
            <a:r>
              <a:rPr lang="en-US" sz="1200" dirty="0">
                <a:solidFill>
                  <a:schemeClr val="accent2"/>
                </a:solidFill>
              </a:rPr>
              <a:t>aka </a:t>
            </a:r>
            <a:r>
              <a:rPr lang="en-US" sz="1200" i="1" dirty="0">
                <a:solidFill>
                  <a:schemeClr val="accent2"/>
                </a:solidFill>
              </a:rPr>
              <a:t>affordances</a:t>
            </a:r>
            <a:r>
              <a:rPr lang="en-US" sz="1200" dirty="0">
                <a:solidFill>
                  <a:schemeClr val="accent2"/>
                </a:solidFill>
              </a:rPr>
              <a:t>, </a:t>
            </a:r>
            <a:r>
              <a:rPr lang="en-US" sz="1200" i="1" dirty="0">
                <a:solidFill>
                  <a:schemeClr val="accent2"/>
                </a:solidFill>
              </a:rPr>
              <a:t>accumulated advantages</a:t>
            </a:r>
            <a:r>
              <a:rPr lang="en-US" sz="1200" dirty="0">
                <a:solidFill>
                  <a:schemeClr val="accent2"/>
                </a:solidFill>
              </a:rPr>
              <a:t>,</a:t>
            </a:r>
          </a:p>
          <a:p>
            <a:pPr algn="ctr"/>
            <a:r>
              <a:rPr lang="en-US" sz="1200" dirty="0">
                <a:solidFill>
                  <a:schemeClr val="accent2"/>
                </a:solidFill>
              </a:rPr>
              <a:t>or ‘</a:t>
            </a:r>
            <a:r>
              <a:rPr lang="en-US" sz="1200" i="1" dirty="0">
                <a:solidFill>
                  <a:schemeClr val="accent2"/>
                </a:solidFill>
              </a:rPr>
              <a:t>seed and soil</a:t>
            </a:r>
            <a:r>
              <a:rPr lang="en-US" sz="1200" dirty="0">
                <a:solidFill>
                  <a:schemeClr val="accent2"/>
                </a:solidFill>
              </a:rPr>
              <a:t>’</a:t>
            </a:r>
          </a:p>
        </p:txBody>
      </p:sp>
      <p:cxnSp>
        <p:nvCxnSpPr>
          <p:cNvPr id="50" name="Straight Arrow Connector 49">
            <a:extLst>
              <a:ext uri="{FF2B5EF4-FFF2-40B4-BE49-F238E27FC236}">
                <a16:creationId xmlns:a16="http://schemas.microsoft.com/office/drawing/2014/main" id="{7C5C0B08-6F59-C51F-3940-92DEBB45D348}"/>
              </a:ext>
            </a:extLst>
          </p:cNvPr>
          <p:cNvCxnSpPr>
            <a:stCxn id="48" idx="0"/>
          </p:cNvCxnSpPr>
          <p:nvPr/>
        </p:nvCxnSpPr>
        <p:spPr>
          <a:xfrm flipH="1" flipV="1">
            <a:off x="5107074" y="4232732"/>
            <a:ext cx="824616" cy="225243"/>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A242DC5B-E139-06AF-0FF6-8F8A32BD6DB2}"/>
              </a:ext>
            </a:extLst>
          </p:cNvPr>
          <p:cNvSpPr txBox="1"/>
          <p:nvPr/>
        </p:nvSpPr>
        <p:spPr>
          <a:xfrm>
            <a:off x="10417156" y="4232732"/>
            <a:ext cx="1237217" cy="461665"/>
          </a:xfrm>
          <a:prstGeom prst="rect">
            <a:avLst/>
          </a:prstGeom>
          <a:noFill/>
        </p:spPr>
        <p:txBody>
          <a:bodyPr wrap="square">
            <a:spAutoFit/>
          </a:bodyPr>
          <a:lstStyle/>
          <a:p>
            <a:pPr algn="ctr"/>
            <a:r>
              <a:rPr lang="en-US" sz="1200" dirty="0">
                <a:solidFill>
                  <a:schemeClr val="accent2"/>
                </a:solidFill>
              </a:rPr>
              <a:t>aka </a:t>
            </a:r>
            <a:r>
              <a:rPr lang="en-US" sz="1200" i="1" dirty="0">
                <a:solidFill>
                  <a:schemeClr val="accent2"/>
                </a:solidFill>
              </a:rPr>
              <a:t>’water on parched soil</a:t>
            </a:r>
            <a:r>
              <a:rPr lang="en-US" sz="1200" dirty="0">
                <a:solidFill>
                  <a:schemeClr val="accent2"/>
                </a:solidFill>
              </a:rPr>
              <a:t>’</a:t>
            </a:r>
          </a:p>
        </p:txBody>
      </p:sp>
      <p:cxnSp>
        <p:nvCxnSpPr>
          <p:cNvPr id="52" name="Straight Arrow Connector 51">
            <a:extLst>
              <a:ext uri="{FF2B5EF4-FFF2-40B4-BE49-F238E27FC236}">
                <a16:creationId xmlns:a16="http://schemas.microsoft.com/office/drawing/2014/main" id="{526D126E-ECB8-9164-3E0E-5797BE33A7C7}"/>
              </a:ext>
            </a:extLst>
          </p:cNvPr>
          <p:cNvCxnSpPr>
            <a:cxnSpLocks/>
            <a:stCxn id="51" idx="1"/>
          </p:cNvCxnSpPr>
          <p:nvPr/>
        </p:nvCxnSpPr>
        <p:spPr>
          <a:xfrm flipH="1" flipV="1">
            <a:off x="9928225" y="4168987"/>
            <a:ext cx="488931" cy="294578"/>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111CF153-C4CE-21D1-6E94-3ADA091847D7}"/>
              </a:ext>
            </a:extLst>
          </p:cNvPr>
          <p:cNvCxnSpPr>
            <a:cxnSpLocks/>
            <a:stCxn id="58" idx="1"/>
          </p:cNvCxnSpPr>
          <p:nvPr/>
        </p:nvCxnSpPr>
        <p:spPr>
          <a:xfrm flipH="1">
            <a:off x="7549909" y="5599752"/>
            <a:ext cx="539097" cy="0"/>
          </a:xfrm>
          <a:prstGeom prst="straightConnector1">
            <a:avLst/>
          </a:prstGeom>
          <a:ln>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A14E949D-37ED-0C5A-BA2D-53CC1D643279}"/>
              </a:ext>
            </a:extLst>
          </p:cNvPr>
          <p:cNvSpPr txBox="1"/>
          <p:nvPr/>
        </p:nvSpPr>
        <p:spPr>
          <a:xfrm>
            <a:off x="8089006" y="5368919"/>
            <a:ext cx="1237217" cy="461665"/>
          </a:xfrm>
          <a:prstGeom prst="rect">
            <a:avLst/>
          </a:prstGeom>
          <a:noFill/>
        </p:spPr>
        <p:txBody>
          <a:bodyPr wrap="square">
            <a:spAutoFit/>
          </a:bodyPr>
          <a:lstStyle/>
          <a:p>
            <a:pPr algn="ctr"/>
            <a:r>
              <a:rPr lang="en-US" sz="1200" dirty="0">
                <a:solidFill>
                  <a:schemeClr val="accent2"/>
                </a:solidFill>
              </a:rPr>
              <a:t>aka </a:t>
            </a:r>
            <a:r>
              <a:rPr lang="en-US" sz="1200" i="1" dirty="0">
                <a:solidFill>
                  <a:schemeClr val="accent2"/>
                </a:solidFill>
              </a:rPr>
              <a:t>accumulated disadvantages</a:t>
            </a:r>
          </a:p>
        </p:txBody>
      </p:sp>
    </p:spTree>
    <p:extLst>
      <p:ext uri="{BB962C8B-B14F-4D97-AF65-F5344CB8AC3E}">
        <p14:creationId xmlns:p14="http://schemas.microsoft.com/office/powerpoint/2010/main" val="2651578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F6E0A-0153-5822-C268-ED29586BCDF2}"/>
              </a:ext>
            </a:extLst>
          </p:cNvPr>
          <p:cNvSpPr>
            <a:spLocks noGrp="1"/>
          </p:cNvSpPr>
          <p:nvPr>
            <p:ph type="title"/>
          </p:nvPr>
        </p:nvSpPr>
        <p:spPr/>
        <p:txBody>
          <a:bodyPr/>
          <a:lstStyle/>
          <a:p>
            <a:r>
              <a:rPr lang="en-US" dirty="0"/>
              <a:t>Monograph Hypotheses</a:t>
            </a:r>
          </a:p>
        </p:txBody>
      </p:sp>
      <p:sp>
        <p:nvSpPr>
          <p:cNvPr id="3" name="Content Placeholder 2">
            <a:extLst>
              <a:ext uri="{FF2B5EF4-FFF2-40B4-BE49-F238E27FC236}">
                <a16:creationId xmlns:a16="http://schemas.microsoft.com/office/drawing/2014/main" id="{735B1CA3-30D1-9F0B-6C06-BA97960E35E6}"/>
              </a:ext>
            </a:extLst>
          </p:cNvPr>
          <p:cNvSpPr>
            <a:spLocks noGrp="1"/>
          </p:cNvSpPr>
          <p:nvPr>
            <p:ph idx="1"/>
          </p:nvPr>
        </p:nvSpPr>
        <p:spPr>
          <a:xfrm>
            <a:off x="838200" y="2362200"/>
            <a:ext cx="10972800" cy="4068762"/>
          </a:xfrm>
        </p:spPr>
        <p:txBody>
          <a:bodyPr>
            <a:normAutofit fontScale="77500" lnSpcReduction="20000"/>
          </a:bodyPr>
          <a:lstStyle/>
          <a:p>
            <a:pPr>
              <a:lnSpc>
                <a:spcPct val="120000"/>
              </a:lnSpc>
            </a:pPr>
            <a:r>
              <a:rPr lang="en-US" sz="2700" b="0" dirty="0">
                <a:latin typeface="Futura Medium" panose="020B0602020204020303" pitchFamily="34" charset="-79"/>
                <a:cs typeface="Futura Medium" panose="020B0602020204020303" pitchFamily="34" charset="-79"/>
              </a:rPr>
              <a:t>1. Adolescents’ expectations for success in math at the start of high school will be more strongly associated with progress in math in 10th grade for the intersectional identity group most at risk of not progressing in math: boys from low-SES families.</a:t>
            </a:r>
          </a:p>
          <a:p>
            <a:pPr marL="457200" indent="-457200">
              <a:lnSpc>
                <a:spcPct val="120000"/>
              </a:lnSpc>
              <a:buFont typeface="Arial" panose="020B0604020202020204" pitchFamily="34" charset="0"/>
              <a:buChar char="•"/>
            </a:pPr>
            <a:endParaRPr lang="en-US" sz="2700" b="0" dirty="0">
              <a:latin typeface="Futura Medium" panose="020B0602020204020303" pitchFamily="34" charset="-79"/>
              <a:cs typeface="Futura Medium" panose="020B0602020204020303" pitchFamily="34" charset="-79"/>
            </a:endParaRPr>
          </a:p>
          <a:p>
            <a:pPr>
              <a:lnSpc>
                <a:spcPct val="120000"/>
              </a:lnSpc>
            </a:pPr>
            <a:r>
              <a:rPr lang="en-US" sz="2700" b="0" dirty="0">
                <a:latin typeface="Futura Medium" panose="020B0602020204020303" pitchFamily="34" charset="-79"/>
                <a:cs typeface="Futura Medium" panose="020B0602020204020303" pitchFamily="34" charset="-79"/>
              </a:rPr>
              <a:t>2. This link between expectations for success in math and math progress will be stronger in schools that are not already optimally achieving (low formal resources) with academically-oriented peer norms (high informal resources).</a:t>
            </a:r>
          </a:p>
          <a:p>
            <a:pPr marL="457200" indent="-457200">
              <a:lnSpc>
                <a:spcPct val="120000"/>
              </a:lnSpc>
              <a:buFont typeface="Arial" panose="020B0604020202020204" pitchFamily="34" charset="0"/>
              <a:buChar char="•"/>
            </a:pPr>
            <a:endParaRPr lang="en-US" sz="2700" b="0" dirty="0">
              <a:latin typeface="Futura Medium" panose="020B0602020204020303" pitchFamily="34" charset="-79"/>
              <a:cs typeface="Futura Medium" panose="020B0602020204020303" pitchFamily="34" charset="-79"/>
            </a:endParaRPr>
          </a:p>
          <a:p>
            <a:pPr>
              <a:lnSpc>
                <a:spcPct val="120000"/>
              </a:lnSpc>
            </a:pPr>
            <a:r>
              <a:rPr lang="en-US" sz="2700" b="0" dirty="0">
                <a:latin typeface="Futura Medium" panose="020B0602020204020303" pitchFamily="34" charset="-79"/>
                <a:cs typeface="Futura Medium" panose="020B0602020204020303" pitchFamily="34" charset="-79"/>
              </a:rPr>
              <a:t>3. This link between expectations for success in math and math progress will be stronger in classrooms with high perceived stereotyping.</a:t>
            </a:r>
          </a:p>
          <a:p>
            <a:pPr marL="457200" indent="-457200">
              <a:lnSpc>
                <a:spcPct val="120000"/>
              </a:lnSpc>
              <a:buFont typeface="Arial" panose="020B0604020202020204" pitchFamily="34" charset="0"/>
              <a:buChar char="•"/>
            </a:pPr>
            <a:endParaRPr lang="en-US" sz="2700" dirty="0">
              <a:latin typeface="Futura Medium" panose="020B0602020204020303" pitchFamily="34" charset="-79"/>
              <a:cs typeface="Futura Medium" panose="020B0602020204020303" pitchFamily="34" charset="-79"/>
            </a:endParaRPr>
          </a:p>
          <a:p>
            <a:endParaRPr lang="en-US" dirty="0"/>
          </a:p>
        </p:txBody>
      </p:sp>
      <p:sp>
        <p:nvSpPr>
          <p:cNvPr id="4" name="Footer Placeholder 3">
            <a:extLst>
              <a:ext uri="{FF2B5EF4-FFF2-40B4-BE49-F238E27FC236}">
                <a16:creationId xmlns:a16="http://schemas.microsoft.com/office/drawing/2014/main" id="{BF257091-192A-C58D-9101-8BA31721786F}"/>
              </a:ext>
            </a:extLst>
          </p:cNvPr>
          <p:cNvSpPr>
            <a:spLocks noGrp="1"/>
          </p:cNvSpPr>
          <p:nvPr>
            <p:ph type="ftr" sz="quarter" idx="11"/>
          </p:nvPr>
        </p:nvSpPr>
        <p:spPr/>
        <p:txBody>
          <a:bodyPr/>
          <a:lstStyle/>
          <a:p>
            <a:r>
              <a:rPr lang="en-US" i="1" dirty="0"/>
              <a:t>Monograph Matters </a:t>
            </a:r>
            <a:r>
              <a:rPr lang="en-US" dirty="0"/>
              <a:t>is the companion website for the </a:t>
            </a:r>
            <a:r>
              <a:rPr lang="en-US" i="1" dirty="0"/>
              <a:t>Monographs of the Society for Research in Child Development</a:t>
            </a:r>
          </a:p>
        </p:txBody>
      </p:sp>
    </p:spTree>
    <p:extLst>
      <p:ext uri="{BB962C8B-B14F-4D97-AF65-F5344CB8AC3E}">
        <p14:creationId xmlns:p14="http://schemas.microsoft.com/office/powerpoint/2010/main" val="1132340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AFDAD-B819-2226-C551-59F2C6323292}"/>
              </a:ext>
            </a:extLst>
          </p:cNvPr>
          <p:cNvSpPr>
            <a:spLocks noGrp="1"/>
          </p:cNvSpPr>
          <p:nvPr>
            <p:ph type="title"/>
          </p:nvPr>
        </p:nvSpPr>
        <p:spPr/>
        <p:txBody>
          <a:bodyPr/>
          <a:lstStyle/>
          <a:p>
            <a:r>
              <a:rPr lang="en-US" dirty="0"/>
              <a:t>National Study of Learning Mindsets (NSLM)</a:t>
            </a:r>
          </a:p>
        </p:txBody>
      </p:sp>
      <p:sp>
        <p:nvSpPr>
          <p:cNvPr id="3" name="Content Placeholder 2">
            <a:extLst>
              <a:ext uri="{FF2B5EF4-FFF2-40B4-BE49-F238E27FC236}">
                <a16:creationId xmlns:a16="http://schemas.microsoft.com/office/drawing/2014/main" id="{A8930932-99C7-42FD-AAF2-7D20161F21F8}"/>
              </a:ext>
            </a:extLst>
          </p:cNvPr>
          <p:cNvSpPr>
            <a:spLocks noGrp="1"/>
          </p:cNvSpPr>
          <p:nvPr>
            <p:ph idx="1"/>
          </p:nvPr>
        </p:nvSpPr>
        <p:spPr/>
        <p:txBody>
          <a:bodyPr>
            <a:normAutofit fontScale="92500" lnSpcReduction="10000"/>
          </a:bodyPr>
          <a:lstStyle/>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N</a:t>
            </a:r>
            <a:r>
              <a:rPr lang="en-US" sz="2800" b="0" dirty="0">
                <a:latin typeface="Futura Medium" panose="020B0602020204020303" pitchFamily="34" charset="-79"/>
                <a:cs typeface="Futura Medium" panose="020B0602020204020303" pitchFamily="34" charset="-79"/>
              </a:rPr>
              <a:t>ationally representative sample of over 16,000 ninth grade students in 76 public schools in the United States during the 2015-16 school year</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Data collection included a student survey, a math teacher survey, and school administrative records</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Received updated transcripts after high school graduation (2019)</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Overall and analytic samples </a:t>
            </a:r>
            <a:r>
              <a:rPr lang="en-US" sz="2800" b="0" dirty="0">
                <a:latin typeface="Futura Medium" panose="020B0602020204020303" pitchFamily="34" charset="-79"/>
                <a:cs typeface="Futura Medium" panose="020B0602020204020303" pitchFamily="34" charset="-79"/>
              </a:rPr>
              <a:t>are representative with respect to a large number of observable characteristics, such as gender, race, ethnicity, English Language Learner (ELL) status, free or reduced price lunch status, and school curricular opportunities </a:t>
            </a:r>
          </a:p>
          <a:p>
            <a:pPr marL="457200" indent="-457200">
              <a:buFont typeface="Arial" panose="020B0604020202020204" pitchFamily="34" charset="0"/>
              <a:buChar char="•"/>
            </a:pPr>
            <a:endParaRPr lang="en-US" sz="2800" b="0" dirty="0">
              <a:latin typeface="Futura Medium" panose="020B0602020204020303" pitchFamily="34" charset="-79"/>
              <a:cs typeface="Futura Medium" panose="020B0602020204020303" pitchFamily="34" charset="-79"/>
            </a:endParaRPr>
          </a:p>
          <a:p>
            <a:endParaRPr lang="en-US" dirty="0">
              <a:latin typeface="Futura Medium" panose="020B0602020204020303" pitchFamily="34" charset="-79"/>
              <a:cs typeface="Futura Medium" panose="020B0602020204020303" pitchFamily="34" charset="-79"/>
            </a:endParaRPr>
          </a:p>
        </p:txBody>
      </p:sp>
      <p:sp>
        <p:nvSpPr>
          <p:cNvPr id="4" name="Footer Placeholder 3">
            <a:extLst>
              <a:ext uri="{FF2B5EF4-FFF2-40B4-BE49-F238E27FC236}">
                <a16:creationId xmlns:a16="http://schemas.microsoft.com/office/drawing/2014/main" id="{7BFFFA23-83C8-167F-6221-59207A07E72A}"/>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6" name="TextBox 5">
            <a:extLst>
              <a:ext uri="{FF2B5EF4-FFF2-40B4-BE49-F238E27FC236}">
                <a16:creationId xmlns:a16="http://schemas.microsoft.com/office/drawing/2014/main" id="{128288BD-68BD-3E5B-CBD7-39BB605452F3}"/>
              </a:ext>
            </a:extLst>
          </p:cNvPr>
          <p:cNvSpPr txBox="1"/>
          <p:nvPr/>
        </p:nvSpPr>
        <p:spPr>
          <a:xfrm>
            <a:off x="6858000" y="6061630"/>
            <a:ext cx="6094324" cy="369332"/>
          </a:xfrm>
          <a:prstGeom prst="rect">
            <a:avLst/>
          </a:prstGeom>
          <a:noFill/>
        </p:spPr>
        <p:txBody>
          <a:bodyPr wrap="square">
            <a:spAutoFit/>
          </a:bodyPr>
          <a:lstStyle/>
          <a:p>
            <a:r>
              <a:rPr lang="en-US" dirty="0">
                <a:solidFill>
                  <a:srgbClr val="101010"/>
                </a:solidFill>
                <a:latin typeface="Atkinson Hyperlegible"/>
              </a:rPr>
              <a:t>NSLM Dataset: </a:t>
            </a:r>
            <a:r>
              <a:rPr lang="en-US" b="0" i="0" dirty="0">
                <a:solidFill>
                  <a:srgbClr val="101010"/>
                </a:solidFill>
                <a:effectLst/>
                <a:latin typeface="Atkinson Hyperlegible"/>
              </a:rPr>
              <a:t>https://</a:t>
            </a:r>
            <a:r>
              <a:rPr lang="en-US" b="0" i="0" dirty="0" err="1">
                <a:solidFill>
                  <a:srgbClr val="101010"/>
                </a:solidFill>
                <a:effectLst/>
                <a:latin typeface="Atkinson Hyperlegible"/>
              </a:rPr>
              <a:t>doi.org</a:t>
            </a:r>
            <a:r>
              <a:rPr lang="en-US" b="0" i="0" dirty="0">
                <a:solidFill>
                  <a:srgbClr val="101010"/>
                </a:solidFill>
                <a:effectLst/>
                <a:latin typeface="Atkinson Hyperlegible"/>
              </a:rPr>
              <a:t>/10.3886/ICPSR37353.v4</a:t>
            </a:r>
            <a:endParaRPr lang="en-US" dirty="0"/>
          </a:p>
        </p:txBody>
      </p:sp>
    </p:spTree>
    <p:extLst>
      <p:ext uri="{BB962C8B-B14F-4D97-AF65-F5344CB8AC3E}">
        <p14:creationId xmlns:p14="http://schemas.microsoft.com/office/powerpoint/2010/main" val="2906946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BB439-0D9C-675B-A659-B8DEA1E13AAE}"/>
              </a:ext>
            </a:extLst>
          </p:cNvPr>
          <p:cNvSpPr>
            <a:spLocks noGrp="1"/>
          </p:cNvSpPr>
          <p:nvPr>
            <p:ph type="title"/>
          </p:nvPr>
        </p:nvSpPr>
        <p:spPr/>
        <p:txBody>
          <a:bodyPr>
            <a:normAutofit/>
          </a:bodyPr>
          <a:lstStyle/>
          <a:p>
            <a:r>
              <a:rPr lang="en-US" dirty="0">
                <a:effectLst/>
                <a:latin typeface="Futura Medium" panose="020B0602020204020303" pitchFamily="34" charset="-79"/>
                <a:ea typeface="Times New Roman" panose="02020603050405020304" pitchFamily="18" charset="0"/>
                <a:cs typeface="Futura Medium" panose="020B0602020204020303" pitchFamily="34" charset="-79"/>
              </a:rPr>
              <a:t>Description of </a:t>
            </a:r>
            <a:r>
              <a:rPr lang="en-US" dirty="0">
                <a:ea typeface="Times New Roman" panose="02020603050405020304" pitchFamily="18" charset="0"/>
              </a:rPr>
              <a:t>NSLM </a:t>
            </a:r>
            <a:r>
              <a:rPr lang="en-US" dirty="0">
                <a:effectLst/>
                <a:latin typeface="Futura Medium" panose="020B0602020204020303" pitchFamily="34" charset="-79"/>
                <a:ea typeface="Times New Roman" panose="02020603050405020304" pitchFamily="18" charset="0"/>
                <a:cs typeface="Futura Medium" panose="020B0602020204020303" pitchFamily="34" charset="-79"/>
              </a:rPr>
              <a:t>Analytic Samples</a:t>
            </a:r>
            <a:endParaRPr lang="en-US" dirty="0">
              <a:latin typeface="Futura Medium" panose="020B0602020204020303" pitchFamily="34" charset="-79"/>
              <a:cs typeface="Futura Medium" panose="020B0602020204020303" pitchFamily="34" charset="-79"/>
            </a:endParaRPr>
          </a:p>
        </p:txBody>
      </p:sp>
      <p:sp>
        <p:nvSpPr>
          <p:cNvPr id="4" name="Footer Placeholder 3">
            <a:extLst>
              <a:ext uri="{FF2B5EF4-FFF2-40B4-BE49-F238E27FC236}">
                <a16:creationId xmlns:a16="http://schemas.microsoft.com/office/drawing/2014/main" id="{D698AB5E-2FAC-BE3A-E91B-21D9EC060A4D}"/>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aphicFrame>
        <p:nvGraphicFramePr>
          <p:cNvPr id="8" name="Table 8">
            <a:extLst>
              <a:ext uri="{FF2B5EF4-FFF2-40B4-BE49-F238E27FC236}">
                <a16:creationId xmlns:a16="http://schemas.microsoft.com/office/drawing/2014/main" id="{E89F33A7-A91B-EB24-AE76-9C8D21D8D1E1}"/>
              </a:ext>
            </a:extLst>
          </p:cNvPr>
          <p:cNvGraphicFramePr>
            <a:graphicFrameLocks noGrp="1"/>
          </p:cNvGraphicFramePr>
          <p:nvPr>
            <p:ph idx="1"/>
            <p:extLst>
              <p:ext uri="{D42A27DB-BD31-4B8C-83A1-F6EECF244321}">
                <p14:modId xmlns:p14="http://schemas.microsoft.com/office/powerpoint/2010/main" val="2133950777"/>
              </p:ext>
            </p:extLst>
          </p:nvPr>
        </p:nvGraphicFramePr>
        <p:xfrm>
          <a:off x="838200" y="2214120"/>
          <a:ext cx="10515597" cy="4236720"/>
        </p:xfrm>
        <a:graphic>
          <a:graphicData uri="http://schemas.openxmlformats.org/drawingml/2006/table">
            <a:tbl>
              <a:tblPr firstRow="1" bandRow="1">
                <a:tableStyleId>{5C22544A-7EE6-4342-B048-85BDC9FD1C3A}</a:tableStyleId>
              </a:tblPr>
              <a:tblGrid>
                <a:gridCol w="3505199">
                  <a:extLst>
                    <a:ext uri="{9D8B030D-6E8A-4147-A177-3AD203B41FA5}">
                      <a16:colId xmlns:a16="http://schemas.microsoft.com/office/drawing/2014/main" val="2421643426"/>
                    </a:ext>
                  </a:extLst>
                </a:gridCol>
                <a:gridCol w="3505199">
                  <a:extLst>
                    <a:ext uri="{9D8B030D-6E8A-4147-A177-3AD203B41FA5}">
                      <a16:colId xmlns:a16="http://schemas.microsoft.com/office/drawing/2014/main" val="160588244"/>
                    </a:ext>
                  </a:extLst>
                </a:gridCol>
                <a:gridCol w="3505199">
                  <a:extLst>
                    <a:ext uri="{9D8B030D-6E8A-4147-A177-3AD203B41FA5}">
                      <a16:colId xmlns:a16="http://schemas.microsoft.com/office/drawing/2014/main" val="2392106510"/>
                    </a:ext>
                  </a:extLst>
                </a:gridCol>
              </a:tblGrid>
              <a:tr h="370840">
                <a:tc>
                  <a:txBody>
                    <a:bodyPr/>
                    <a:lstStyle/>
                    <a:p>
                      <a:r>
                        <a:rPr lang="en-US" sz="2000" dirty="0">
                          <a:latin typeface="Futura Medium" panose="020B0602020204020303" pitchFamily="34" charset="-79"/>
                          <a:cs typeface="Futura Medium" panose="020B0602020204020303" pitchFamily="34" charset="-79"/>
                        </a:rPr>
                        <a:t>Analytic Sample</a:t>
                      </a:r>
                    </a:p>
                  </a:txBody>
                  <a:tcPr/>
                </a:tc>
                <a:tc>
                  <a:txBody>
                    <a:bodyPr/>
                    <a:lstStyle/>
                    <a:p>
                      <a:r>
                        <a:rPr lang="en-US" sz="2000" dirty="0">
                          <a:latin typeface="Futura Medium" panose="020B0602020204020303" pitchFamily="34" charset="-79"/>
                          <a:cs typeface="Futura Medium" panose="020B0602020204020303" pitchFamily="34" charset="-79"/>
                        </a:rPr>
                        <a:t>Sample Size</a:t>
                      </a:r>
                    </a:p>
                  </a:txBody>
                  <a:tcPr/>
                </a:tc>
                <a:tc>
                  <a:txBody>
                    <a:bodyPr/>
                    <a:lstStyle/>
                    <a:p>
                      <a:r>
                        <a:rPr lang="en-US" sz="2000" dirty="0">
                          <a:latin typeface="Futura Medium" panose="020B0602020204020303" pitchFamily="34" charset="-79"/>
                          <a:cs typeface="Futura Medium" panose="020B0602020204020303" pitchFamily="34" charset="-79"/>
                        </a:rPr>
                        <a:t>Description</a:t>
                      </a:r>
                    </a:p>
                  </a:txBody>
                  <a:tcPr/>
                </a:tc>
                <a:extLst>
                  <a:ext uri="{0D108BD9-81ED-4DB2-BD59-A6C34878D82A}">
                    <a16:rowId xmlns:a16="http://schemas.microsoft.com/office/drawing/2014/main" val="1975265429"/>
                  </a:ext>
                </a:extLst>
              </a:tr>
              <a:tr h="370840">
                <a:tc>
                  <a:txBody>
                    <a:bodyPr/>
                    <a:lstStyle/>
                    <a:p>
                      <a:r>
                        <a:rPr lang="en-US" sz="2000" dirty="0">
                          <a:latin typeface="Futura Medium" panose="020B0602020204020303" pitchFamily="34" charset="-79"/>
                          <a:cs typeface="Futura Medium" panose="020B0602020204020303" pitchFamily="34" charset="-79"/>
                        </a:rPr>
                        <a:t>RQs 1 &amp; 2</a:t>
                      </a:r>
                    </a:p>
                    <a:p>
                      <a:r>
                        <a:rPr lang="en-US" sz="2000" dirty="0">
                          <a:latin typeface="Futura Medium" panose="020B0602020204020303" pitchFamily="34" charset="-79"/>
                          <a:cs typeface="Futura Medium" panose="020B0602020204020303" pitchFamily="34" charset="-79"/>
                        </a:rPr>
                        <a:t>- individual- and school-level analyses</a:t>
                      </a:r>
                    </a:p>
                  </a:txBody>
                  <a:tcPr/>
                </a:tc>
                <a:tc>
                  <a:txBody>
                    <a:bodyPr/>
                    <a:lstStyle/>
                    <a:p>
                      <a:r>
                        <a:rPr lang="en-US" sz="2000" dirty="0">
                          <a:latin typeface="Futura Medium" panose="020B0602020204020303" pitchFamily="34" charset="-79"/>
                          <a:cs typeface="Futura Medium" panose="020B0602020204020303" pitchFamily="34" charset="-79"/>
                        </a:rPr>
                        <a:t>9,971 students in 56 schools</a:t>
                      </a:r>
                    </a:p>
                  </a:txBody>
                  <a:tcPr/>
                </a:tc>
                <a:tc>
                  <a:txBody>
                    <a:bodyPr/>
                    <a:lstStyle/>
                    <a:p>
                      <a:r>
                        <a:rPr lang="en-US" sz="2000" dirty="0">
                          <a:latin typeface="Futura Medium" panose="020B0602020204020303" pitchFamily="34" charset="-79"/>
                          <a:cs typeface="Futura Medium" panose="020B0602020204020303" pitchFamily="34" charset="-79"/>
                        </a:rPr>
                        <a:t>Adolescents in schools who supplied us with  9</a:t>
                      </a:r>
                      <a:r>
                        <a:rPr lang="en-US" sz="2000" baseline="30000" dirty="0">
                          <a:latin typeface="Futura Medium" panose="020B0602020204020303" pitchFamily="34" charset="-79"/>
                          <a:cs typeface="Futura Medium" panose="020B0602020204020303" pitchFamily="34" charset="-79"/>
                        </a:rPr>
                        <a:t>th</a:t>
                      </a:r>
                      <a:r>
                        <a:rPr lang="en-US" sz="2000" dirty="0">
                          <a:latin typeface="Futura Medium" panose="020B0602020204020303" pitchFamily="34" charset="-79"/>
                          <a:cs typeface="Futura Medium" panose="020B0602020204020303" pitchFamily="34" charset="-79"/>
                        </a:rPr>
                        <a:t> and 10</a:t>
                      </a:r>
                      <a:r>
                        <a:rPr lang="en-US" sz="2000" baseline="30000" dirty="0">
                          <a:latin typeface="Futura Medium" panose="020B0602020204020303" pitchFamily="34" charset="-79"/>
                          <a:cs typeface="Futura Medium" panose="020B0602020204020303" pitchFamily="34" charset="-79"/>
                        </a:rPr>
                        <a:t>th</a:t>
                      </a:r>
                      <a:r>
                        <a:rPr lang="en-US" sz="2000" dirty="0">
                          <a:latin typeface="Futura Medium" panose="020B0602020204020303" pitchFamily="34" charset="-79"/>
                          <a:cs typeface="Futura Medium" panose="020B0602020204020303" pitchFamily="34" charset="-79"/>
                        </a:rPr>
                        <a:t> grade course-taking records with a valid measure of expectations who did not start high school in advanced math. </a:t>
                      </a:r>
                    </a:p>
                  </a:txBody>
                  <a:tcPr/>
                </a:tc>
                <a:extLst>
                  <a:ext uri="{0D108BD9-81ED-4DB2-BD59-A6C34878D82A}">
                    <a16:rowId xmlns:a16="http://schemas.microsoft.com/office/drawing/2014/main" val="2276894492"/>
                  </a:ext>
                </a:extLst>
              </a:tr>
              <a:tr h="370840">
                <a:tc>
                  <a:txBody>
                    <a:bodyPr/>
                    <a:lstStyle/>
                    <a:p>
                      <a:r>
                        <a:rPr lang="en-US" sz="2000" dirty="0">
                          <a:latin typeface="Futura Medium" panose="020B0602020204020303" pitchFamily="34" charset="-79"/>
                          <a:cs typeface="Futura Medium" panose="020B0602020204020303" pitchFamily="34" charset="-79"/>
                        </a:rPr>
                        <a:t>RQ3</a:t>
                      </a:r>
                    </a:p>
                    <a:p>
                      <a:r>
                        <a:rPr lang="en-US" sz="2000" dirty="0">
                          <a:latin typeface="Futura Medium" panose="020B0602020204020303" pitchFamily="34" charset="-79"/>
                          <a:cs typeface="Futura Medium" panose="020B0602020204020303" pitchFamily="34" charset="-79"/>
                        </a:rPr>
                        <a:t>- Classroom-level analyses</a:t>
                      </a:r>
                    </a:p>
                  </a:txBody>
                  <a:tcPr/>
                </a:tc>
                <a:tc>
                  <a:txBody>
                    <a:bodyPr/>
                    <a:lstStyle/>
                    <a:p>
                      <a:r>
                        <a:rPr lang="en-US" sz="2000" dirty="0">
                          <a:latin typeface="Futura Medium" panose="020B0602020204020303" pitchFamily="34" charset="-79"/>
                          <a:cs typeface="Futura Medium" panose="020B0602020204020303" pitchFamily="34" charset="-79"/>
                        </a:rPr>
                        <a:t>6,856 students in 43 schools</a:t>
                      </a:r>
                    </a:p>
                  </a:txBody>
                  <a:tcPr/>
                </a:tc>
                <a:tc>
                  <a:txBody>
                    <a:bodyPr/>
                    <a:lstStyle/>
                    <a:p>
                      <a:r>
                        <a:rPr lang="en-US" sz="2000" dirty="0">
                          <a:latin typeface="Futura Medium" panose="020B0602020204020303" pitchFamily="34" charset="-79"/>
                          <a:cs typeface="Futura Medium" panose="020B0602020204020303" pitchFamily="34" charset="-79"/>
                        </a:rPr>
                        <a:t>Adolescents in schools that provided us with teacher names whom we could match to student survey records. </a:t>
                      </a:r>
                    </a:p>
                  </a:txBody>
                  <a:tcPr/>
                </a:tc>
                <a:extLst>
                  <a:ext uri="{0D108BD9-81ED-4DB2-BD59-A6C34878D82A}">
                    <a16:rowId xmlns:a16="http://schemas.microsoft.com/office/drawing/2014/main" val="2174988175"/>
                  </a:ext>
                </a:extLst>
              </a:tr>
            </a:tbl>
          </a:graphicData>
        </a:graphic>
      </p:graphicFrame>
    </p:spTree>
    <p:extLst>
      <p:ext uri="{BB962C8B-B14F-4D97-AF65-F5344CB8AC3E}">
        <p14:creationId xmlns:p14="http://schemas.microsoft.com/office/powerpoint/2010/main" val="2736435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82EEE-CDA9-43FD-E6A8-626E1A7F8A1D}"/>
              </a:ext>
            </a:extLst>
          </p:cNvPr>
          <p:cNvSpPr>
            <a:spLocks noGrp="1"/>
          </p:cNvSpPr>
          <p:nvPr>
            <p:ph type="title"/>
          </p:nvPr>
        </p:nvSpPr>
        <p:spPr/>
        <p:txBody>
          <a:bodyPr/>
          <a:lstStyle/>
          <a:p>
            <a:r>
              <a:rPr lang="en-US" dirty="0"/>
              <a:t>Outcome Measure: Math Progress</a:t>
            </a:r>
          </a:p>
        </p:txBody>
      </p:sp>
      <p:sp>
        <p:nvSpPr>
          <p:cNvPr id="3" name="Content Placeholder 2">
            <a:extLst>
              <a:ext uri="{FF2B5EF4-FFF2-40B4-BE49-F238E27FC236}">
                <a16:creationId xmlns:a16="http://schemas.microsoft.com/office/drawing/2014/main" id="{53FF1B41-8609-17FD-03A1-55A32F07665A}"/>
              </a:ext>
            </a:extLst>
          </p:cNvPr>
          <p:cNvSpPr>
            <a:spLocks noGrp="1"/>
          </p:cNvSpPr>
          <p:nvPr>
            <p:ph idx="1"/>
          </p:nvPr>
        </p:nvSpPr>
        <p:spPr>
          <a:xfrm>
            <a:off x="838200" y="2362200"/>
            <a:ext cx="5105400" cy="3801314"/>
          </a:xfrm>
        </p:spPr>
        <p:txBody>
          <a:bodyPr/>
          <a:lstStyle/>
          <a:p>
            <a:r>
              <a:rPr lang="en-US" b="0" dirty="0">
                <a:latin typeface="Futura Medium" panose="020B0602020204020303" pitchFamily="34" charset="-79"/>
                <a:cs typeface="Futura Medium" panose="020B0602020204020303" pitchFamily="34" charset="-79"/>
              </a:rPr>
              <a:t>Did the student advance to a higher-level math course between 9</a:t>
            </a:r>
            <a:r>
              <a:rPr lang="en-US" b="0" baseline="30000" dirty="0">
                <a:latin typeface="Futura Medium" panose="020B0602020204020303" pitchFamily="34" charset="-79"/>
                <a:cs typeface="Futura Medium" panose="020B0602020204020303" pitchFamily="34" charset="-79"/>
              </a:rPr>
              <a:t>th</a:t>
            </a:r>
            <a:r>
              <a:rPr lang="en-US" b="0" dirty="0">
                <a:latin typeface="Futura Medium" panose="020B0602020204020303" pitchFamily="34" charset="-79"/>
                <a:cs typeface="Futura Medium" panose="020B0602020204020303" pitchFamily="34" charset="-79"/>
              </a:rPr>
              <a:t> and 10</a:t>
            </a:r>
            <a:r>
              <a:rPr lang="en-US" b="0" baseline="30000" dirty="0">
                <a:latin typeface="Futura Medium" panose="020B0602020204020303" pitchFamily="34" charset="-79"/>
                <a:cs typeface="Futura Medium" panose="020B0602020204020303" pitchFamily="34" charset="-79"/>
              </a:rPr>
              <a:t>th</a:t>
            </a:r>
            <a:r>
              <a:rPr lang="en-US" b="0" dirty="0">
                <a:latin typeface="Futura Medium" panose="020B0602020204020303" pitchFamily="34" charset="-79"/>
                <a:cs typeface="Futura Medium" panose="020B0602020204020303" pitchFamily="34" charset="-79"/>
              </a:rPr>
              <a:t> grades? </a:t>
            </a:r>
          </a:p>
          <a:p>
            <a:pPr marL="285750" indent="-285750">
              <a:buFont typeface="Arial" panose="020B0604020202020204" pitchFamily="34" charset="0"/>
              <a:buChar char="•"/>
            </a:pP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Coded 9</a:t>
            </a:r>
            <a:r>
              <a:rPr lang="en-US" sz="2000" b="0" baseline="30000" dirty="0">
                <a:effectLst/>
                <a:latin typeface="Futura Medium" panose="020B0602020204020303" pitchFamily="34" charset="-79"/>
                <a:ea typeface="Times New Roman" panose="02020603050405020304" pitchFamily="18" charset="0"/>
                <a:cs typeface="Futura Medium" panose="020B0602020204020303" pitchFamily="34" charset="-79"/>
              </a:rPr>
              <a:t>th</a:t>
            </a: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 and 10</a:t>
            </a:r>
            <a:r>
              <a:rPr lang="en-US" sz="2000" b="0" baseline="30000" dirty="0">
                <a:effectLst/>
                <a:latin typeface="Futura Medium" panose="020B0602020204020303" pitchFamily="34" charset="-79"/>
                <a:ea typeface="Times New Roman" panose="02020603050405020304" pitchFamily="18" charset="0"/>
                <a:cs typeface="Futura Medium" panose="020B0602020204020303" pitchFamily="34" charset="-79"/>
              </a:rPr>
              <a:t>th</a:t>
            </a: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 grade math courses as Below Algebra (1), Algebra 1 (2), Geometry (3), Algebra 2 (4), Precalculus (5), Other advanced math (6), and Calculus (7). </a:t>
            </a:r>
          </a:p>
          <a:p>
            <a:pPr marL="285750" indent="-285750">
              <a:buFont typeface="Arial" panose="020B0604020202020204" pitchFamily="34" charset="0"/>
              <a:buChar char="•"/>
            </a:pP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Subtracted the level of their 9th-grade math course from the level of their 10</a:t>
            </a:r>
            <a:r>
              <a:rPr lang="en-US" sz="2000" b="0" baseline="30000" dirty="0">
                <a:effectLst/>
                <a:latin typeface="Futura Medium" panose="020B0602020204020303" pitchFamily="34" charset="-79"/>
                <a:ea typeface="Times New Roman" panose="02020603050405020304" pitchFamily="18" charset="0"/>
                <a:cs typeface="Futura Medium" panose="020B0602020204020303" pitchFamily="34" charset="-79"/>
              </a:rPr>
              <a:t>th</a:t>
            </a: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-grade math course. </a:t>
            </a:r>
            <a:endParaRPr lang="en-US" sz="2000" b="0" dirty="0">
              <a:effectLst/>
              <a:latin typeface="Futura Medium" panose="020B0602020204020303" pitchFamily="34" charset="-79"/>
              <a:ea typeface="Arial" panose="020B0604020202020204" pitchFamily="34" charset="0"/>
              <a:cs typeface="Futura Medium" panose="020B0602020204020303" pitchFamily="34" charset="-79"/>
            </a:endParaRPr>
          </a:p>
          <a:p>
            <a:endParaRPr lang="en-US" dirty="0"/>
          </a:p>
        </p:txBody>
      </p:sp>
      <p:sp>
        <p:nvSpPr>
          <p:cNvPr id="4" name="Footer Placeholder 3">
            <a:extLst>
              <a:ext uri="{FF2B5EF4-FFF2-40B4-BE49-F238E27FC236}">
                <a16:creationId xmlns:a16="http://schemas.microsoft.com/office/drawing/2014/main" id="{DC072C48-868E-B3D8-49F9-2F0E55641E6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aphicFrame>
        <p:nvGraphicFramePr>
          <p:cNvPr id="5" name="Table 4">
            <a:extLst>
              <a:ext uri="{FF2B5EF4-FFF2-40B4-BE49-F238E27FC236}">
                <a16:creationId xmlns:a16="http://schemas.microsoft.com/office/drawing/2014/main" id="{3D093F12-3B1D-1EBC-1E06-AAB0B64AA186}"/>
              </a:ext>
            </a:extLst>
          </p:cNvPr>
          <p:cNvGraphicFramePr>
            <a:graphicFrameLocks noGrp="1"/>
          </p:cNvGraphicFramePr>
          <p:nvPr>
            <p:extLst>
              <p:ext uri="{D42A27DB-BD31-4B8C-83A1-F6EECF244321}">
                <p14:modId xmlns:p14="http://schemas.microsoft.com/office/powerpoint/2010/main" val="3713019113"/>
              </p:ext>
            </p:extLst>
          </p:nvPr>
        </p:nvGraphicFramePr>
        <p:xfrm>
          <a:off x="6743700" y="2575731"/>
          <a:ext cx="4191000" cy="3255772"/>
        </p:xfrm>
        <a:graphic>
          <a:graphicData uri="http://schemas.openxmlformats.org/drawingml/2006/table">
            <a:tbl>
              <a:tblPr firstRow="1" firstCol="1" bandRow="1">
                <a:tableStyleId>{5C22544A-7EE6-4342-B048-85BDC9FD1C3A}</a:tableStyleId>
              </a:tblPr>
              <a:tblGrid>
                <a:gridCol w="1901545">
                  <a:extLst>
                    <a:ext uri="{9D8B030D-6E8A-4147-A177-3AD203B41FA5}">
                      <a16:colId xmlns:a16="http://schemas.microsoft.com/office/drawing/2014/main" val="3645825811"/>
                    </a:ext>
                  </a:extLst>
                </a:gridCol>
                <a:gridCol w="1107801">
                  <a:extLst>
                    <a:ext uri="{9D8B030D-6E8A-4147-A177-3AD203B41FA5}">
                      <a16:colId xmlns:a16="http://schemas.microsoft.com/office/drawing/2014/main" val="3172284038"/>
                    </a:ext>
                  </a:extLst>
                </a:gridCol>
                <a:gridCol w="1181654">
                  <a:extLst>
                    <a:ext uri="{9D8B030D-6E8A-4147-A177-3AD203B41FA5}">
                      <a16:colId xmlns:a16="http://schemas.microsoft.com/office/drawing/2014/main" val="3540158610"/>
                    </a:ext>
                  </a:extLst>
                </a:gridCol>
              </a:tblGrid>
              <a:tr h="879335">
                <a:tc>
                  <a:txBody>
                    <a:bodyPr/>
                    <a:lstStyle/>
                    <a:p>
                      <a:pPr marL="0" marR="0" algn="ct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Change in math course levels from 9th to 10th grade</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ctr"/>
                </a:tc>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n</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ctr"/>
                </a:tc>
                <a:extLst>
                  <a:ext uri="{0D108BD9-81ED-4DB2-BD59-A6C34878D82A}">
                    <a16:rowId xmlns:a16="http://schemas.microsoft.com/office/drawing/2014/main" val="3712132085"/>
                  </a:ext>
                </a:extLst>
              </a:tr>
              <a:tr h="280287">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-2</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algn="r"/>
                      <a:r>
                        <a:rPr lang="en-US" sz="1800" dirty="0">
                          <a:effectLst/>
                          <a:latin typeface="Futura Medium" panose="020B0602020204020303" pitchFamily="34" charset="-79"/>
                          <a:cs typeface="Futura Medium" panose="020B0602020204020303" pitchFamily="34" charset="-79"/>
                        </a:rPr>
                        <a:t>0.21</a:t>
                      </a:r>
                      <a:endParaRPr lang="en-US" sz="1800" dirty="0">
                        <a:latin typeface="Futura Medium" panose="020B0602020204020303" pitchFamily="34" charset="-79"/>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21</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594443992"/>
                  </a:ext>
                </a:extLst>
              </a:tr>
              <a:tr h="280287">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-1</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algn="r"/>
                      <a:r>
                        <a:rPr lang="en-US" sz="1800" dirty="0">
                          <a:effectLst/>
                          <a:latin typeface="Futura Medium" panose="020B0602020204020303" pitchFamily="34" charset="-79"/>
                          <a:cs typeface="Futura Medium" panose="020B0602020204020303" pitchFamily="34" charset="-79"/>
                        </a:rPr>
                        <a:t>0.66</a:t>
                      </a:r>
                      <a:endParaRPr lang="en-US" sz="1800" dirty="0">
                        <a:latin typeface="Futura Medium" panose="020B0602020204020303" pitchFamily="34" charset="-79"/>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66</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594803763"/>
                  </a:ext>
                </a:extLst>
              </a:tr>
              <a:tr h="280287">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0</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algn="r"/>
                      <a:r>
                        <a:rPr lang="en-US" sz="1800" dirty="0">
                          <a:effectLst/>
                          <a:latin typeface="Futura Medium" panose="020B0602020204020303" pitchFamily="34" charset="-79"/>
                          <a:cs typeface="Futura Medium" panose="020B0602020204020303" pitchFamily="34" charset="-79"/>
                        </a:rPr>
                        <a:t>11.38</a:t>
                      </a:r>
                      <a:endParaRPr lang="en-US" sz="1800" dirty="0">
                        <a:latin typeface="Futura Medium" panose="020B0602020204020303" pitchFamily="34" charset="-79"/>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1,135</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3440453329"/>
                  </a:ext>
                </a:extLst>
              </a:tr>
              <a:tr h="280287">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1</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algn="r"/>
                      <a:r>
                        <a:rPr lang="en-US" sz="1800" dirty="0">
                          <a:effectLst/>
                          <a:latin typeface="Futura Medium" panose="020B0602020204020303" pitchFamily="34" charset="-79"/>
                          <a:cs typeface="Futura Medium" panose="020B0602020204020303" pitchFamily="34" charset="-79"/>
                        </a:rPr>
                        <a:t>85.19</a:t>
                      </a:r>
                      <a:endParaRPr lang="en-US" sz="1800" dirty="0">
                        <a:latin typeface="Futura Medium" panose="020B0602020204020303" pitchFamily="34" charset="-79"/>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8,494</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1120999989"/>
                  </a:ext>
                </a:extLst>
              </a:tr>
              <a:tr h="280287">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2</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algn="r"/>
                      <a:r>
                        <a:rPr lang="en-US" sz="1800" dirty="0">
                          <a:effectLst/>
                          <a:latin typeface="Futura Medium" panose="020B0602020204020303" pitchFamily="34" charset="-79"/>
                          <a:cs typeface="Futura Medium" panose="020B0602020204020303" pitchFamily="34" charset="-79"/>
                        </a:rPr>
                        <a:t>2.38</a:t>
                      </a:r>
                      <a:endParaRPr lang="en-US" sz="1800" dirty="0">
                        <a:latin typeface="Futura Medium" panose="020B0602020204020303" pitchFamily="34" charset="-79"/>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237</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2440397758"/>
                  </a:ext>
                </a:extLst>
              </a:tr>
              <a:tr h="280287">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3</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algn="r"/>
                      <a:r>
                        <a:rPr lang="en-US" sz="1800" dirty="0">
                          <a:effectLst/>
                          <a:latin typeface="Futura Medium" panose="020B0602020204020303" pitchFamily="34" charset="-79"/>
                          <a:cs typeface="Futura Medium" panose="020B0602020204020303" pitchFamily="34" charset="-79"/>
                        </a:rPr>
                        <a:t>0.18</a:t>
                      </a:r>
                      <a:endParaRPr lang="en-US" sz="1800" dirty="0">
                        <a:latin typeface="Futura Medium" panose="020B0602020204020303" pitchFamily="34" charset="-79"/>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18</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1221331815"/>
                  </a:ext>
                </a:extLst>
              </a:tr>
              <a:tr h="280287">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Total</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100.00</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9,971</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1146680212"/>
                  </a:ext>
                </a:extLst>
              </a:tr>
            </a:tbl>
          </a:graphicData>
        </a:graphic>
      </p:graphicFrame>
    </p:spTree>
    <p:extLst>
      <p:ext uri="{BB962C8B-B14F-4D97-AF65-F5344CB8AC3E}">
        <p14:creationId xmlns:p14="http://schemas.microsoft.com/office/powerpoint/2010/main" val="2899054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82EEE-CDA9-43FD-E6A8-626E1A7F8A1D}"/>
              </a:ext>
            </a:extLst>
          </p:cNvPr>
          <p:cNvSpPr>
            <a:spLocks noGrp="1"/>
          </p:cNvSpPr>
          <p:nvPr>
            <p:ph type="title"/>
          </p:nvPr>
        </p:nvSpPr>
        <p:spPr/>
        <p:txBody>
          <a:bodyPr/>
          <a:lstStyle/>
          <a:p>
            <a:r>
              <a:rPr lang="en-US" dirty="0"/>
              <a:t>Independent Variable: Expectations</a:t>
            </a:r>
          </a:p>
        </p:txBody>
      </p:sp>
      <p:sp>
        <p:nvSpPr>
          <p:cNvPr id="3" name="Content Placeholder 2">
            <a:extLst>
              <a:ext uri="{FF2B5EF4-FFF2-40B4-BE49-F238E27FC236}">
                <a16:creationId xmlns:a16="http://schemas.microsoft.com/office/drawing/2014/main" id="{53FF1B41-8609-17FD-03A1-55A32F07665A}"/>
              </a:ext>
            </a:extLst>
          </p:cNvPr>
          <p:cNvSpPr>
            <a:spLocks noGrp="1"/>
          </p:cNvSpPr>
          <p:nvPr>
            <p:ph idx="1"/>
          </p:nvPr>
        </p:nvSpPr>
        <p:spPr>
          <a:xfrm>
            <a:off x="838200" y="2362200"/>
            <a:ext cx="5105400" cy="3801314"/>
          </a:xfrm>
        </p:spPr>
        <p:txBody>
          <a:bodyPr>
            <a:normAutofit/>
          </a:bodyPr>
          <a:lstStyle/>
          <a:p>
            <a:r>
              <a:rPr lang="en-US" b="0" dirty="0">
                <a:latin typeface="Futura Medium" panose="020B0602020204020303" pitchFamily="34" charset="-79"/>
                <a:cs typeface="Futura Medium" panose="020B0602020204020303" pitchFamily="34" charset="-79"/>
              </a:rPr>
              <a:t>Thinking about your skills and the difficulty of your classes, how well do you think you’ll do in math in high school? </a:t>
            </a:r>
          </a:p>
          <a:p>
            <a:pPr marL="285750" indent="-285750">
              <a:buFont typeface="Arial" panose="020B0604020202020204" pitchFamily="34" charset="0"/>
              <a:buChar char="•"/>
            </a:pP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1 = “extremely poorly”, 7 = “extremely well”</a:t>
            </a:r>
          </a:p>
          <a:p>
            <a:pPr marL="285750" indent="-285750">
              <a:buFont typeface="Arial" panose="020B0604020202020204" pitchFamily="34" charset="0"/>
              <a:buChar char="•"/>
            </a:pPr>
            <a:r>
              <a:rPr lang="en-US" sz="2000" b="0" dirty="0">
                <a:effectLst/>
                <a:latin typeface="Futura Medium" panose="020B0602020204020303" pitchFamily="34" charset="-79"/>
                <a:ea typeface="Times New Roman" panose="02020603050405020304" pitchFamily="18" charset="0"/>
                <a:cs typeface="Futura Medium" panose="020B0602020204020303" pitchFamily="34" charset="-79"/>
              </a:rPr>
              <a:t>Mean = 5.25, SD = 1.14</a:t>
            </a:r>
            <a:endParaRPr lang="en-US" dirty="0"/>
          </a:p>
        </p:txBody>
      </p:sp>
      <p:sp>
        <p:nvSpPr>
          <p:cNvPr id="4" name="Footer Placeholder 3">
            <a:extLst>
              <a:ext uri="{FF2B5EF4-FFF2-40B4-BE49-F238E27FC236}">
                <a16:creationId xmlns:a16="http://schemas.microsoft.com/office/drawing/2014/main" id="{DC072C48-868E-B3D8-49F9-2F0E55641E61}"/>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7" name="Picture 6">
            <a:extLst>
              <a:ext uri="{FF2B5EF4-FFF2-40B4-BE49-F238E27FC236}">
                <a16:creationId xmlns:a16="http://schemas.microsoft.com/office/drawing/2014/main" id="{E7E5E228-2A6A-971F-9115-DBA2F06C66C5}"/>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520841" y="2286000"/>
            <a:ext cx="6681098" cy="3801314"/>
          </a:xfrm>
          <a:prstGeom prst="rect">
            <a:avLst/>
          </a:prstGeom>
        </p:spPr>
      </p:pic>
    </p:spTree>
    <p:extLst>
      <p:ext uri="{BB962C8B-B14F-4D97-AF65-F5344CB8AC3E}">
        <p14:creationId xmlns:p14="http://schemas.microsoft.com/office/powerpoint/2010/main" val="3673677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08BA5-E28F-2F96-281B-43DCA5BC946F}"/>
              </a:ext>
            </a:extLst>
          </p:cNvPr>
          <p:cNvSpPr>
            <a:spLocks noGrp="1"/>
          </p:cNvSpPr>
          <p:nvPr>
            <p:ph type="title"/>
          </p:nvPr>
        </p:nvSpPr>
        <p:spPr/>
        <p:txBody>
          <a:bodyPr/>
          <a:lstStyle/>
          <a:p>
            <a:r>
              <a:rPr lang="en-US" dirty="0"/>
              <a:t>Intersectional Identity Groups</a:t>
            </a:r>
          </a:p>
        </p:txBody>
      </p:sp>
      <p:sp>
        <p:nvSpPr>
          <p:cNvPr id="3" name="Content Placeholder 2">
            <a:extLst>
              <a:ext uri="{FF2B5EF4-FFF2-40B4-BE49-F238E27FC236}">
                <a16:creationId xmlns:a16="http://schemas.microsoft.com/office/drawing/2014/main" id="{443BDEF8-0875-20E7-4E72-3892D616D64D}"/>
              </a:ext>
            </a:extLst>
          </p:cNvPr>
          <p:cNvSpPr>
            <a:spLocks noGrp="1"/>
          </p:cNvSpPr>
          <p:nvPr>
            <p:ph idx="1"/>
          </p:nvPr>
        </p:nvSpPr>
        <p:spPr>
          <a:xfrm>
            <a:off x="838200" y="2362200"/>
            <a:ext cx="5257800" cy="3801314"/>
          </a:xfrm>
        </p:spPr>
        <p:txBody>
          <a:bodyPr/>
          <a:lstStyle/>
          <a:p>
            <a:r>
              <a:rPr lang="en-US" dirty="0"/>
              <a:t>Family SES</a:t>
            </a:r>
          </a:p>
          <a:p>
            <a:pPr marL="457200" indent="-457200">
              <a:buFontTx/>
              <a:buChar char="-"/>
            </a:pPr>
            <a:r>
              <a:rPr lang="en-US" dirty="0"/>
              <a:t>Whether their mother graduated from college</a:t>
            </a:r>
          </a:p>
          <a:p>
            <a:r>
              <a:rPr lang="en-US" dirty="0"/>
              <a:t>Gender</a:t>
            </a:r>
          </a:p>
          <a:p>
            <a:r>
              <a:rPr lang="en-US" dirty="0"/>
              <a:t>- Binary indicator of whether the student identified as a girl or boy</a:t>
            </a:r>
          </a:p>
        </p:txBody>
      </p:sp>
      <p:sp>
        <p:nvSpPr>
          <p:cNvPr id="4" name="Footer Placeholder 3">
            <a:extLst>
              <a:ext uri="{FF2B5EF4-FFF2-40B4-BE49-F238E27FC236}">
                <a16:creationId xmlns:a16="http://schemas.microsoft.com/office/drawing/2014/main" id="{FDDD5933-5C47-67AF-EB2C-7CA1FF2024E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graphicFrame>
        <p:nvGraphicFramePr>
          <p:cNvPr id="5" name="Table 4">
            <a:extLst>
              <a:ext uri="{FF2B5EF4-FFF2-40B4-BE49-F238E27FC236}">
                <a16:creationId xmlns:a16="http://schemas.microsoft.com/office/drawing/2014/main" id="{82D62FB8-3895-1362-689B-F86396004BA0}"/>
              </a:ext>
            </a:extLst>
          </p:cNvPr>
          <p:cNvGraphicFramePr>
            <a:graphicFrameLocks noGrp="1"/>
          </p:cNvGraphicFramePr>
          <p:nvPr>
            <p:extLst>
              <p:ext uri="{D42A27DB-BD31-4B8C-83A1-F6EECF244321}">
                <p14:modId xmlns:p14="http://schemas.microsoft.com/office/powerpoint/2010/main" val="3597396408"/>
              </p:ext>
            </p:extLst>
          </p:nvPr>
        </p:nvGraphicFramePr>
        <p:xfrm>
          <a:off x="6553200" y="3147627"/>
          <a:ext cx="5105400" cy="2033975"/>
        </p:xfrm>
        <a:graphic>
          <a:graphicData uri="http://schemas.openxmlformats.org/drawingml/2006/table">
            <a:tbl>
              <a:tblPr firstRow="1" firstCol="1" bandRow="1">
                <a:tableStyleId>{5C22544A-7EE6-4342-B048-85BDC9FD1C3A}</a:tableStyleId>
              </a:tblPr>
              <a:tblGrid>
                <a:gridCol w="4083375">
                  <a:extLst>
                    <a:ext uri="{9D8B030D-6E8A-4147-A177-3AD203B41FA5}">
                      <a16:colId xmlns:a16="http://schemas.microsoft.com/office/drawing/2014/main" val="1269710905"/>
                    </a:ext>
                  </a:extLst>
                </a:gridCol>
                <a:gridCol w="1022025">
                  <a:extLst>
                    <a:ext uri="{9D8B030D-6E8A-4147-A177-3AD203B41FA5}">
                      <a16:colId xmlns:a16="http://schemas.microsoft.com/office/drawing/2014/main" val="1836605969"/>
                    </a:ext>
                  </a:extLst>
                </a:gridCol>
              </a:tblGrid>
              <a:tr h="406795">
                <a:tc>
                  <a:txBody>
                    <a:bodyPr/>
                    <a:lstStyle/>
                    <a:p>
                      <a:pPr marL="0" marR="0">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Intersectional Groups</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tc>
                  <a:txBody>
                    <a:bodyPr/>
                    <a:lstStyle/>
                    <a:p>
                      <a:pPr marL="0" marR="0">
                        <a:lnSpc>
                          <a:spcPct val="115000"/>
                        </a:lnSpc>
                        <a:spcBef>
                          <a:spcPts val="0"/>
                        </a:spcBef>
                        <a:spcAft>
                          <a:spcPts val="0"/>
                        </a:spcAft>
                      </a:pP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extLst>
                  <a:ext uri="{0D108BD9-81ED-4DB2-BD59-A6C34878D82A}">
                    <a16:rowId xmlns:a16="http://schemas.microsoft.com/office/drawing/2014/main" val="1009524902"/>
                  </a:ext>
                </a:extLst>
              </a:tr>
              <a:tr h="406795">
                <a:tc>
                  <a:txBody>
                    <a:bodyPr/>
                    <a:lstStyle/>
                    <a:p>
                      <a:pPr marL="0" marR="0">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     Boys from High-SES Families</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18.54%</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extLst>
                  <a:ext uri="{0D108BD9-81ED-4DB2-BD59-A6C34878D82A}">
                    <a16:rowId xmlns:a16="http://schemas.microsoft.com/office/drawing/2014/main" val="938168634"/>
                  </a:ext>
                </a:extLst>
              </a:tr>
              <a:tr h="406795">
                <a:tc>
                  <a:txBody>
                    <a:bodyPr/>
                    <a:lstStyle/>
                    <a:p>
                      <a:pPr marL="0" marR="0">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     Girls from High-SES Families</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tc>
                  <a:txBody>
                    <a:bodyPr/>
                    <a:lstStyle/>
                    <a:p>
                      <a:pPr marL="0" marR="0" algn="r">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18.39%</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extLst>
                  <a:ext uri="{0D108BD9-81ED-4DB2-BD59-A6C34878D82A}">
                    <a16:rowId xmlns:a16="http://schemas.microsoft.com/office/drawing/2014/main" val="224378830"/>
                  </a:ext>
                </a:extLst>
              </a:tr>
              <a:tr h="406795">
                <a:tc>
                  <a:txBody>
                    <a:bodyPr/>
                    <a:lstStyle/>
                    <a:p>
                      <a:pPr marL="0" marR="0">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     Boys from Low-SES Families</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31.30%</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extLst>
                  <a:ext uri="{0D108BD9-81ED-4DB2-BD59-A6C34878D82A}">
                    <a16:rowId xmlns:a16="http://schemas.microsoft.com/office/drawing/2014/main" val="2251244762"/>
                  </a:ext>
                </a:extLst>
              </a:tr>
              <a:tr h="406795">
                <a:tc>
                  <a:txBody>
                    <a:bodyPr/>
                    <a:lstStyle/>
                    <a:p>
                      <a:pPr marL="0" marR="0">
                        <a:lnSpc>
                          <a:spcPct val="115000"/>
                        </a:lnSpc>
                        <a:spcBef>
                          <a:spcPts val="0"/>
                        </a:spcBef>
                        <a:spcAft>
                          <a:spcPts val="0"/>
                        </a:spcAft>
                      </a:pPr>
                      <a:r>
                        <a:rPr lang="en-US" sz="1800">
                          <a:effectLst/>
                          <a:latin typeface="Futura Medium" panose="020B0602020204020303" pitchFamily="34" charset="-79"/>
                          <a:cs typeface="Futura Medium" panose="020B0602020204020303" pitchFamily="34" charset="-79"/>
                        </a:rPr>
                        <a:t>     Girls from Low-SES Families</a:t>
                      </a:r>
                      <a:endParaRPr lang="en-US" sz="180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Futura Medium" panose="020B0602020204020303" pitchFamily="34" charset="-79"/>
                          <a:cs typeface="Futura Medium" panose="020B0602020204020303" pitchFamily="34" charset="-79"/>
                        </a:rPr>
                        <a:t>31.77%</a:t>
                      </a:r>
                      <a:endParaRPr lang="en-US" sz="1800" dirty="0">
                        <a:effectLst/>
                        <a:latin typeface="Futura Medium" panose="020B0602020204020303" pitchFamily="34" charset="-79"/>
                        <a:ea typeface="Arial" panose="020B0604020202020204" pitchFamily="34" charset="0"/>
                        <a:cs typeface="Futura Medium" panose="020B0602020204020303" pitchFamily="34" charset="-79"/>
                      </a:endParaRPr>
                    </a:p>
                  </a:txBody>
                  <a:tcPr marL="68580" marR="68580" marT="0" marB="0" anchor="b"/>
                </a:tc>
                <a:extLst>
                  <a:ext uri="{0D108BD9-81ED-4DB2-BD59-A6C34878D82A}">
                    <a16:rowId xmlns:a16="http://schemas.microsoft.com/office/drawing/2014/main" val="2473521549"/>
                  </a:ext>
                </a:extLst>
              </a:tr>
            </a:tbl>
          </a:graphicData>
        </a:graphic>
      </p:graphicFrame>
    </p:spTree>
    <p:extLst>
      <p:ext uri="{BB962C8B-B14F-4D97-AF65-F5344CB8AC3E}">
        <p14:creationId xmlns:p14="http://schemas.microsoft.com/office/powerpoint/2010/main" val="2308390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2C830-3809-06AC-8FC8-012390B3BA79}"/>
              </a:ext>
            </a:extLst>
          </p:cNvPr>
          <p:cNvSpPr>
            <a:spLocks noGrp="1"/>
          </p:cNvSpPr>
          <p:nvPr>
            <p:ph type="title"/>
          </p:nvPr>
        </p:nvSpPr>
        <p:spPr/>
        <p:txBody>
          <a:bodyPr/>
          <a:lstStyle/>
          <a:p>
            <a:r>
              <a:rPr lang="en-US" dirty="0"/>
              <a:t>School-level Measures (RQ2)</a:t>
            </a:r>
          </a:p>
        </p:txBody>
      </p:sp>
      <p:sp>
        <p:nvSpPr>
          <p:cNvPr id="3" name="Content Placeholder 2">
            <a:extLst>
              <a:ext uri="{FF2B5EF4-FFF2-40B4-BE49-F238E27FC236}">
                <a16:creationId xmlns:a16="http://schemas.microsoft.com/office/drawing/2014/main" id="{3B961452-20EC-DE9F-E369-024863355FB7}"/>
              </a:ext>
            </a:extLst>
          </p:cNvPr>
          <p:cNvSpPr>
            <a:spLocks noGrp="1"/>
          </p:cNvSpPr>
          <p:nvPr>
            <p:ph idx="1"/>
          </p:nvPr>
        </p:nvSpPr>
        <p:spPr>
          <a:xfrm>
            <a:off x="838200" y="2362200"/>
            <a:ext cx="10515600" cy="4068762"/>
          </a:xfrm>
        </p:spPr>
        <p:txBody>
          <a:bodyPr>
            <a:normAutofit fontScale="92500" lnSpcReduction="20000"/>
          </a:bodyPr>
          <a:lstStyle/>
          <a:p>
            <a:r>
              <a:rPr lang="en-US" dirty="0">
                <a:latin typeface="Futura Medium" panose="020B0602020204020303" pitchFamily="34" charset="-79"/>
                <a:cs typeface="Futura Medium" panose="020B0602020204020303" pitchFamily="34" charset="-79"/>
              </a:rPr>
              <a:t>Formal Resources: Achievement level</a:t>
            </a:r>
          </a:p>
          <a:p>
            <a:pPr marL="457200" indent="-457200">
              <a:buFontTx/>
              <a:buChar char="-"/>
            </a:pPr>
            <a:r>
              <a:rPr lang="en-US" b="0" dirty="0">
                <a:latin typeface="Futura Medium" panose="020B0602020204020303" pitchFamily="34" charset="-79"/>
                <a:cs typeface="Futura Medium" panose="020B0602020204020303" pitchFamily="34" charset="-79"/>
              </a:rPr>
              <a:t>National a latent variable indicated by </a:t>
            </a:r>
            <a:r>
              <a:rPr lang="en-US" b="0" dirty="0" err="1">
                <a:latin typeface="Futura Medium" panose="020B0602020204020303" pitchFamily="34" charset="-79"/>
                <a:cs typeface="Futura Medium" panose="020B0602020204020303" pitchFamily="34" charset="-79"/>
              </a:rPr>
              <a:t>GreatSchools.org</a:t>
            </a:r>
            <a:r>
              <a:rPr lang="en-US" b="0" dirty="0">
                <a:latin typeface="Futura Medium" panose="020B0602020204020303" pitchFamily="34" charset="-79"/>
                <a:cs typeface="Futura Medium" panose="020B0602020204020303" pitchFamily="34" charset="-79"/>
              </a:rPr>
              <a:t> ratings and College Board data and state eighth-grade proficiency levels from National Assessment of Educational Progress (NAEP)</a:t>
            </a:r>
          </a:p>
          <a:p>
            <a:pPr marL="457200" indent="-457200">
              <a:buFontTx/>
              <a:buChar char="-"/>
            </a:pPr>
            <a:r>
              <a:rPr lang="en-US" b="0" dirty="0">
                <a:latin typeface="Futura Medium" panose="020B0602020204020303" pitchFamily="34" charset="-79"/>
                <a:cs typeface="Futura Medium" panose="020B0602020204020303" pitchFamily="34" charset="-79"/>
              </a:rPr>
              <a:t>High-achieving schools (the top 25% of school nationally) vs. low- to medium-achieving schools (the bottom 75% of schools nationally)</a:t>
            </a:r>
          </a:p>
          <a:p>
            <a:r>
              <a:rPr lang="en-US" dirty="0">
                <a:latin typeface="Futura Medium" panose="020B0602020204020303" pitchFamily="34" charset="-79"/>
                <a:cs typeface="Futura Medium" panose="020B0602020204020303" pitchFamily="34" charset="-79"/>
              </a:rPr>
              <a:t>Informal Resources: Peer challenge-seeking norms</a:t>
            </a:r>
          </a:p>
          <a:p>
            <a:pPr marL="457200" indent="-457200">
              <a:buFontTx/>
              <a:buChar char="-"/>
            </a:pPr>
            <a:r>
              <a:rPr lang="en-US" b="0" dirty="0">
                <a:latin typeface="Futura Medium" panose="020B0602020204020303" pitchFamily="34" charset="-79"/>
                <a:cs typeface="Futura Medium" panose="020B0602020204020303" pitchFamily="34" charset="-79"/>
              </a:rPr>
              <a:t>How willing are students are to challenge themselves and view challenges as opportunities for learning, even if they struggle</a:t>
            </a:r>
          </a:p>
          <a:p>
            <a:pPr marL="457200" indent="-457200">
              <a:buFontTx/>
              <a:buChar char="-"/>
            </a:pPr>
            <a:r>
              <a:rPr lang="en-US" b="0" dirty="0">
                <a:latin typeface="Futura Medium" panose="020B0602020204020303" pitchFamily="34" charset="-79"/>
                <a:cs typeface="Futura Medium" panose="020B0602020204020303" pitchFamily="34" charset="-79"/>
              </a:rPr>
              <a:t>Average number of challenging questions selected on a “Make a Math Worksheet” Task</a:t>
            </a:r>
          </a:p>
        </p:txBody>
      </p:sp>
      <p:sp>
        <p:nvSpPr>
          <p:cNvPr id="4" name="Footer Placeholder 3">
            <a:extLst>
              <a:ext uri="{FF2B5EF4-FFF2-40B4-BE49-F238E27FC236}">
                <a16:creationId xmlns:a16="http://schemas.microsoft.com/office/drawing/2014/main" id="{DA441CC6-8A30-04CA-4707-FAE036C73DE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682272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2C830-3809-06AC-8FC8-012390B3BA79}"/>
              </a:ext>
            </a:extLst>
          </p:cNvPr>
          <p:cNvSpPr>
            <a:spLocks noGrp="1"/>
          </p:cNvSpPr>
          <p:nvPr>
            <p:ph type="title"/>
          </p:nvPr>
        </p:nvSpPr>
        <p:spPr/>
        <p:txBody>
          <a:bodyPr/>
          <a:lstStyle/>
          <a:p>
            <a:r>
              <a:rPr lang="en-US" dirty="0"/>
              <a:t>Teacher-Level Measure (RQ3)</a:t>
            </a:r>
          </a:p>
        </p:txBody>
      </p:sp>
      <p:sp>
        <p:nvSpPr>
          <p:cNvPr id="3" name="Content Placeholder 2">
            <a:extLst>
              <a:ext uri="{FF2B5EF4-FFF2-40B4-BE49-F238E27FC236}">
                <a16:creationId xmlns:a16="http://schemas.microsoft.com/office/drawing/2014/main" id="{3B961452-20EC-DE9F-E369-024863355FB7}"/>
              </a:ext>
            </a:extLst>
          </p:cNvPr>
          <p:cNvSpPr>
            <a:spLocks noGrp="1"/>
          </p:cNvSpPr>
          <p:nvPr>
            <p:ph idx="1"/>
          </p:nvPr>
        </p:nvSpPr>
        <p:spPr>
          <a:xfrm>
            <a:off x="838200" y="2362200"/>
            <a:ext cx="10515600" cy="4068762"/>
          </a:xfrm>
        </p:spPr>
        <p:txBody>
          <a:bodyPr>
            <a:normAutofit/>
          </a:bodyPr>
          <a:lstStyle/>
          <a:p>
            <a:r>
              <a:rPr lang="en-US" dirty="0">
                <a:latin typeface="Futura Medium" panose="020B0602020204020303" pitchFamily="34" charset="-79"/>
                <a:cs typeface="Futura Medium" panose="020B0602020204020303" pitchFamily="34" charset="-79"/>
              </a:rPr>
              <a:t>Perceived Classroom Stereotyping</a:t>
            </a:r>
          </a:p>
          <a:p>
            <a:pPr marL="457200" indent="-457200">
              <a:buFontTx/>
              <a:buChar char="-"/>
            </a:pPr>
            <a:r>
              <a:rPr lang="en-US" b="0" dirty="0">
                <a:latin typeface="Futura Medium" panose="020B0602020204020303" pitchFamily="34" charset="-79"/>
                <a:cs typeface="Futura Medium" panose="020B0602020204020303" pitchFamily="34" charset="-79"/>
              </a:rPr>
              <a:t>“In math class, how much do you worry that people’s judgments of you will be affected by your gender?” </a:t>
            </a:r>
          </a:p>
          <a:p>
            <a:pPr marL="457200" indent="-457200">
              <a:buFontTx/>
              <a:buChar char="-"/>
            </a:pPr>
            <a:r>
              <a:rPr lang="en-US" b="0" dirty="0">
                <a:latin typeface="Futura Medium" panose="020B0602020204020303" pitchFamily="34" charset="-79"/>
                <a:cs typeface="Futura Medium" panose="020B0602020204020303" pitchFamily="34" charset="-79"/>
              </a:rPr>
              <a:t>Ranges from 1=“not at all” to 5=“an extreme amount.”</a:t>
            </a:r>
          </a:p>
          <a:p>
            <a:pPr marL="457200" indent="-457200">
              <a:buFontTx/>
              <a:buChar char="-"/>
            </a:pPr>
            <a:r>
              <a:rPr lang="en-US" b="0" dirty="0">
                <a:latin typeface="Futura Medium" panose="020B0602020204020303" pitchFamily="34" charset="-79"/>
                <a:cs typeface="Futura Medium" panose="020B0602020204020303" pitchFamily="34" charset="-79"/>
              </a:rPr>
              <a:t>Measured as the average within local identity groups (clusters of demographic groups at the intersection of gender and SES within teachers’ course sections)</a:t>
            </a:r>
          </a:p>
        </p:txBody>
      </p:sp>
      <p:sp>
        <p:nvSpPr>
          <p:cNvPr id="4" name="Footer Placeholder 3">
            <a:extLst>
              <a:ext uri="{FF2B5EF4-FFF2-40B4-BE49-F238E27FC236}">
                <a16:creationId xmlns:a16="http://schemas.microsoft.com/office/drawing/2014/main" id="{DA441CC6-8A30-04CA-4707-FAE036C73DE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27782407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68DDA2-CF12-F481-27D5-6F601B65B3EF}"/>
              </a:ext>
            </a:extLst>
          </p:cNvPr>
          <p:cNvSpPr>
            <a:spLocks noGrp="1"/>
          </p:cNvSpPr>
          <p:nvPr>
            <p:ph type="title"/>
          </p:nvPr>
        </p:nvSpPr>
        <p:spPr>
          <a:xfrm>
            <a:off x="838199" y="1295400"/>
            <a:ext cx="10515600" cy="1325563"/>
          </a:xfrm>
        </p:spPr>
        <p:txBody>
          <a:bodyPr/>
          <a:lstStyle/>
          <a:p>
            <a:pPr algn="ctr"/>
            <a:r>
              <a:rPr lang="en-US" dirty="0"/>
              <a:t>Honest Heterogeneity Analysis with </a:t>
            </a:r>
            <a:br>
              <a:rPr lang="en-US" dirty="0"/>
            </a:br>
            <a:r>
              <a:rPr lang="en-US" dirty="0"/>
              <a:t>Bayesian Causal Forest</a:t>
            </a:r>
          </a:p>
        </p:txBody>
      </p:sp>
      <p:sp>
        <p:nvSpPr>
          <p:cNvPr id="9" name="Content Placeholder 2">
            <a:extLst>
              <a:ext uri="{FF2B5EF4-FFF2-40B4-BE49-F238E27FC236}">
                <a16:creationId xmlns:a16="http://schemas.microsoft.com/office/drawing/2014/main" id="{AB3A58EC-45C7-BE08-3953-7A0907F2CC3B}"/>
              </a:ext>
            </a:extLst>
          </p:cNvPr>
          <p:cNvSpPr>
            <a:spLocks noGrp="1"/>
          </p:cNvSpPr>
          <p:nvPr>
            <p:ph idx="1"/>
          </p:nvPr>
        </p:nvSpPr>
        <p:spPr>
          <a:xfrm>
            <a:off x="838199" y="2229263"/>
            <a:ext cx="10515600" cy="4351338"/>
          </a:xfrm>
        </p:spPr>
        <p:txBody>
          <a:bodyPr/>
          <a:lstStyle/>
          <a:p>
            <a:r>
              <a:rPr lang="en-US" b="1" dirty="0"/>
              <a:t>Bayesian</a:t>
            </a:r>
            <a:r>
              <a:rPr lang="en-US" dirty="0"/>
              <a:t>:</a:t>
            </a:r>
          </a:p>
          <a:p>
            <a:pPr lvl="1"/>
            <a:r>
              <a:rPr lang="en-US" dirty="0"/>
              <a:t>Reduce false positives with regularization and prior distributions (rather than tinkering with p-value thresholds)</a:t>
            </a:r>
          </a:p>
          <a:p>
            <a:pPr lvl="1"/>
            <a:r>
              <a:rPr lang="en-US" dirty="0"/>
              <a:t>Learn about complex nonlinearities and interactions without p-hacking</a:t>
            </a:r>
          </a:p>
          <a:p>
            <a:pPr lvl="1"/>
            <a:r>
              <a:rPr lang="en-US" dirty="0"/>
              <a:t>Get valid inference and uncertainty estimates of key </a:t>
            </a:r>
            <a:r>
              <a:rPr lang="en-US" dirty="0" err="1"/>
              <a:t>estimands</a:t>
            </a:r>
            <a:endParaRPr lang="en-US" dirty="0"/>
          </a:p>
          <a:p>
            <a:r>
              <a:rPr lang="en-US" b="1" dirty="0"/>
              <a:t>Causal Forest</a:t>
            </a:r>
            <a:r>
              <a:rPr lang="en-US" dirty="0"/>
              <a:t>:</a:t>
            </a:r>
          </a:p>
          <a:p>
            <a:pPr lvl="1"/>
            <a:r>
              <a:rPr lang="en-US" dirty="0"/>
              <a:t>Tree algorithms are excellent predictors, winning half of Kaggle (prediction) contests</a:t>
            </a:r>
          </a:p>
          <a:p>
            <a:pPr lvl="1"/>
            <a:r>
              <a:rPr lang="en-US" dirty="0"/>
              <a:t>Excellent especially for causal inference problems with measured “treatments” that are heterogeneous across groups</a:t>
            </a:r>
          </a:p>
        </p:txBody>
      </p:sp>
      <p:sp>
        <p:nvSpPr>
          <p:cNvPr id="11" name="TextBox 10">
            <a:extLst>
              <a:ext uri="{FF2B5EF4-FFF2-40B4-BE49-F238E27FC236}">
                <a16:creationId xmlns:a16="http://schemas.microsoft.com/office/drawing/2014/main" id="{A659DE55-3D7A-2098-E9C1-3252ECA0FC8F}"/>
              </a:ext>
            </a:extLst>
          </p:cNvPr>
          <p:cNvSpPr txBox="1"/>
          <p:nvPr/>
        </p:nvSpPr>
        <p:spPr>
          <a:xfrm>
            <a:off x="0" y="6311471"/>
            <a:ext cx="6985951"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Hahn et al. (2020), </a:t>
            </a:r>
            <a:r>
              <a:rPr lang="en-US" i="1" dirty="0">
                <a:latin typeface="Arial" panose="020B0604020202020204" pitchFamily="34" charset="0"/>
                <a:cs typeface="Arial" panose="020B0604020202020204" pitchFamily="34" charset="0"/>
              </a:rPr>
              <a:t>Bayesian Analysis</a:t>
            </a:r>
            <a:r>
              <a:rPr lang="en-US" dirty="0">
                <a:latin typeface="Arial" panose="020B0604020202020204" pitchFamily="34" charset="0"/>
                <a:cs typeface="Arial" panose="020B0604020202020204" pitchFamily="34" charset="0"/>
              </a:rPr>
              <a:t>; Yeager et al. (2019), </a:t>
            </a:r>
            <a:r>
              <a:rPr lang="en-US" i="1" dirty="0">
                <a:latin typeface="Arial" panose="020B0604020202020204" pitchFamily="34" charset="0"/>
                <a:cs typeface="Arial" panose="020B0604020202020204" pitchFamily="34" charset="0"/>
              </a:rPr>
              <a:t>Nature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2194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68DDA2-CF12-F481-27D5-6F601B65B3EF}"/>
              </a:ext>
            </a:extLst>
          </p:cNvPr>
          <p:cNvSpPr>
            <a:spLocks noGrp="1"/>
          </p:cNvSpPr>
          <p:nvPr>
            <p:ph type="title"/>
          </p:nvPr>
        </p:nvSpPr>
        <p:spPr>
          <a:xfrm>
            <a:off x="838199" y="1219200"/>
            <a:ext cx="10515600" cy="1325563"/>
          </a:xfrm>
        </p:spPr>
        <p:txBody>
          <a:bodyPr/>
          <a:lstStyle/>
          <a:p>
            <a:pPr algn="ctr"/>
            <a:r>
              <a:rPr lang="en-US" dirty="0"/>
              <a:t>Practical Takeaway for BCF Analysis</a:t>
            </a:r>
          </a:p>
        </p:txBody>
      </p:sp>
      <p:sp>
        <p:nvSpPr>
          <p:cNvPr id="6" name="Content Placeholder 2">
            <a:extLst>
              <a:ext uri="{FF2B5EF4-FFF2-40B4-BE49-F238E27FC236}">
                <a16:creationId xmlns:a16="http://schemas.microsoft.com/office/drawing/2014/main" id="{02407922-189E-D139-9785-F0C6B0E9F1D5}"/>
              </a:ext>
            </a:extLst>
          </p:cNvPr>
          <p:cNvSpPr>
            <a:spLocks noGrp="1"/>
          </p:cNvSpPr>
          <p:nvPr>
            <p:ph idx="1"/>
          </p:nvPr>
        </p:nvSpPr>
        <p:spPr>
          <a:xfrm>
            <a:off x="838199" y="2229263"/>
            <a:ext cx="10515600" cy="4351338"/>
          </a:xfrm>
        </p:spPr>
        <p:txBody>
          <a:bodyPr/>
          <a:lstStyle/>
          <a:p>
            <a:r>
              <a:rPr lang="en-US" dirty="0"/>
              <a:t>With BCF you don’t get a regression coefficient, you get a big matrix of (synthetic) re-sampled data (e.g. 2,000 treatment effect estimates per participant)</a:t>
            </a:r>
          </a:p>
          <a:p>
            <a:endParaRPr lang="en-US" dirty="0"/>
          </a:p>
          <a:p>
            <a:r>
              <a:rPr lang="en-US" dirty="0"/>
              <a:t>After you fit the model, you can re-analyze and summarize the output all you want </a:t>
            </a:r>
            <a:r>
              <a:rPr lang="en-US" b="1" i="1" dirty="0"/>
              <a:t>without any increase in the risk of false discoveries</a:t>
            </a:r>
            <a:endParaRPr lang="en-US" i="1" dirty="0"/>
          </a:p>
          <a:p>
            <a:endParaRPr lang="en-US" b="1" dirty="0"/>
          </a:p>
          <a:p>
            <a:pPr lvl="1"/>
            <a:r>
              <a:rPr lang="en-US" dirty="0"/>
              <a:t>In some studies, we fit the model once and then spend months just understanding what the results were</a:t>
            </a:r>
          </a:p>
        </p:txBody>
      </p:sp>
      <p:sp>
        <p:nvSpPr>
          <p:cNvPr id="10" name="TextBox 9">
            <a:extLst>
              <a:ext uri="{FF2B5EF4-FFF2-40B4-BE49-F238E27FC236}">
                <a16:creationId xmlns:a16="http://schemas.microsoft.com/office/drawing/2014/main" id="{86A194D3-F194-DBB6-3888-1E6CC97E0A9C}"/>
              </a:ext>
            </a:extLst>
          </p:cNvPr>
          <p:cNvSpPr txBox="1"/>
          <p:nvPr/>
        </p:nvSpPr>
        <p:spPr>
          <a:xfrm>
            <a:off x="0" y="6311471"/>
            <a:ext cx="6985951"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Hahn et al. (2020), </a:t>
            </a:r>
            <a:r>
              <a:rPr lang="en-US" i="1" dirty="0">
                <a:latin typeface="Arial" panose="020B0604020202020204" pitchFamily="34" charset="0"/>
                <a:cs typeface="Arial" panose="020B0604020202020204" pitchFamily="34" charset="0"/>
              </a:rPr>
              <a:t>Bayesian Analysis</a:t>
            </a:r>
            <a:r>
              <a:rPr lang="en-US" dirty="0">
                <a:latin typeface="Arial" panose="020B0604020202020204" pitchFamily="34" charset="0"/>
                <a:cs typeface="Arial" panose="020B0604020202020204" pitchFamily="34" charset="0"/>
              </a:rPr>
              <a:t>; Yeager et al. (2019), </a:t>
            </a:r>
            <a:r>
              <a:rPr lang="en-US" i="1" dirty="0">
                <a:latin typeface="Arial" panose="020B0604020202020204" pitchFamily="34" charset="0"/>
                <a:cs typeface="Arial" panose="020B0604020202020204" pitchFamily="34" charset="0"/>
              </a:rPr>
              <a:t>Nature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6113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68DDA2-CF12-F481-27D5-6F601B65B3EF}"/>
              </a:ext>
            </a:extLst>
          </p:cNvPr>
          <p:cNvSpPr>
            <a:spLocks noGrp="1"/>
          </p:cNvSpPr>
          <p:nvPr>
            <p:ph type="title"/>
          </p:nvPr>
        </p:nvSpPr>
        <p:spPr>
          <a:xfrm>
            <a:off x="764005" y="1143000"/>
            <a:ext cx="10515600" cy="1325563"/>
          </a:xfrm>
        </p:spPr>
        <p:txBody>
          <a:bodyPr/>
          <a:lstStyle/>
          <a:p>
            <a:pPr algn="ctr"/>
            <a:r>
              <a:rPr lang="en-US" dirty="0"/>
              <a:t>Standard Multi-Level Model</a:t>
            </a:r>
          </a:p>
        </p:txBody>
      </p:sp>
      <p:pic>
        <p:nvPicPr>
          <p:cNvPr id="4" name="Picture 3">
            <a:extLst>
              <a:ext uri="{FF2B5EF4-FFF2-40B4-BE49-F238E27FC236}">
                <a16:creationId xmlns:a16="http://schemas.microsoft.com/office/drawing/2014/main" id="{A7A625AC-0B1A-776B-BC55-A80674F93131}"/>
              </a:ext>
            </a:extLst>
          </p:cNvPr>
          <p:cNvPicPr>
            <a:picLocks noChangeAspect="1"/>
          </p:cNvPicPr>
          <p:nvPr/>
        </p:nvPicPr>
        <p:blipFill>
          <a:blip r:embed="rId2"/>
          <a:stretch>
            <a:fillRect/>
          </a:stretch>
        </p:blipFill>
        <p:spPr>
          <a:xfrm>
            <a:off x="689811" y="1999737"/>
            <a:ext cx="10663989" cy="4380997"/>
          </a:xfrm>
          <a:prstGeom prst="rect">
            <a:avLst/>
          </a:prstGeom>
        </p:spPr>
      </p:pic>
      <p:sp>
        <p:nvSpPr>
          <p:cNvPr id="7" name="TextBox 6">
            <a:extLst>
              <a:ext uri="{FF2B5EF4-FFF2-40B4-BE49-F238E27FC236}">
                <a16:creationId xmlns:a16="http://schemas.microsoft.com/office/drawing/2014/main" id="{2A287558-CCB2-3300-A2AA-71AC57F2890C}"/>
              </a:ext>
            </a:extLst>
          </p:cNvPr>
          <p:cNvSpPr txBox="1"/>
          <p:nvPr/>
        </p:nvSpPr>
        <p:spPr>
          <a:xfrm>
            <a:off x="0" y="6311471"/>
            <a:ext cx="6985951"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Hahn et al. (2020), </a:t>
            </a:r>
            <a:r>
              <a:rPr lang="en-US" i="1" dirty="0">
                <a:latin typeface="Arial" panose="020B0604020202020204" pitchFamily="34" charset="0"/>
                <a:cs typeface="Arial" panose="020B0604020202020204" pitchFamily="34" charset="0"/>
              </a:rPr>
              <a:t>Bayesian Analysis</a:t>
            </a:r>
            <a:r>
              <a:rPr lang="en-US" dirty="0">
                <a:latin typeface="Arial" panose="020B0604020202020204" pitchFamily="34" charset="0"/>
                <a:cs typeface="Arial" panose="020B0604020202020204" pitchFamily="34" charset="0"/>
              </a:rPr>
              <a:t>; Yeager et al. (2019), </a:t>
            </a:r>
            <a:r>
              <a:rPr lang="en-US" i="1" dirty="0">
                <a:latin typeface="Arial" panose="020B0604020202020204" pitchFamily="34" charset="0"/>
                <a:cs typeface="Arial" panose="020B0604020202020204" pitchFamily="34" charset="0"/>
              </a:rPr>
              <a:t>Nature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0081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68DDA2-CF12-F481-27D5-6F601B65B3EF}"/>
              </a:ext>
            </a:extLst>
          </p:cNvPr>
          <p:cNvSpPr>
            <a:spLocks noGrp="1"/>
          </p:cNvSpPr>
          <p:nvPr>
            <p:ph type="title"/>
          </p:nvPr>
        </p:nvSpPr>
        <p:spPr>
          <a:xfrm>
            <a:off x="838200" y="1143000"/>
            <a:ext cx="10515600" cy="1325563"/>
          </a:xfrm>
        </p:spPr>
        <p:txBody>
          <a:bodyPr/>
          <a:lstStyle/>
          <a:p>
            <a:pPr algn="ctr"/>
            <a:r>
              <a:rPr lang="en-US" dirty="0"/>
              <a:t>Bayesian Causal Forest</a:t>
            </a:r>
          </a:p>
        </p:txBody>
      </p:sp>
      <p:pic>
        <p:nvPicPr>
          <p:cNvPr id="2" name="Picture 1">
            <a:extLst>
              <a:ext uri="{FF2B5EF4-FFF2-40B4-BE49-F238E27FC236}">
                <a16:creationId xmlns:a16="http://schemas.microsoft.com/office/drawing/2014/main" id="{8BBD1CC6-3F58-368F-4061-46EE23AE7960}"/>
              </a:ext>
            </a:extLst>
          </p:cNvPr>
          <p:cNvPicPr>
            <a:picLocks noChangeAspect="1"/>
          </p:cNvPicPr>
          <p:nvPr/>
        </p:nvPicPr>
        <p:blipFill>
          <a:blip r:embed="rId2"/>
          <a:stretch>
            <a:fillRect/>
          </a:stretch>
        </p:blipFill>
        <p:spPr>
          <a:xfrm>
            <a:off x="683378" y="1977128"/>
            <a:ext cx="10825244" cy="3022633"/>
          </a:xfrm>
          <a:prstGeom prst="rect">
            <a:avLst/>
          </a:prstGeom>
        </p:spPr>
      </p:pic>
    </p:spTree>
    <p:extLst>
      <p:ext uri="{BB962C8B-B14F-4D97-AF65-F5344CB8AC3E}">
        <p14:creationId xmlns:p14="http://schemas.microsoft.com/office/powerpoint/2010/main" val="61486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68DDA2-CF12-F481-27D5-6F601B65B3EF}"/>
              </a:ext>
            </a:extLst>
          </p:cNvPr>
          <p:cNvSpPr>
            <a:spLocks noGrp="1"/>
          </p:cNvSpPr>
          <p:nvPr>
            <p:ph type="title"/>
          </p:nvPr>
        </p:nvSpPr>
        <p:spPr>
          <a:xfrm>
            <a:off x="838200" y="1599929"/>
            <a:ext cx="10515600" cy="1325563"/>
          </a:xfrm>
        </p:spPr>
        <p:txBody>
          <a:bodyPr/>
          <a:lstStyle/>
          <a:p>
            <a:pPr algn="ctr"/>
            <a:r>
              <a:rPr lang="en-US" dirty="0"/>
              <a:t>Why BCF (Rather than BART)</a:t>
            </a:r>
          </a:p>
        </p:txBody>
      </p:sp>
      <p:pic>
        <p:nvPicPr>
          <p:cNvPr id="2" name="Picture 1">
            <a:extLst>
              <a:ext uri="{FF2B5EF4-FFF2-40B4-BE49-F238E27FC236}">
                <a16:creationId xmlns:a16="http://schemas.microsoft.com/office/drawing/2014/main" id="{8BBD1CC6-3F58-368F-4061-46EE23AE7960}"/>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3378" y="4045907"/>
            <a:ext cx="10825244" cy="953854"/>
          </a:xfrm>
          <a:prstGeom prst="rect">
            <a:avLst/>
          </a:prstGeom>
        </p:spPr>
      </p:pic>
      <p:sp>
        <p:nvSpPr>
          <p:cNvPr id="4" name="TextBox 3">
            <a:extLst>
              <a:ext uri="{FF2B5EF4-FFF2-40B4-BE49-F238E27FC236}">
                <a16:creationId xmlns:a16="http://schemas.microsoft.com/office/drawing/2014/main" id="{4D009E71-F5FF-5BBC-97E1-B18C059F2E51}"/>
              </a:ext>
            </a:extLst>
          </p:cNvPr>
          <p:cNvSpPr txBox="1"/>
          <p:nvPr/>
        </p:nvSpPr>
        <p:spPr>
          <a:xfrm>
            <a:off x="2091716" y="3059668"/>
            <a:ext cx="7635425" cy="646331"/>
          </a:xfrm>
          <a:prstGeom prst="rect">
            <a:avLst/>
          </a:prstGeom>
          <a:noFill/>
        </p:spPr>
        <p:txBody>
          <a:bodyPr wrap="none" rtlCol="0">
            <a:spAutoFit/>
          </a:bodyPr>
          <a:lstStyle/>
          <a:p>
            <a:pPr algn="ctr"/>
            <a:r>
              <a:rPr lang="en-US" dirty="0">
                <a:latin typeface="Arial" panose="020B0604020202020204" pitchFamily="34" charset="0"/>
                <a:cs typeface="Arial" panose="020B0604020202020204" pitchFamily="34" charset="0"/>
              </a:rPr>
              <a:t>If not separated, would be subject to </a:t>
            </a:r>
          </a:p>
          <a:p>
            <a:pPr algn="ctr"/>
            <a:r>
              <a:rPr lang="en-US" dirty="0">
                <a:latin typeface="Arial" panose="020B0604020202020204" pitchFamily="34" charset="0"/>
                <a:cs typeface="Arial" panose="020B0604020202020204" pitchFamily="34" charset="0"/>
              </a:rPr>
              <a:t>regularization-induced confounding, especially with measured treatments</a:t>
            </a:r>
          </a:p>
        </p:txBody>
      </p:sp>
      <p:cxnSp>
        <p:nvCxnSpPr>
          <p:cNvPr id="7" name="Straight Arrow Connector 6">
            <a:extLst>
              <a:ext uri="{FF2B5EF4-FFF2-40B4-BE49-F238E27FC236}">
                <a16:creationId xmlns:a16="http://schemas.microsoft.com/office/drawing/2014/main" id="{CC88D1B2-1AC5-84CC-2ABC-1D70A235AA01}"/>
              </a:ext>
            </a:extLst>
          </p:cNvPr>
          <p:cNvCxnSpPr>
            <a:cxnSpLocks/>
            <a:stCxn id="4" idx="2"/>
          </p:cNvCxnSpPr>
          <p:nvPr/>
        </p:nvCxnSpPr>
        <p:spPr>
          <a:xfrm flipH="1">
            <a:off x="4876800" y="3705999"/>
            <a:ext cx="1032629" cy="3399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1D37705-367E-736E-01D4-A1E304537B20}"/>
              </a:ext>
            </a:extLst>
          </p:cNvPr>
          <p:cNvCxnSpPr>
            <a:cxnSpLocks/>
            <a:stCxn id="4" idx="2"/>
          </p:cNvCxnSpPr>
          <p:nvPr/>
        </p:nvCxnSpPr>
        <p:spPr>
          <a:xfrm>
            <a:off x="5909429" y="3705999"/>
            <a:ext cx="1181182" cy="3399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AD22F7F3-F513-9BE6-64EF-AD6BA78F5179}"/>
              </a:ext>
            </a:extLst>
          </p:cNvPr>
          <p:cNvSpPr txBox="1"/>
          <p:nvPr/>
        </p:nvSpPr>
        <p:spPr>
          <a:xfrm>
            <a:off x="1214846" y="5235213"/>
            <a:ext cx="9389154" cy="646331"/>
          </a:xfrm>
          <a:prstGeom prst="rect">
            <a:avLst/>
          </a:prstGeom>
          <a:noFill/>
        </p:spPr>
        <p:txBody>
          <a:bodyPr wrap="square" rtlCol="0">
            <a:spAutoFit/>
          </a:bodyPr>
          <a:lstStyle/>
          <a:p>
            <a:pPr algn="ctr"/>
            <a:r>
              <a:rPr lang="en-US" u="sng" dirty="0">
                <a:latin typeface="Arial" panose="020B0604020202020204" pitchFamily="34" charset="0"/>
                <a:cs typeface="Arial" panose="020B0604020202020204" pitchFamily="34" charset="0"/>
              </a:rPr>
              <a:t>Practical takeaway</a:t>
            </a:r>
            <a:r>
              <a:rPr lang="en-US" dirty="0">
                <a:latin typeface="Arial" panose="020B0604020202020204" pitchFamily="34" charset="0"/>
                <a:cs typeface="Arial" panose="020B0604020202020204" pitchFamily="34" charset="0"/>
              </a:rPr>
              <a:t>: Feed BCF as many covariates as you want (to deal with any potential baseline differences, and have more precision), but be selective with moderators</a:t>
            </a:r>
          </a:p>
        </p:txBody>
      </p:sp>
      <p:sp>
        <p:nvSpPr>
          <p:cNvPr id="18" name="TextBox 17">
            <a:extLst>
              <a:ext uri="{FF2B5EF4-FFF2-40B4-BE49-F238E27FC236}">
                <a16:creationId xmlns:a16="http://schemas.microsoft.com/office/drawing/2014/main" id="{C0A82863-52C7-556A-D79C-17B8041A9918}"/>
              </a:ext>
            </a:extLst>
          </p:cNvPr>
          <p:cNvSpPr txBox="1"/>
          <p:nvPr/>
        </p:nvSpPr>
        <p:spPr>
          <a:xfrm>
            <a:off x="0" y="6311471"/>
            <a:ext cx="6985951"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Hahn et al. (2020), </a:t>
            </a:r>
            <a:r>
              <a:rPr lang="en-US" i="1" dirty="0">
                <a:latin typeface="Arial" panose="020B0604020202020204" pitchFamily="34" charset="0"/>
                <a:cs typeface="Arial" panose="020B0604020202020204" pitchFamily="34" charset="0"/>
              </a:rPr>
              <a:t>Bayesian Analysis</a:t>
            </a:r>
            <a:r>
              <a:rPr lang="en-US" dirty="0">
                <a:latin typeface="Arial" panose="020B0604020202020204" pitchFamily="34" charset="0"/>
                <a:cs typeface="Arial" panose="020B0604020202020204" pitchFamily="34" charset="0"/>
              </a:rPr>
              <a:t>; Yeager et al. (2019), </a:t>
            </a:r>
            <a:r>
              <a:rPr lang="en-US" i="1" dirty="0">
                <a:latin typeface="Arial" panose="020B0604020202020204" pitchFamily="34" charset="0"/>
                <a:cs typeface="Arial" panose="020B0604020202020204" pitchFamily="34" charset="0"/>
              </a:rPr>
              <a:t>Nature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4478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68DDA2-CF12-F481-27D5-6F601B65B3EF}"/>
              </a:ext>
            </a:extLst>
          </p:cNvPr>
          <p:cNvSpPr>
            <a:spLocks noGrp="1"/>
          </p:cNvSpPr>
          <p:nvPr>
            <p:ph type="title"/>
          </p:nvPr>
        </p:nvSpPr>
        <p:spPr>
          <a:xfrm>
            <a:off x="838200" y="1599929"/>
            <a:ext cx="10515600" cy="1325563"/>
          </a:xfrm>
        </p:spPr>
        <p:txBody>
          <a:bodyPr/>
          <a:lstStyle/>
          <a:p>
            <a:pPr algn="ctr"/>
            <a:r>
              <a:rPr lang="en-US" dirty="0"/>
              <a:t>Local Identity Group Modeling Approach</a:t>
            </a:r>
          </a:p>
        </p:txBody>
      </p:sp>
      <p:pic>
        <p:nvPicPr>
          <p:cNvPr id="3" name="Picture 2" descr="Diagram&#10;&#10;Description automatically generated">
            <a:extLst>
              <a:ext uri="{FF2B5EF4-FFF2-40B4-BE49-F238E27FC236}">
                <a16:creationId xmlns:a16="http://schemas.microsoft.com/office/drawing/2014/main" id="{DE9420D2-D7D1-DA48-7E7D-1C4FF9CD188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19600" y="2913769"/>
            <a:ext cx="7152799" cy="3399108"/>
          </a:xfrm>
          <a:prstGeom prst="rect">
            <a:avLst/>
          </a:prstGeom>
        </p:spPr>
      </p:pic>
      <p:sp>
        <p:nvSpPr>
          <p:cNvPr id="5" name="TextBox 4">
            <a:extLst>
              <a:ext uri="{FF2B5EF4-FFF2-40B4-BE49-F238E27FC236}">
                <a16:creationId xmlns:a16="http://schemas.microsoft.com/office/drawing/2014/main" id="{5AC91FEF-4D7D-86E3-75A6-45FA6B1B20BF}"/>
              </a:ext>
            </a:extLst>
          </p:cNvPr>
          <p:cNvSpPr txBox="1"/>
          <p:nvPr/>
        </p:nvSpPr>
        <p:spPr>
          <a:xfrm>
            <a:off x="381000" y="3357900"/>
            <a:ext cx="3429000" cy="2031325"/>
          </a:xfrm>
          <a:prstGeom prst="rect">
            <a:avLst/>
          </a:prstGeom>
          <a:noFill/>
        </p:spPr>
        <p:txBody>
          <a:bodyPr wrap="square" rtlCol="0">
            <a:spAutoFit/>
          </a:bodyPr>
          <a:lstStyle/>
          <a:p>
            <a:r>
              <a:rPr lang="en-US" dirty="0"/>
              <a:t>Following Walton et al. (2023), </a:t>
            </a:r>
            <a:r>
              <a:rPr lang="en-US" i="1" dirty="0"/>
              <a:t>Science, </a:t>
            </a:r>
            <a:r>
              <a:rPr lang="en-US" dirty="0"/>
              <a:t>multilevel models fit with “local identity groups,” which estimate an expectations “effect” separately for each Gender x SES group for each school (RQs 1-2) or each teacher (RQ3)</a:t>
            </a:r>
          </a:p>
        </p:txBody>
      </p:sp>
    </p:spTree>
    <p:extLst>
      <p:ext uri="{BB962C8B-B14F-4D97-AF65-F5344CB8AC3E}">
        <p14:creationId xmlns:p14="http://schemas.microsoft.com/office/powerpoint/2010/main" val="3430451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919A3-BD81-01C3-E8F5-52897EE4C962}"/>
              </a:ext>
            </a:extLst>
          </p:cNvPr>
          <p:cNvSpPr>
            <a:spLocks noGrp="1"/>
          </p:cNvSpPr>
          <p:nvPr>
            <p:ph type="title"/>
          </p:nvPr>
        </p:nvSpPr>
        <p:spPr>
          <a:xfrm>
            <a:off x="152400" y="1524000"/>
            <a:ext cx="11734800" cy="1676400"/>
          </a:xfrm>
        </p:spPr>
        <p:txBody>
          <a:bodyPr>
            <a:normAutofit fontScale="90000"/>
          </a:bodyPr>
          <a:lstStyle/>
          <a:p>
            <a:r>
              <a:rPr lang="en-US" dirty="0"/>
              <a:t>RQ1: Which intersectional identity groups showed the weakest or strongest links between expectations for success in math and progress through the math curriculum?</a:t>
            </a:r>
          </a:p>
        </p:txBody>
      </p:sp>
      <p:sp>
        <p:nvSpPr>
          <p:cNvPr id="3" name="Content Placeholder 2">
            <a:extLst>
              <a:ext uri="{FF2B5EF4-FFF2-40B4-BE49-F238E27FC236}">
                <a16:creationId xmlns:a16="http://schemas.microsoft.com/office/drawing/2014/main" id="{8184E420-893B-B625-A162-01F056B44C2B}"/>
              </a:ext>
            </a:extLst>
          </p:cNvPr>
          <p:cNvSpPr>
            <a:spLocks noGrp="1"/>
          </p:cNvSpPr>
          <p:nvPr>
            <p:ph idx="1"/>
          </p:nvPr>
        </p:nvSpPr>
        <p:spPr>
          <a:xfrm>
            <a:off x="838200" y="3048000"/>
            <a:ext cx="10515600" cy="3115514"/>
          </a:xfrm>
        </p:spPr>
        <p:txBody>
          <a:bodyPr>
            <a:normAutofit fontScale="85000" lnSpcReduction="10000"/>
          </a:bodyPr>
          <a:lstStyle/>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Adolescents’ expectations for success in math were meaningful predictors of their early math progress, even when controlling for other psychological factors, prior achievement in math, and racial and ethnic identities. </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Boys from low-SES families were the most vulnerable identity group; They were over three times more likely to not make adequate progress in math from ninth to 10th grade relative to girls from high-SES families. </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Boys from low-SES families also benefited the most from their expectations for success in math. </a:t>
            </a:r>
          </a:p>
        </p:txBody>
      </p:sp>
      <p:sp>
        <p:nvSpPr>
          <p:cNvPr id="4" name="Footer Placeholder 3">
            <a:extLst>
              <a:ext uri="{FF2B5EF4-FFF2-40B4-BE49-F238E27FC236}">
                <a16:creationId xmlns:a16="http://schemas.microsoft.com/office/drawing/2014/main" id="{B1ADA763-FE4C-31ED-0834-7A095126E4E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709878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3F977-F92A-74AF-338E-E4D440A78E96}"/>
              </a:ext>
            </a:extLst>
          </p:cNvPr>
          <p:cNvSpPr>
            <a:spLocks noGrp="1"/>
          </p:cNvSpPr>
          <p:nvPr>
            <p:ph type="title"/>
          </p:nvPr>
        </p:nvSpPr>
        <p:spPr>
          <a:xfrm>
            <a:off x="147145" y="1571918"/>
            <a:ext cx="12039600" cy="762000"/>
          </a:xfrm>
        </p:spPr>
        <p:txBody>
          <a:bodyPr>
            <a:normAutofit fontScale="90000"/>
          </a:bodyPr>
          <a:lstStyle/>
          <a:p>
            <a:r>
              <a:rPr lang="en-US" sz="2700" dirty="0"/>
              <a:t>RQ1: How the link between expectations for success in math and math progress from 9th to 10th grade varied across gender and socioeconomic identity groups</a:t>
            </a:r>
            <a:r>
              <a:rPr lang="en-US" dirty="0"/>
              <a:t>. </a:t>
            </a:r>
          </a:p>
        </p:txBody>
      </p:sp>
      <p:pic>
        <p:nvPicPr>
          <p:cNvPr id="6" name="Content Placeholder 5" descr="A close-up of a graph&#10;&#10;Description automatically generated">
            <a:extLst>
              <a:ext uri="{FF2B5EF4-FFF2-40B4-BE49-F238E27FC236}">
                <a16:creationId xmlns:a16="http://schemas.microsoft.com/office/drawing/2014/main" id="{4C015852-A8D0-4E7A-2EC3-5AD9DF5FD21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205716" y="2333918"/>
            <a:ext cx="11780568" cy="4086534"/>
          </a:xfrm>
        </p:spPr>
      </p:pic>
      <p:sp>
        <p:nvSpPr>
          <p:cNvPr id="4" name="Footer Placeholder 3">
            <a:extLst>
              <a:ext uri="{FF2B5EF4-FFF2-40B4-BE49-F238E27FC236}">
                <a16:creationId xmlns:a16="http://schemas.microsoft.com/office/drawing/2014/main" id="{EF2E8850-575B-ACF7-3D95-51B3B9A1889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11330513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lose-up of a graph&#10;&#10;Description automatically generated">
            <a:extLst>
              <a:ext uri="{FF2B5EF4-FFF2-40B4-BE49-F238E27FC236}">
                <a16:creationId xmlns:a16="http://schemas.microsoft.com/office/drawing/2014/main" id="{4C015852-A8D0-4E7A-2EC3-5AD9DF5FD21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2743200" y="2192769"/>
            <a:ext cx="6096000" cy="4262486"/>
          </a:xfrm>
        </p:spPr>
      </p:pic>
      <p:sp>
        <p:nvSpPr>
          <p:cNvPr id="4" name="Footer Placeholder 3">
            <a:extLst>
              <a:ext uri="{FF2B5EF4-FFF2-40B4-BE49-F238E27FC236}">
                <a16:creationId xmlns:a16="http://schemas.microsoft.com/office/drawing/2014/main" id="{EF2E8850-575B-ACF7-3D95-51B3B9A1889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7" name="Title 1">
            <a:extLst>
              <a:ext uri="{FF2B5EF4-FFF2-40B4-BE49-F238E27FC236}">
                <a16:creationId xmlns:a16="http://schemas.microsoft.com/office/drawing/2014/main" id="{5703A7C7-F87C-8344-C41A-7B3504839C69}"/>
              </a:ext>
            </a:extLst>
          </p:cNvPr>
          <p:cNvSpPr txBox="1">
            <a:spLocks/>
          </p:cNvSpPr>
          <p:nvPr/>
        </p:nvSpPr>
        <p:spPr>
          <a:xfrm>
            <a:off x="147145" y="1571918"/>
            <a:ext cx="12039600" cy="762000"/>
          </a:xfrm>
          <a:prstGeom prst="rect">
            <a:avLst/>
          </a:prstGeom>
        </p:spPr>
        <p:txBody>
          <a:bodyPr vert="horz" lIns="91440" tIns="45720" rIns="91440" bIns="45720" rtlCol="0" anchor="ctr">
            <a:normAutofit fontScale="90000" lnSpcReduction="20000"/>
          </a:bodyPr>
          <a:lstStyle>
            <a:lvl1pPr algn="ctr" defTabSz="914400" rtl="0" eaLnBrk="1" latinLnBrk="0" hangingPunct="1">
              <a:lnSpc>
                <a:spcPct val="90000"/>
              </a:lnSpc>
              <a:spcBef>
                <a:spcPct val="0"/>
              </a:spcBef>
              <a:buNone/>
              <a:defRPr sz="3600" b="1" kern="1200">
                <a:solidFill>
                  <a:schemeClr val="tx1"/>
                </a:solidFill>
                <a:latin typeface="Futura Medium" panose="020B0602020204020303" pitchFamily="34" charset="-79"/>
                <a:ea typeface="+mj-ea"/>
                <a:cs typeface="Futura Medium" panose="020B0602020204020303" pitchFamily="34" charset="-79"/>
              </a:defRPr>
            </a:lvl1pPr>
          </a:lstStyle>
          <a:p>
            <a:r>
              <a:rPr lang="en-US" sz="2700" dirty="0"/>
              <a:t>RQ1: How the link between expectations for success in math and math progress from 9th to 10th grade varied across gender and socioeconomic identity groups</a:t>
            </a:r>
            <a:r>
              <a:rPr lang="en-US" dirty="0"/>
              <a:t>. </a:t>
            </a:r>
          </a:p>
        </p:txBody>
      </p:sp>
    </p:spTree>
    <p:extLst>
      <p:ext uri="{BB962C8B-B14F-4D97-AF65-F5344CB8AC3E}">
        <p14:creationId xmlns:p14="http://schemas.microsoft.com/office/powerpoint/2010/main" val="2573357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F2E8850-575B-ACF7-3D95-51B3B9A18892}"/>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7" name="Title 1">
            <a:extLst>
              <a:ext uri="{FF2B5EF4-FFF2-40B4-BE49-F238E27FC236}">
                <a16:creationId xmlns:a16="http://schemas.microsoft.com/office/drawing/2014/main" id="{5703A7C7-F87C-8344-C41A-7B3504839C69}"/>
              </a:ext>
            </a:extLst>
          </p:cNvPr>
          <p:cNvSpPr txBox="1">
            <a:spLocks/>
          </p:cNvSpPr>
          <p:nvPr/>
        </p:nvSpPr>
        <p:spPr>
          <a:xfrm>
            <a:off x="147145" y="1571918"/>
            <a:ext cx="12039600" cy="762000"/>
          </a:xfrm>
          <a:prstGeom prst="rect">
            <a:avLst/>
          </a:prstGeom>
        </p:spPr>
        <p:txBody>
          <a:bodyPr vert="horz" lIns="91440" tIns="45720" rIns="91440" bIns="45720" rtlCol="0" anchor="ctr">
            <a:normAutofit fontScale="90000" lnSpcReduction="20000"/>
          </a:bodyPr>
          <a:lstStyle>
            <a:lvl1pPr algn="ctr" defTabSz="914400" rtl="0" eaLnBrk="1" latinLnBrk="0" hangingPunct="1">
              <a:lnSpc>
                <a:spcPct val="90000"/>
              </a:lnSpc>
              <a:spcBef>
                <a:spcPct val="0"/>
              </a:spcBef>
              <a:buNone/>
              <a:defRPr sz="3600" b="1" kern="1200">
                <a:solidFill>
                  <a:schemeClr val="tx1"/>
                </a:solidFill>
                <a:latin typeface="Futura Medium" panose="020B0602020204020303" pitchFamily="34" charset="-79"/>
                <a:ea typeface="+mj-ea"/>
                <a:cs typeface="Futura Medium" panose="020B0602020204020303" pitchFamily="34" charset="-79"/>
              </a:defRPr>
            </a:lvl1pPr>
          </a:lstStyle>
          <a:p>
            <a:r>
              <a:rPr lang="en-US" sz="2700" dirty="0"/>
              <a:t>RQ1: How the link between expectations for success in math and math progress from 9th to 10th grade varied across gender and socioeconomic identity groups</a:t>
            </a:r>
            <a:r>
              <a:rPr lang="en-US" dirty="0"/>
              <a:t>. </a:t>
            </a:r>
          </a:p>
        </p:txBody>
      </p:sp>
      <p:pic>
        <p:nvPicPr>
          <p:cNvPr id="8" name="Content Placeholder 7" descr="A close-up of a graph&#10;&#10;Description automatically generated">
            <a:extLst>
              <a:ext uri="{FF2B5EF4-FFF2-40B4-BE49-F238E27FC236}">
                <a16:creationId xmlns:a16="http://schemas.microsoft.com/office/drawing/2014/main" id="{1003DCE9-8665-6F77-5D2A-5D120DF19BD2}"/>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r="-1774"/>
          <a:stretch/>
        </p:blipFill>
        <p:spPr>
          <a:xfrm>
            <a:off x="2514600" y="2337989"/>
            <a:ext cx="6172200" cy="4268392"/>
          </a:xfrm>
        </p:spPr>
      </p:pic>
    </p:spTree>
    <p:extLst>
      <p:ext uri="{BB962C8B-B14F-4D97-AF65-F5344CB8AC3E}">
        <p14:creationId xmlns:p14="http://schemas.microsoft.com/office/powerpoint/2010/main" val="2412782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919A3-BD81-01C3-E8F5-52897EE4C962}"/>
              </a:ext>
            </a:extLst>
          </p:cNvPr>
          <p:cNvSpPr>
            <a:spLocks noGrp="1"/>
          </p:cNvSpPr>
          <p:nvPr>
            <p:ph type="title"/>
          </p:nvPr>
        </p:nvSpPr>
        <p:spPr>
          <a:xfrm>
            <a:off x="152400" y="1524000"/>
            <a:ext cx="11734800" cy="1676400"/>
          </a:xfrm>
        </p:spPr>
        <p:txBody>
          <a:bodyPr>
            <a:normAutofit fontScale="90000"/>
          </a:bodyPr>
          <a:lstStyle/>
          <a:p>
            <a:r>
              <a:rPr lang="en-US" dirty="0"/>
              <a:t>RQ2: How did the school’s peer culture shape the links between student expectations for success in math and math progress across gender and socioeconomic identity groups?</a:t>
            </a:r>
          </a:p>
        </p:txBody>
      </p:sp>
      <p:sp>
        <p:nvSpPr>
          <p:cNvPr id="3" name="Content Placeholder 2">
            <a:extLst>
              <a:ext uri="{FF2B5EF4-FFF2-40B4-BE49-F238E27FC236}">
                <a16:creationId xmlns:a16="http://schemas.microsoft.com/office/drawing/2014/main" id="{8184E420-893B-B625-A162-01F056B44C2B}"/>
              </a:ext>
            </a:extLst>
          </p:cNvPr>
          <p:cNvSpPr>
            <a:spLocks noGrp="1"/>
          </p:cNvSpPr>
          <p:nvPr>
            <p:ph idx="1"/>
          </p:nvPr>
        </p:nvSpPr>
        <p:spPr>
          <a:xfrm>
            <a:off x="838200" y="3048000"/>
            <a:ext cx="10515600" cy="3115514"/>
          </a:xfrm>
        </p:spPr>
        <p:txBody>
          <a:bodyPr>
            <a:normAutofit/>
          </a:bodyPr>
          <a:lstStyle/>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Expectations were least predictive of math progress in the highest-achieving schools and schools with the most academically-oriented peer norms</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Expectations most strongly predicted math progress in the low/medium-achieving schools with less academically oriented peers</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This was especially true for boys from low-SES families. </a:t>
            </a:r>
          </a:p>
        </p:txBody>
      </p:sp>
      <p:sp>
        <p:nvSpPr>
          <p:cNvPr id="4" name="Footer Placeholder 3">
            <a:extLst>
              <a:ext uri="{FF2B5EF4-FFF2-40B4-BE49-F238E27FC236}">
                <a16:creationId xmlns:a16="http://schemas.microsoft.com/office/drawing/2014/main" id="{B1ADA763-FE4C-31ED-0834-7A095126E4E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33808760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RQ2: Between-school variation in the link between expectations for success in math and math progress from 9th to 10th grade, across identity groups, as a function of school formal and informal resources</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0" name="Content Placeholder 9" descr="A screenshot of a graph&#10;&#10;Description automatically generated">
            <a:extLst>
              <a:ext uri="{FF2B5EF4-FFF2-40B4-BE49-F238E27FC236}">
                <a16:creationId xmlns:a16="http://schemas.microsoft.com/office/drawing/2014/main" id="{1D89FD07-B752-304E-2755-D0A8BCE4038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3581400" y="3054311"/>
            <a:ext cx="4087209" cy="3267123"/>
          </a:xfrm>
        </p:spPr>
      </p:pic>
      <p:pic>
        <p:nvPicPr>
          <p:cNvPr id="12" name="Content Placeholder 9" descr="A screenshot of a graph&#10;&#10;Description automatically generated">
            <a:extLst>
              <a:ext uri="{FF2B5EF4-FFF2-40B4-BE49-F238E27FC236}">
                <a16:creationId xmlns:a16="http://schemas.microsoft.com/office/drawing/2014/main" id="{C96CDC42-C3C5-E707-5DDF-61F7C3A254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828800" y="2522326"/>
            <a:ext cx="7266591" cy="350838"/>
          </a:xfrm>
          <a:prstGeom prst="rect">
            <a:avLst/>
          </a:prstGeom>
        </p:spPr>
      </p:pic>
    </p:spTree>
    <p:extLst>
      <p:ext uri="{BB962C8B-B14F-4D97-AF65-F5344CB8AC3E}">
        <p14:creationId xmlns:p14="http://schemas.microsoft.com/office/powerpoint/2010/main" val="3668052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RQ2: Between-school variation in the link between expectations for success in math and math progress from 9th to 10th grade, across identity groups, as a function of school formal and informal resources</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2" name="Content Placeholder 9" descr="A screenshot of a graph&#10;&#10;Description automatically generated">
            <a:extLst>
              <a:ext uri="{FF2B5EF4-FFF2-40B4-BE49-F238E27FC236}">
                <a16:creationId xmlns:a16="http://schemas.microsoft.com/office/drawing/2014/main" id="{C96CDC42-C3C5-E707-5DDF-61F7C3A2543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828800" y="2522326"/>
            <a:ext cx="7266591" cy="350838"/>
          </a:xfrm>
          <a:prstGeom prst="rect">
            <a:avLst/>
          </a:prstGeom>
        </p:spPr>
      </p:pic>
      <p:pic>
        <p:nvPicPr>
          <p:cNvPr id="6" name="Content Placeholder 9" descr="A screenshot of a graph&#10;&#10;Description automatically generated">
            <a:extLst>
              <a:ext uri="{FF2B5EF4-FFF2-40B4-BE49-F238E27FC236}">
                <a16:creationId xmlns:a16="http://schemas.microsoft.com/office/drawing/2014/main" id="{4FF2668B-58DF-F988-BD44-C4492862E06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886200" y="2873164"/>
            <a:ext cx="4267200" cy="3557798"/>
          </a:xfrm>
          <a:prstGeom prst="rect">
            <a:avLst/>
          </a:prstGeom>
        </p:spPr>
      </p:pic>
    </p:spTree>
    <p:extLst>
      <p:ext uri="{BB962C8B-B14F-4D97-AF65-F5344CB8AC3E}">
        <p14:creationId xmlns:p14="http://schemas.microsoft.com/office/powerpoint/2010/main" val="3211793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RQ2: Between-school variation in the link between expectations for success in math and math progress from 9th to 10th grade, across identity groups, as a function of school formal and informal resources</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0" name="Content Placeholder 9" descr="A screenshot of a graph&#10;&#10;Description automatically generated">
            <a:extLst>
              <a:ext uri="{FF2B5EF4-FFF2-40B4-BE49-F238E27FC236}">
                <a16:creationId xmlns:a16="http://schemas.microsoft.com/office/drawing/2014/main" id="{1D89FD07-B752-304E-2755-D0A8BCE4038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2237987" y="2438400"/>
            <a:ext cx="7716026" cy="762000"/>
          </a:xfrm>
        </p:spPr>
      </p:pic>
      <p:pic>
        <p:nvPicPr>
          <p:cNvPr id="3" name="Content Placeholder 9" descr="A screenshot of a graph&#10;&#10;Description automatically generated">
            <a:extLst>
              <a:ext uri="{FF2B5EF4-FFF2-40B4-BE49-F238E27FC236}">
                <a16:creationId xmlns:a16="http://schemas.microsoft.com/office/drawing/2014/main" id="{D27A6F9A-71E9-0A75-73E8-48E81C8FB72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063" y="3124200"/>
            <a:ext cx="12107873" cy="3100969"/>
          </a:xfrm>
          <a:prstGeom prst="rect">
            <a:avLst/>
          </a:prstGeom>
        </p:spPr>
      </p:pic>
    </p:spTree>
    <p:extLst>
      <p:ext uri="{BB962C8B-B14F-4D97-AF65-F5344CB8AC3E}">
        <p14:creationId xmlns:p14="http://schemas.microsoft.com/office/powerpoint/2010/main" val="3740484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RQ2: Between-school variation in the link between expectations for success in math and math progress from 9th to 10th grade, across identity groups, as a function of school formal and informal resources</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0" name="Content Placeholder 9" descr="A screenshot of a graph&#10;&#10;Description automatically generated">
            <a:extLst>
              <a:ext uri="{FF2B5EF4-FFF2-40B4-BE49-F238E27FC236}">
                <a16:creationId xmlns:a16="http://schemas.microsoft.com/office/drawing/2014/main" id="{1D89FD07-B752-304E-2755-D0A8BCE4038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2237987" y="2438400"/>
            <a:ext cx="7716026" cy="762000"/>
          </a:xfrm>
        </p:spPr>
      </p:pic>
      <p:pic>
        <p:nvPicPr>
          <p:cNvPr id="5" name="Content Placeholder 9" descr="A screenshot of a graph&#10;&#10;Description automatically generated">
            <a:extLst>
              <a:ext uri="{FF2B5EF4-FFF2-40B4-BE49-F238E27FC236}">
                <a16:creationId xmlns:a16="http://schemas.microsoft.com/office/drawing/2014/main" id="{1A7E4AB7-8F3B-7BEA-29A4-2398D90135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2088" y="3124200"/>
            <a:ext cx="11007824" cy="3392843"/>
          </a:xfrm>
          <a:prstGeom prst="rect">
            <a:avLst/>
          </a:prstGeom>
        </p:spPr>
      </p:pic>
    </p:spTree>
    <p:extLst>
      <p:ext uri="{BB962C8B-B14F-4D97-AF65-F5344CB8AC3E}">
        <p14:creationId xmlns:p14="http://schemas.microsoft.com/office/powerpoint/2010/main" val="20307808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RQ2: Between-school variation in the link between expectations for success in math and math progress from 9th to 10th grade, across identity groups, as a function of school formal and informal resources</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0" name="Content Placeholder 9" descr="A screenshot of a graph&#10;&#10;Description automatically generated">
            <a:extLst>
              <a:ext uri="{FF2B5EF4-FFF2-40B4-BE49-F238E27FC236}">
                <a16:creationId xmlns:a16="http://schemas.microsoft.com/office/drawing/2014/main" id="{1D89FD07-B752-304E-2755-D0A8BCE4038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1494439" y="2569552"/>
            <a:ext cx="9203122" cy="800271"/>
          </a:xfrm>
        </p:spPr>
      </p:pic>
      <p:pic>
        <p:nvPicPr>
          <p:cNvPr id="3" name="Content Placeholder 9" descr="A screenshot of a graph&#10;&#10;Description automatically generated">
            <a:extLst>
              <a:ext uri="{FF2B5EF4-FFF2-40B4-BE49-F238E27FC236}">
                <a16:creationId xmlns:a16="http://schemas.microsoft.com/office/drawing/2014/main" id="{30F457F0-4117-D421-AD3E-77041AD27FC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041" y="3632354"/>
            <a:ext cx="11790203" cy="1944971"/>
          </a:xfrm>
          <a:prstGeom prst="rect">
            <a:avLst/>
          </a:prstGeom>
        </p:spPr>
      </p:pic>
    </p:spTree>
    <p:extLst>
      <p:ext uri="{BB962C8B-B14F-4D97-AF65-F5344CB8AC3E}">
        <p14:creationId xmlns:p14="http://schemas.microsoft.com/office/powerpoint/2010/main" val="41786189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RQ2: Between-school variation in the link between expectations for success in math and math progress from 9th to 10th grade, across identity groups, as a function of school formal and informal resources</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0" name="Content Placeholder 9" descr="A screenshot of a graph&#10;&#10;Description automatically generated">
            <a:extLst>
              <a:ext uri="{FF2B5EF4-FFF2-40B4-BE49-F238E27FC236}">
                <a16:creationId xmlns:a16="http://schemas.microsoft.com/office/drawing/2014/main" id="{1D89FD07-B752-304E-2755-D0A8BCE4038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1494439" y="2569552"/>
            <a:ext cx="9203122" cy="800271"/>
          </a:xfrm>
        </p:spPr>
      </p:pic>
      <p:pic>
        <p:nvPicPr>
          <p:cNvPr id="5" name="Content Placeholder 9" descr="A screenshot of a graph&#10;&#10;Description automatically generated">
            <a:extLst>
              <a:ext uri="{FF2B5EF4-FFF2-40B4-BE49-F238E27FC236}">
                <a16:creationId xmlns:a16="http://schemas.microsoft.com/office/drawing/2014/main" id="{4F927BAA-3728-AFED-B587-DF88D5BCA08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400" y="3810000"/>
            <a:ext cx="11599378" cy="2276639"/>
          </a:xfrm>
          <a:prstGeom prst="rect">
            <a:avLst/>
          </a:prstGeom>
        </p:spPr>
      </p:pic>
    </p:spTree>
    <p:extLst>
      <p:ext uri="{BB962C8B-B14F-4D97-AF65-F5344CB8AC3E}">
        <p14:creationId xmlns:p14="http://schemas.microsoft.com/office/powerpoint/2010/main" val="3346714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919A3-BD81-01C3-E8F5-52897EE4C962}"/>
              </a:ext>
            </a:extLst>
          </p:cNvPr>
          <p:cNvSpPr>
            <a:spLocks noGrp="1"/>
          </p:cNvSpPr>
          <p:nvPr>
            <p:ph type="title"/>
          </p:nvPr>
        </p:nvSpPr>
        <p:spPr>
          <a:xfrm>
            <a:off x="152400" y="1524000"/>
            <a:ext cx="11734800" cy="1676400"/>
          </a:xfrm>
        </p:spPr>
        <p:txBody>
          <a:bodyPr>
            <a:normAutofit fontScale="90000"/>
          </a:bodyPr>
          <a:lstStyle/>
          <a:p>
            <a:r>
              <a:rPr lang="en-US" dirty="0"/>
              <a:t>RQ3: How did perceptions of classroom gender stereotyping shape the links between student expectations for success in math and math progress across identity groups?</a:t>
            </a:r>
          </a:p>
        </p:txBody>
      </p:sp>
      <p:sp>
        <p:nvSpPr>
          <p:cNvPr id="3" name="Content Placeholder 2">
            <a:extLst>
              <a:ext uri="{FF2B5EF4-FFF2-40B4-BE49-F238E27FC236}">
                <a16:creationId xmlns:a16="http://schemas.microsoft.com/office/drawing/2014/main" id="{8184E420-893B-B625-A162-01F056B44C2B}"/>
              </a:ext>
            </a:extLst>
          </p:cNvPr>
          <p:cNvSpPr>
            <a:spLocks noGrp="1"/>
          </p:cNvSpPr>
          <p:nvPr>
            <p:ph idx="1"/>
          </p:nvPr>
        </p:nvSpPr>
        <p:spPr>
          <a:xfrm>
            <a:off x="762000" y="3257924"/>
            <a:ext cx="10515600" cy="3115514"/>
          </a:xfrm>
        </p:spPr>
        <p:txBody>
          <a:bodyPr>
            <a:normAutofit/>
          </a:bodyPr>
          <a:lstStyle/>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Perceptions of gender stereotyping predicted less progress in math.</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Expectations for success in math more strongly predicted progress in classrooms with high perceived stereotyping.</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These interactions emerged for all sociodemographic groups except for boys from high-SES families. </a:t>
            </a:r>
          </a:p>
        </p:txBody>
      </p:sp>
      <p:sp>
        <p:nvSpPr>
          <p:cNvPr id="4" name="Footer Placeholder 3">
            <a:extLst>
              <a:ext uri="{FF2B5EF4-FFF2-40B4-BE49-F238E27FC236}">
                <a16:creationId xmlns:a16="http://schemas.microsoft.com/office/drawing/2014/main" id="{B1ADA763-FE4C-31ED-0834-7A095126E4E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Tree>
    <p:extLst>
      <p:ext uri="{BB962C8B-B14F-4D97-AF65-F5344CB8AC3E}">
        <p14:creationId xmlns:p14="http://schemas.microsoft.com/office/powerpoint/2010/main" val="3374745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919A3-BD81-01C3-E8F5-52897EE4C962}"/>
              </a:ext>
            </a:extLst>
          </p:cNvPr>
          <p:cNvSpPr>
            <a:spLocks noGrp="1"/>
          </p:cNvSpPr>
          <p:nvPr>
            <p:ph type="title"/>
          </p:nvPr>
        </p:nvSpPr>
        <p:spPr>
          <a:xfrm>
            <a:off x="152400" y="1524000"/>
            <a:ext cx="4114800" cy="4906962"/>
          </a:xfrm>
        </p:spPr>
        <p:txBody>
          <a:bodyPr>
            <a:normAutofit/>
          </a:bodyPr>
          <a:lstStyle/>
          <a:p>
            <a:r>
              <a:rPr lang="en-US" dirty="0"/>
              <a:t>RQ3: </a:t>
            </a:r>
            <a:r>
              <a:rPr lang="en-US" sz="3200" dirty="0">
                <a:effectLst/>
                <a:latin typeface="Futura Medium" panose="020B0602020204020303" pitchFamily="34" charset="-79"/>
                <a:ea typeface="Arial" panose="020B0604020202020204" pitchFamily="34" charset="0"/>
                <a:cs typeface="Futura Medium" panose="020B0602020204020303" pitchFamily="34" charset="-79"/>
              </a:rPr>
              <a:t>Variation in the magnitude of association between expectations for success in math and math progress across local intersectional identity groups </a:t>
            </a:r>
            <a:endParaRPr lang="en-US" sz="3200" dirty="0">
              <a:latin typeface="Futura Medium" panose="020B0602020204020303" pitchFamily="34" charset="-79"/>
              <a:cs typeface="Futura Medium" panose="020B0602020204020303" pitchFamily="34" charset="-79"/>
            </a:endParaRPr>
          </a:p>
        </p:txBody>
      </p:sp>
      <p:sp>
        <p:nvSpPr>
          <p:cNvPr id="4" name="Footer Placeholder 3">
            <a:extLst>
              <a:ext uri="{FF2B5EF4-FFF2-40B4-BE49-F238E27FC236}">
                <a16:creationId xmlns:a16="http://schemas.microsoft.com/office/drawing/2014/main" id="{B1ADA763-FE4C-31ED-0834-7A095126E4E0}"/>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7" name="Picture 6" descr="Diagram&#10;&#10;Description automatically generated">
            <a:extLst>
              <a:ext uri="{FF2B5EF4-FFF2-40B4-BE49-F238E27FC236}">
                <a16:creationId xmlns:a16="http://schemas.microsoft.com/office/drawing/2014/main" id="{1153C449-0D4F-D257-9140-C27AD6CCC4D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67200" y="2286000"/>
            <a:ext cx="7884953" cy="3916362"/>
          </a:xfrm>
          <a:prstGeom prst="rect">
            <a:avLst/>
          </a:prstGeom>
        </p:spPr>
      </p:pic>
    </p:spTree>
    <p:extLst>
      <p:ext uri="{BB962C8B-B14F-4D97-AF65-F5344CB8AC3E}">
        <p14:creationId xmlns:p14="http://schemas.microsoft.com/office/powerpoint/2010/main" val="1433658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3" name="Content Placeholder 7" descr="A screenshot of a computer&#10;&#10;Description automatically generated">
            <a:extLst>
              <a:ext uri="{FF2B5EF4-FFF2-40B4-BE49-F238E27FC236}">
                <a16:creationId xmlns:a16="http://schemas.microsoft.com/office/drawing/2014/main" id="{041F4705-6DDF-4D25-CF94-CC05BD8984E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720727" y="1500497"/>
            <a:ext cx="6363542" cy="5069877"/>
          </a:xfrm>
          <a:prstGeom prst="rect">
            <a:avLst/>
          </a:prstGeom>
        </p:spPr>
      </p:pic>
      <p:sp>
        <p:nvSpPr>
          <p:cNvPr id="10" name="Title 1">
            <a:extLst>
              <a:ext uri="{FF2B5EF4-FFF2-40B4-BE49-F238E27FC236}">
                <a16:creationId xmlns:a16="http://schemas.microsoft.com/office/drawing/2014/main" id="{74021E7A-6F89-168D-D6E5-11240B5AA683}"/>
              </a:ext>
            </a:extLst>
          </p:cNvPr>
          <p:cNvSpPr txBox="1">
            <a:spLocks/>
          </p:cNvSpPr>
          <p:nvPr/>
        </p:nvSpPr>
        <p:spPr>
          <a:xfrm>
            <a:off x="304800" y="1820846"/>
            <a:ext cx="5029200" cy="39624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b="1" kern="1200">
                <a:solidFill>
                  <a:schemeClr val="tx1"/>
                </a:solidFill>
                <a:latin typeface="Futura Medium" panose="020B0602020204020303" pitchFamily="34" charset="-79"/>
                <a:ea typeface="+mj-ea"/>
                <a:cs typeface="Futura Medium" panose="020B0602020204020303" pitchFamily="34" charset="-79"/>
              </a:defRPr>
            </a:lvl1pPr>
          </a:lstStyle>
          <a:p>
            <a:r>
              <a:rPr lang="en-US" sz="2400"/>
              <a:t>RQ3: Between-teacher variation in the link between expectations for success in math and math progress from 9th to 10th grade, across identity groups, as a function of classroom gender stereotyping</a:t>
            </a:r>
            <a:endParaRPr lang="en-US" sz="2400" dirty="0"/>
          </a:p>
        </p:txBody>
      </p:sp>
      <p:pic>
        <p:nvPicPr>
          <p:cNvPr id="11" name="Content Placeholder 7" descr="A screenshot of a computer&#10;&#10;Description automatically generated">
            <a:extLst>
              <a:ext uri="{FF2B5EF4-FFF2-40B4-BE49-F238E27FC236}">
                <a16:creationId xmlns:a16="http://schemas.microsoft.com/office/drawing/2014/main" id="{E3A74C62-67AC-67B2-FD6B-387FEEF02B5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13988" y="1828382"/>
            <a:ext cx="5448300" cy="457200"/>
          </a:xfrm>
          <a:prstGeom prst="rect">
            <a:avLst/>
          </a:prstGeom>
        </p:spPr>
      </p:pic>
    </p:spTree>
    <p:extLst>
      <p:ext uri="{BB962C8B-B14F-4D97-AF65-F5344CB8AC3E}">
        <p14:creationId xmlns:p14="http://schemas.microsoft.com/office/powerpoint/2010/main" val="41795663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304800" y="1820846"/>
            <a:ext cx="5029200" cy="3962400"/>
          </a:xfrm>
        </p:spPr>
        <p:txBody>
          <a:bodyPr>
            <a:noAutofit/>
          </a:bodyPr>
          <a:lstStyle/>
          <a:p>
            <a:r>
              <a:rPr lang="en-US" sz="2400" dirty="0"/>
              <a:t>RQ3: Between-teacher variation in the link between expectations for success in math and math progress from 9th to 10th grade, across identity groups, as a function of classroom gender stereotyping</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5" name="Content Placeholder 7" descr="A screenshot of a computer&#10;&#10;Description automatically generated">
            <a:extLst>
              <a:ext uri="{FF2B5EF4-FFF2-40B4-BE49-F238E27FC236}">
                <a16:creationId xmlns:a16="http://schemas.microsoft.com/office/drawing/2014/main" id="{6CFC80B8-B011-1624-D294-375D0981353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090138" y="1465447"/>
            <a:ext cx="6096000" cy="4993968"/>
          </a:xfrm>
          <a:prstGeom prst="rect">
            <a:avLst/>
          </a:prstGeom>
        </p:spPr>
      </p:pic>
      <p:pic>
        <p:nvPicPr>
          <p:cNvPr id="8" name="Content Placeholder 7" descr="A screenshot of a computer&#10;&#10;Description automatically generated">
            <a:extLst>
              <a:ext uri="{FF2B5EF4-FFF2-40B4-BE49-F238E27FC236}">
                <a16:creationId xmlns:a16="http://schemas.microsoft.com/office/drawing/2014/main" id="{C3E45D1F-A8EC-AA85-C01D-11F9153980E1}"/>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6413988" y="1828382"/>
            <a:ext cx="5448300" cy="457200"/>
          </a:xfrm>
        </p:spPr>
      </p:pic>
    </p:spTree>
    <p:extLst>
      <p:ext uri="{BB962C8B-B14F-4D97-AF65-F5344CB8AC3E}">
        <p14:creationId xmlns:p14="http://schemas.microsoft.com/office/powerpoint/2010/main" val="2223637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RQ3: Between-teacher variation in the link between expectations for success in math and math progress from 9th to 10th grade, across identity groups, as a function of classroom gender stereotyping</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Content Placeholder 7" descr="A screenshot of a computer&#10;&#10;Description automatically generated">
            <a:extLst>
              <a:ext uri="{FF2B5EF4-FFF2-40B4-BE49-F238E27FC236}">
                <a16:creationId xmlns:a16="http://schemas.microsoft.com/office/drawing/2014/main" id="{C3E45D1F-A8EC-AA85-C01D-11F9153980E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7883" y="2476444"/>
            <a:ext cx="5186855" cy="864476"/>
          </a:xfrm>
        </p:spPr>
      </p:pic>
      <p:pic>
        <p:nvPicPr>
          <p:cNvPr id="9" name="Content Placeholder 7" descr="A screenshot of a computer&#10;&#10;Description automatically generated">
            <a:extLst>
              <a:ext uri="{FF2B5EF4-FFF2-40B4-BE49-F238E27FC236}">
                <a16:creationId xmlns:a16="http://schemas.microsoft.com/office/drawing/2014/main" id="{76D32DA3-5385-D212-04A9-90D8722D494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72784" y="3042666"/>
            <a:ext cx="10981015" cy="2827971"/>
          </a:xfrm>
          <a:prstGeom prst="rect">
            <a:avLst/>
          </a:prstGeom>
        </p:spPr>
      </p:pic>
    </p:spTree>
    <p:extLst>
      <p:ext uri="{BB962C8B-B14F-4D97-AF65-F5344CB8AC3E}">
        <p14:creationId xmlns:p14="http://schemas.microsoft.com/office/powerpoint/2010/main" val="19856054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RQ3: Between-teacher variation in the link between expectations for success in math and math progress from 9th to 10th grade, across identity groups, as a function of classroom gender stereotyping</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8" name="Content Placeholder 7" descr="A screenshot of a computer&#10;&#10;Description automatically generated">
            <a:extLst>
              <a:ext uri="{FF2B5EF4-FFF2-40B4-BE49-F238E27FC236}">
                <a16:creationId xmlns:a16="http://schemas.microsoft.com/office/drawing/2014/main" id="{C3E45D1F-A8EC-AA85-C01D-11F9153980E1}"/>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7883" y="2476444"/>
            <a:ext cx="5186855" cy="864476"/>
          </a:xfrm>
        </p:spPr>
      </p:pic>
      <p:pic>
        <p:nvPicPr>
          <p:cNvPr id="3" name="Content Placeholder 7" descr="A screenshot of a computer&#10;&#10;Description automatically generated">
            <a:extLst>
              <a:ext uri="{FF2B5EF4-FFF2-40B4-BE49-F238E27FC236}">
                <a16:creationId xmlns:a16="http://schemas.microsoft.com/office/drawing/2014/main" id="{90EBAA6D-2140-0F82-D65D-711E3A31ACA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400" y="3067383"/>
            <a:ext cx="11734800" cy="3363580"/>
          </a:xfrm>
          <a:prstGeom prst="rect">
            <a:avLst/>
          </a:prstGeom>
        </p:spPr>
      </p:pic>
    </p:spTree>
    <p:extLst>
      <p:ext uri="{BB962C8B-B14F-4D97-AF65-F5344CB8AC3E}">
        <p14:creationId xmlns:p14="http://schemas.microsoft.com/office/powerpoint/2010/main" val="4243010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191A-199D-5AF5-97C3-55BFF8EBF793}"/>
              </a:ext>
            </a:extLst>
          </p:cNvPr>
          <p:cNvSpPr>
            <a:spLocks noGrp="1"/>
          </p:cNvSpPr>
          <p:nvPr>
            <p:ph type="title"/>
          </p:nvPr>
        </p:nvSpPr>
        <p:spPr>
          <a:xfrm>
            <a:off x="152400" y="1600200"/>
            <a:ext cx="11887200" cy="762000"/>
          </a:xfrm>
        </p:spPr>
        <p:txBody>
          <a:bodyPr>
            <a:noAutofit/>
          </a:bodyPr>
          <a:lstStyle/>
          <a:p>
            <a:r>
              <a:rPr lang="en-US" sz="2400" dirty="0"/>
              <a:t>RQ3: Between-teacher variation in the link between expectations for success in math and math progress from 9th to 10th grade, across gender and socioeconomic identity groups, as a function of classroom gender stereotyping</a:t>
            </a:r>
          </a:p>
        </p:txBody>
      </p:sp>
      <p:sp>
        <p:nvSpPr>
          <p:cNvPr id="4" name="Footer Placeholder 3">
            <a:extLst>
              <a:ext uri="{FF2B5EF4-FFF2-40B4-BE49-F238E27FC236}">
                <a16:creationId xmlns:a16="http://schemas.microsoft.com/office/drawing/2014/main" id="{3796C2FE-60F6-D6C1-F5BD-95258B163584}"/>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pic>
        <p:nvPicPr>
          <p:cNvPr id="12" name="Content Placeholder 7" descr="A screenshot of a computer&#10;&#10;Description automatically generated">
            <a:extLst>
              <a:ext uri="{FF2B5EF4-FFF2-40B4-BE49-F238E27FC236}">
                <a16:creationId xmlns:a16="http://schemas.microsoft.com/office/drawing/2014/main" id="{FB7C8900-D708-BA35-9042-58DC0195D59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7200" y="2544845"/>
            <a:ext cx="10744200" cy="3878234"/>
          </a:xfrm>
          <a:prstGeom prst="rect">
            <a:avLst/>
          </a:prstGeom>
        </p:spPr>
      </p:pic>
    </p:spTree>
    <p:extLst>
      <p:ext uri="{BB962C8B-B14F-4D97-AF65-F5344CB8AC3E}">
        <p14:creationId xmlns:p14="http://schemas.microsoft.com/office/powerpoint/2010/main" val="15413369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6B0E0-8BF4-753C-3FCA-1B4DDC01E0C0}"/>
              </a:ext>
            </a:extLst>
          </p:cNvPr>
          <p:cNvSpPr>
            <a:spLocks noGrp="1"/>
          </p:cNvSpPr>
          <p:nvPr>
            <p:ph type="title"/>
          </p:nvPr>
        </p:nvSpPr>
        <p:spPr/>
        <p:txBody>
          <a:bodyPr/>
          <a:lstStyle/>
          <a:p>
            <a:r>
              <a:rPr lang="en-US" b="1" dirty="0"/>
              <a:t>Summary of Findings</a:t>
            </a:r>
            <a:endParaRPr lang="en-US" dirty="0"/>
          </a:p>
        </p:txBody>
      </p:sp>
      <p:sp>
        <p:nvSpPr>
          <p:cNvPr id="3" name="Footer Placeholder 2">
            <a:extLst>
              <a:ext uri="{FF2B5EF4-FFF2-40B4-BE49-F238E27FC236}">
                <a16:creationId xmlns:a16="http://schemas.microsoft.com/office/drawing/2014/main" id="{53C07A9B-6232-E63B-7DE1-A91ED68B805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Content Placeholder 2">
            <a:extLst>
              <a:ext uri="{FF2B5EF4-FFF2-40B4-BE49-F238E27FC236}">
                <a16:creationId xmlns:a16="http://schemas.microsoft.com/office/drawing/2014/main" id="{56B007E3-8439-A010-429D-DE78CE1ABFC9}"/>
              </a:ext>
            </a:extLst>
          </p:cNvPr>
          <p:cNvSpPr txBox="1">
            <a:spLocks/>
          </p:cNvSpPr>
          <p:nvPr/>
        </p:nvSpPr>
        <p:spPr>
          <a:xfrm>
            <a:off x="838200" y="2286000"/>
            <a:ext cx="10515600" cy="3877514"/>
          </a:xfrm>
          <a:prstGeom prst="rect">
            <a:avLst/>
          </a:prstGeom>
        </p:spPr>
        <p:txBody>
          <a:bodyP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b="0" dirty="0">
                <a:latin typeface="Futura Medium" panose="020B0602020204020303" pitchFamily="34" charset="-79"/>
                <a:ea typeface="Arial" panose="020B0604020202020204" pitchFamily="34" charset="0"/>
                <a:cs typeface="Futura Medium" panose="020B0602020204020303" pitchFamily="34" charset="-79"/>
              </a:rPr>
              <a:t>The group with the poorest outcomes (boys from low-SES families) also showed the strongest expectations effect </a:t>
            </a:r>
          </a:p>
          <a:p>
            <a:pPr marL="1143000" lvl="1" indent="-457200"/>
            <a:r>
              <a:rPr lang="en-US" b="0" dirty="0">
                <a:latin typeface="Futura Medium" panose="020B0602020204020303" pitchFamily="34" charset="-79"/>
                <a:ea typeface="Arial" panose="020B0604020202020204" pitchFamily="34" charset="0"/>
                <a:cs typeface="Futura Medium" panose="020B0602020204020303" pitchFamily="34" charset="-79"/>
              </a:rPr>
              <a:t>(e.g. harm from low expectations and benefit from high expectations)</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Across all groups and both formal/informal resources, mostly support for compensatory (aka accumulated disadvantages) moderation</a:t>
            </a:r>
            <a:endParaRPr lang="en-US" b="0" dirty="0">
              <a:effectLst/>
              <a:latin typeface="Futura Medium" panose="020B0602020204020303" pitchFamily="34" charset="-79"/>
              <a:cs typeface="Futura Medium" panose="020B0602020204020303" pitchFamily="34" charset="-79"/>
            </a:endParaRPr>
          </a:p>
          <a:p>
            <a:pPr marL="457200" indent="-457200">
              <a:buFont typeface="Arial" panose="020B0604020202020204" pitchFamily="34" charset="0"/>
              <a:buChar char="•"/>
            </a:pPr>
            <a:r>
              <a:rPr lang="en-US" b="0" dirty="0">
                <a:effectLst/>
                <a:latin typeface="Futura Medium" panose="020B0602020204020303" pitchFamily="34" charset="-79"/>
                <a:ea typeface="Arial" panose="020B0604020202020204" pitchFamily="34" charset="0"/>
                <a:cs typeface="Futura Medium" panose="020B0602020204020303" pitchFamily="34" charset="-79"/>
              </a:rPr>
              <a:t>Gender stereotyping in the classroom mattered for the strength of the expectations effects on math progress, but not fo</a:t>
            </a:r>
            <a:r>
              <a:rPr lang="en-US" b="0" dirty="0">
                <a:latin typeface="Futura Medium" panose="020B0602020204020303" pitchFamily="34" charset="-79"/>
                <a:ea typeface="Arial" panose="020B0604020202020204" pitchFamily="34" charset="0"/>
                <a:cs typeface="Futura Medium" panose="020B0602020204020303" pitchFamily="34" charset="-79"/>
              </a:rPr>
              <a:t>r the most positively-stereotyped group (</a:t>
            </a:r>
            <a:r>
              <a:rPr lang="en-US" b="0" dirty="0">
                <a:effectLst/>
                <a:latin typeface="Futura Medium" panose="020B0602020204020303" pitchFamily="34" charset="-79"/>
                <a:ea typeface="Arial" panose="020B0604020202020204" pitchFamily="34" charset="0"/>
                <a:cs typeface="Futura Medium" panose="020B0602020204020303" pitchFamily="34" charset="-79"/>
              </a:rPr>
              <a:t>boys from high-SES families). </a:t>
            </a:r>
            <a:endParaRPr lang="en-US" b="0" dirty="0">
              <a:latin typeface="Futura Medium" panose="020B0602020204020303" pitchFamily="34" charset="-79"/>
              <a:ea typeface="Arial" panose="020B0604020202020204" pitchFamily="34" charset="0"/>
              <a:cs typeface="Futura Medium" panose="020B0602020204020303" pitchFamily="34" charset="-79"/>
            </a:endParaRPr>
          </a:p>
        </p:txBody>
      </p:sp>
    </p:spTree>
    <p:extLst>
      <p:ext uri="{BB962C8B-B14F-4D97-AF65-F5344CB8AC3E}">
        <p14:creationId xmlns:p14="http://schemas.microsoft.com/office/powerpoint/2010/main" val="40069659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6B0E0-8BF4-753C-3FCA-1B4DDC01E0C0}"/>
              </a:ext>
            </a:extLst>
          </p:cNvPr>
          <p:cNvSpPr>
            <a:spLocks noGrp="1"/>
          </p:cNvSpPr>
          <p:nvPr>
            <p:ph type="title"/>
          </p:nvPr>
        </p:nvSpPr>
        <p:spPr/>
        <p:txBody>
          <a:bodyPr/>
          <a:lstStyle/>
          <a:p>
            <a:r>
              <a:rPr lang="en-US" b="1" dirty="0"/>
              <a:t>Implications</a:t>
            </a:r>
            <a:endParaRPr lang="en-US" dirty="0"/>
          </a:p>
        </p:txBody>
      </p:sp>
      <p:sp>
        <p:nvSpPr>
          <p:cNvPr id="3" name="Footer Placeholder 2">
            <a:extLst>
              <a:ext uri="{FF2B5EF4-FFF2-40B4-BE49-F238E27FC236}">
                <a16:creationId xmlns:a16="http://schemas.microsoft.com/office/drawing/2014/main" id="{53C07A9B-6232-E63B-7DE1-A91ED68B8058}"/>
              </a:ext>
            </a:extLst>
          </p:cNvPr>
          <p:cNvSpPr>
            <a:spLocks noGrp="1"/>
          </p:cNvSpPr>
          <p:nvPr>
            <p:ph type="ftr" sz="quarter" idx="11"/>
          </p:nvPr>
        </p:nvSpPr>
        <p:spPr/>
        <p:txBody>
          <a:bodyPr/>
          <a:lstStyle/>
          <a:p>
            <a:r>
              <a:rPr lang="en-US" i="1"/>
              <a:t>Monograph Matters </a:t>
            </a:r>
            <a:r>
              <a:rPr lang="en-US"/>
              <a:t>is the companion website for the </a:t>
            </a:r>
            <a:r>
              <a:rPr lang="en-US" i="1"/>
              <a:t>Monographs of the Society for Research in Child Development</a:t>
            </a:r>
            <a:endParaRPr lang="en-US" i="1" dirty="0"/>
          </a:p>
        </p:txBody>
      </p:sp>
      <p:sp>
        <p:nvSpPr>
          <p:cNvPr id="4" name="Content Placeholder 2">
            <a:extLst>
              <a:ext uri="{FF2B5EF4-FFF2-40B4-BE49-F238E27FC236}">
                <a16:creationId xmlns:a16="http://schemas.microsoft.com/office/drawing/2014/main" id="{C17DF41B-6F70-4FE1-88E8-32D09307C3FD}"/>
              </a:ext>
            </a:extLst>
          </p:cNvPr>
          <p:cNvSpPr txBox="1">
            <a:spLocks/>
          </p:cNvSpPr>
          <p:nvPr/>
        </p:nvSpPr>
        <p:spPr>
          <a:xfrm>
            <a:off x="838200" y="2286000"/>
            <a:ext cx="10515600" cy="3877514"/>
          </a:xfrm>
          <a:prstGeom prst="rect">
            <a:avLst/>
          </a:prstGeom>
        </p:spPr>
        <p:txBody>
          <a:bodyPr>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Value of taking an ecological approach to mindset variables</a:t>
            </a: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Value of representative samples of schools/classrooms with a census of students nested within them</a:t>
            </a:r>
          </a:p>
          <a:p>
            <a:pPr marL="1143000" lvl="1" indent="-457200"/>
            <a:r>
              <a:rPr lang="en-US" dirty="0">
                <a:latin typeface="Futura Medium" panose="020B0602020204020303" pitchFamily="34" charset="-79"/>
                <a:cs typeface="Futura Medium" panose="020B0602020204020303" pitchFamily="34" charset="-79"/>
              </a:rPr>
              <a:t>Power to detect intersectional identity variation across contexts</a:t>
            </a:r>
            <a:endParaRPr lang="en-US" b="0" dirty="0">
              <a:latin typeface="Futura Medium" panose="020B0602020204020303" pitchFamily="34" charset="-79"/>
              <a:cs typeface="Futura Medium" panose="020B0602020204020303" pitchFamily="34" charset="-79"/>
            </a:endParaRP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Value of hands-off, machine-learning statistical approaches</a:t>
            </a:r>
          </a:p>
          <a:p>
            <a:pPr marL="1143000" lvl="1" indent="-457200"/>
            <a:r>
              <a:rPr lang="en-US" dirty="0">
                <a:latin typeface="Futura Medium" panose="020B0602020204020303" pitchFamily="34" charset="-79"/>
                <a:cs typeface="Futura Medium" panose="020B0602020204020303" pitchFamily="34" charset="-79"/>
              </a:rPr>
              <a:t>Approaching causal inference with BCF’s random forest</a:t>
            </a:r>
          </a:p>
          <a:p>
            <a:pPr marL="1143000" lvl="1" indent="-457200"/>
            <a:r>
              <a:rPr lang="en-US" b="0" dirty="0">
                <a:latin typeface="Futura Medium" panose="020B0602020204020303" pitchFamily="34" charset="-79"/>
                <a:cs typeface="Futura Medium" panose="020B0602020204020303" pitchFamily="34" charset="-79"/>
              </a:rPr>
              <a:t>Exploration of posterior to summarize heterogeneity of </a:t>
            </a:r>
            <a:r>
              <a:rPr lang="en-US" dirty="0">
                <a:latin typeface="Futura Medium" panose="020B0602020204020303" pitchFamily="34" charset="-79"/>
                <a:cs typeface="Futura Medium" panose="020B0602020204020303" pitchFamily="34" charset="-79"/>
              </a:rPr>
              <a:t>effects</a:t>
            </a:r>
            <a:endParaRPr lang="en-US" b="0" dirty="0">
              <a:latin typeface="Futura Medium" panose="020B0602020204020303" pitchFamily="34" charset="-79"/>
              <a:cs typeface="Futura Medium" panose="020B0602020204020303" pitchFamily="34" charset="-79"/>
            </a:endParaRPr>
          </a:p>
          <a:p>
            <a:pPr marL="457200" indent="-457200">
              <a:buFont typeface="Arial" panose="020B0604020202020204" pitchFamily="34" charset="0"/>
              <a:buChar char="•"/>
            </a:pPr>
            <a:r>
              <a:rPr lang="en-US" b="0" dirty="0">
                <a:latin typeface="Futura Medium" panose="020B0602020204020303" pitchFamily="34" charset="-79"/>
                <a:cs typeface="Futura Medium" panose="020B0602020204020303" pitchFamily="34" charset="-79"/>
              </a:rPr>
              <a:t>No single “effect” of a mindset variable</a:t>
            </a:r>
          </a:p>
          <a:p>
            <a:pPr marL="1143000" lvl="1" indent="-457200"/>
            <a:r>
              <a:rPr lang="en-US" b="0" dirty="0">
                <a:latin typeface="Futura Medium" panose="020B0602020204020303" pitchFamily="34" charset="-79"/>
                <a:cs typeface="Futura Medium" panose="020B0602020204020303" pitchFamily="34" charset="-79"/>
              </a:rPr>
              <a:t>Contradicts meta-analyses focused on single “effects”</a:t>
            </a:r>
          </a:p>
        </p:txBody>
      </p:sp>
    </p:spTree>
    <p:extLst>
      <p:ext uri="{BB962C8B-B14F-4D97-AF65-F5344CB8AC3E}">
        <p14:creationId xmlns:p14="http://schemas.microsoft.com/office/powerpoint/2010/main" val="3518480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2A87D3D-927B-4B59-98F3-A85EA2DFF2F0}"/>
              </a:ext>
            </a:extLst>
          </p:cNvPr>
          <p:cNvSpPr>
            <a:spLocks noGrp="1"/>
          </p:cNvSpPr>
          <p:nvPr>
            <p:ph type="body" sz="half" idx="2"/>
          </p:nvPr>
        </p:nvSpPr>
        <p:spPr>
          <a:xfrm>
            <a:off x="2362200" y="1786104"/>
            <a:ext cx="7086601" cy="4318883"/>
          </a:xfrm>
        </p:spPr>
        <p:txBody>
          <a:bodyPr anchor="ctr" anchorCtr="0">
            <a:normAutofit/>
          </a:bodyPr>
          <a:lstStyle/>
          <a:p>
            <a:pPr algn="ctr">
              <a:spcBef>
                <a:spcPts val="0"/>
              </a:spcBef>
            </a:pPr>
            <a:r>
              <a:rPr lang="en-US" sz="2600" dirty="0">
                <a:cs typeface="Futura Medium" panose="020B0602020204020303" pitchFamily="34" charset="-79"/>
              </a:rPr>
              <a:t>For this issue, visit</a:t>
            </a:r>
          </a:p>
          <a:p>
            <a:pPr algn="ctr">
              <a:spcBef>
                <a:spcPts val="0"/>
              </a:spcBef>
            </a:pPr>
            <a:r>
              <a:rPr lang="en-US" sz="2600" dirty="0">
                <a:cs typeface="Futura Medium" panose="020B0602020204020303" pitchFamily="34" charset="-79"/>
                <a:hlinkClick r:id="rId3"/>
              </a:rPr>
              <a:t>https://</a:t>
            </a:r>
            <a:r>
              <a:rPr lang="sv-SE" sz="2600" dirty="0">
                <a:cs typeface="Futura Medium" panose="020B0602020204020303" pitchFamily="34" charset="-79"/>
                <a:hlinkClick r:id="rId3"/>
              </a:rPr>
              <a:t>doi.org/10.1111/mono.12471</a:t>
            </a:r>
            <a:endParaRPr lang="en-US" sz="2600" dirty="0">
              <a:cs typeface="Futura Medium" panose="020B0602020204020303" pitchFamily="34" charset="-79"/>
            </a:endParaRPr>
          </a:p>
          <a:p>
            <a:pPr algn="ctr">
              <a:spcBef>
                <a:spcPts val="0"/>
              </a:spcBef>
            </a:pPr>
            <a:endParaRPr lang="en-US" sz="2600" dirty="0">
              <a:cs typeface="Futura Medium" panose="020B0602020204020303" pitchFamily="34" charset="-79"/>
            </a:endParaRPr>
          </a:p>
          <a:p>
            <a:pPr algn="ctr"/>
            <a:r>
              <a:rPr lang="en-US" sz="2600" dirty="0">
                <a:cs typeface="Futura Medium" panose="020B0602020204020303" pitchFamily="34" charset="-79"/>
              </a:rPr>
              <a:t>For videos, commentaries, and teaching materials,</a:t>
            </a:r>
            <a:br>
              <a:rPr lang="en-US" sz="2600" dirty="0">
                <a:cs typeface="Futura Medium" panose="020B0602020204020303" pitchFamily="34" charset="-79"/>
              </a:rPr>
            </a:br>
            <a:r>
              <a:rPr lang="en-US" sz="2600" dirty="0">
                <a:cs typeface="Futura Medium" panose="020B0602020204020303" pitchFamily="34" charset="-79"/>
              </a:rPr>
              <a:t>visit </a:t>
            </a:r>
            <a:r>
              <a:rPr lang="en-US" sz="2600" dirty="0">
                <a:cs typeface="Futura Medium" panose="020B0602020204020303" pitchFamily="34" charset="-79"/>
                <a:hlinkClick r:id="rId4"/>
              </a:rPr>
              <a:t>monographmatters.srcd.org</a:t>
            </a:r>
            <a:endParaRPr lang="en-US" sz="2600" dirty="0">
              <a:cs typeface="Futura Medium" panose="020B0602020204020303" pitchFamily="34" charset="-79"/>
            </a:endParaRPr>
          </a:p>
        </p:txBody>
      </p:sp>
      <p:sp>
        <p:nvSpPr>
          <p:cNvPr id="4" name="Footer Placeholder 3">
            <a:extLst>
              <a:ext uri="{FF2B5EF4-FFF2-40B4-BE49-F238E27FC236}">
                <a16:creationId xmlns:a16="http://schemas.microsoft.com/office/drawing/2014/main" id="{DA4CACB2-6893-4CF3-AB11-728975192295}"/>
              </a:ext>
            </a:extLst>
          </p:cNvPr>
          <p:cNvSpPr>
            <a:spLocks noGrp="1"/>
          </p:cNvSpPr>
          <p:nvPr>
            <p:ph type="ftr" sz="quarter" idx="11"/>
          </p:nvPr>
        </p:nvSpPr>
        <p:spPr/>
        <p:txBody>
          <a:bodyPr/>
          <a:lstStyle/>
          <a:p>
            <a:r>
              <a:rPr lang="en-US"/>
              <a:t>Monograph Matters is the companion website for the Monographs of the Society for Research in Child Development</a:t>
            </a:r>
            <a:endParaRPr lang="en-US" dirty="0"/>
          </a:p>
        </p:txBody>
      </p:sp>
    </p:spTree>
    <p:extLst>
      <p:ext uri="{BB962C8B-B14F-4D97-AF65-F5344CB8AC3E}">
        <p14:creationId xmlns:p14="http://schemas.microsoft.com/office/powerpoint/2010/main" val="20135195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df7bf43-bcaa-4205-bf58-7a42f9edcc1e" xsi:nil="true"/>
    <lcf76f155ced4ddcb4097134ff3c332f xmlns="5a15d8f6-95ce-431e-9008-3f502752e1b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5E07F039FE7DA45820B9955A1566E19" ma:contentTypeVersion="16" ma:contentTypeDescription="Create a new document." ma:contentTypeScope="" ma:versionID="3b69ff2863d7c3eb2234364c6a1d68e4">
  <xsd:schema xmlns:xsd="http://www.w3.org/2001/XMLSchema" xmlns:xs="http://www.w3.org/2001/XMLSchema" xmlns:p="http://schemas.microsoft.com/office/2006/metadata/properties" xmlns:ns2="5a15d8f6-95ce-431e-9008-3f502752e1ba" xmlns:ns3="0df7bf43-bcaa-4205-bf58-7a42f9edcc1e" targetNamespace="http://schemas.microsoft.com/office/2006/metadata/properties" ma:root="true" ma:fieldsID="9c4a4434b23ca979c0900833d0da868c" ns2:_="" ns3:_="">
    <xsd:import namespace="5a15d8f6-95ce-431e-9008-3f502752e1ba"/>
    <xsd:import namespace="0df7bf43-bcaa-4205-bf58-7a42f9edcc1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DateTaken" minOccurs="0"/>
                <xsd:element ref="ns3:SharedWithUsers" minOccurs="0"/>
                <xsd:element ref="ns3:SharedWithDetails" minOccurs="0"/>
                <xsd:element ref="ns2:lcf76f155ced4ddcb4097134ff3c332f" minOccurs="0"/>
                <xsd:element ref="ns3:TaxCatchAll"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15d8f6-95ce-431e-9008-3f502752e1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91a9775-3525-4bf8-b88d-b7eef9d67d4b"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df7bf43-bcaa-4205-bf58-7a42f9edcc1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fde8611-be98-43fd-84a7-42ae9d4331cc}" ma:internalName="TaxCatchAll" ma:showField="CatchAllData" ma:web="0df7bf43-bcaa-4205-bf58-7a42f9ed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3DCCAC2-7CCC-4D2B-BDAD-C38C50A87EB1}">
  <ds:schemaRefs>
    <ds:schemaRef ds:uri="http://schemas.microsoft.com/office/2006/documentManagement/types"/>
    <ds:schemaRef ds:uri="http://purl.org/dc/elements/1.1/"/>
    <ds:schemaRef ds:uri="0df7bf43-bcaa-4205-bf58-7a42f9edcc1e"/>
    <ds:schemaRef ds:uri="http://schemas.microsoft.com/office/2006/metadata/properties"/>
    <ds:schemaRef ds:uri="http://www.w3.org/XML/1998/namespace"/>
    <ds:schemaRef ds:uri="5a15d8f6-95ce-431e-9008-3f502752e1ba"/>
    <ds:schemaRef ds:uri="http://schemas.microsoft.com/office/infopath/2007/PartnerControls"/>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76EAE422-2562-4D47-BC03-F4AA52DD6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15d8f6-95ce-431e-9008-3f502752e1ba"/>
    <ds:schemaRef ds:uri="0df7bf43-bcaa-4205-bf58-7a42f9ed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53AB6B0-5EDA-450C-8C19-83734855306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3259</TotalTime>
  <Words>3916</Words>
  <Application>Microsoft Office PowerPoint</Application>
  <PresentationFormat>Widescreen</PresentationFormat>
  <Paragraphs>267</Paragraphs>
  <Slides>46</Slides>
  <Notes>13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Arial</vt:lpstr>
      <vt:lpstr>Atkinson Hyperlegible</vt:lpstr>
      <vt:lpstr>Calibri</vt:lpstr>
      <vt:lpstr>Cambria Math</vt:lpstr>
      <vt:lpstr>Futura</vt:lpstr>
      <vt:lpstr>Futura Medium</vt:lpstr>
      <vt:lpstr>Futura Medium</vt:lpstr>
      <vt:lpstr>Futura PT Medium</vt:lpstr>
      <vt:lpstr>Futura Std Medium</vt:lpstr>
      <vt:lpstr>Times New Roman</vt:lpstr>
      <vt:lpstr>Office Theme</vt:lpstr>
      <vt:lpstr>Mindset × Context:  Schools, Classrooms, and the Unequal Translation of Expectations into Math Achievement  </vt:lpstr>
      <vt:lpstr>High School Math Progress as a Window into Developmental Dynamics and Societal Inequality</vt:lpstr>
      <vt:lpstr>“Off-track” Progress in Math from 9th to 10th Grade  Constrains Later Math Course-Taking</vt:lpstr>
      <vt:lpstr>“Off-Track” Progress in Math from 9th to 10th Grade  Foreshadows Secondary and Post-Secondary Attainment</vt:lpstr>
      <vt:lpstr>“Off-Track” Progress in Math from 9th to 10th Grade  is Stratified by Intersectional Identities</vt:lpstr>
      <vt:lpstr>Research Questions</vt:lpstr>
      <vt:lpstr>Mindset x Context Theory</vt:lpstr>
      <vt:lpstr>Previous Tests of Mindset x Context Theory</vt:lpstr>
      <vt:lpstr>Mindset x Context Theory Across Development and Identity Groups</vt:lpstr>
      <vt:lpstr>Mindset x Context Theory And Ecological Systems</vt:lpstr>
      <vt:lpstr>RQs 2 and 3: Possible Interaction Patterns</vt:lpstr>
      <vt:lpstr>Monograph Hypotheses</vt:lpstr>
      <vt:lpstr>National Study of Learning Mindsets (NSLM)</vt:lpstr>
      <vt:lpstr>Description of NSLM Analytic Samples</vt:lpstr>
      <vt:lpstr>Outcome Measure: Math Progress</vt:lpstr>
      <vt:lpstr>Independent Variable: Expectations</vt:lpstr>
      <vt:lpstr>Intersectional Identity Groups</vt:lpstr>
      <vt:lpstr>School-level Measures (RQ2)</vt:lpstr>
      <vt:lpstr>Teacher-Level Measure (RQ3)</vt:lpstr>
      <vt:lpstr>Honest Heterogeneity Analysis with  Bayesian Causal Forest</vt:lpstr>
      <vt:lpstr>Practical Takeaway for BCF Analysis</vt:lpstr>
      <vt:lpstr>Standard Multi-Level Model</vt:lpstr>
      <vt:lpstr>Bayesian Causal Forest</vt:lpstr>
      <vt:lpstr>Why BCF (Rather than BART)</vt:lpstr>
      <vt:lpstr>Local Identity Group Modeling Approach</vt:lpstr>
      <vt:lpstr>RQ1: Which intersectional identity groups showed the weakest or strongest links between expectations for success in math and progress through the math curriculum?</vt:lpstr>
      <vt:lpstr>RQ1: How the link between expectations for success in math and math progress from 9th to 10th grade varied across gender and socioeconomic identity groups. </vt:lpstr>
      <vt:lpstr>PowerPoint Presentation</vt:lpstr>
      <vt:lpstr>PowerPoint Presentation</vt:lpstr>
      <vt:lpstr>RQ2: How did the school’s peer culture shape the links between student expectations for success in math and math progress across gender and socioeconomic identity groups?</vt:lpstr>
      <vt:lpstr>RQ2: Between-school variation in the link between expectations for success in math and math progress from 9th to 10th grade, across identity groups, as a function of school formal and informal resources</vt:lpstr>
      <vt:lpstr>RQ2: Between-school variation in the link between expectations for success in math and math progress from 9th to 10th grade, across identity groups, as a function of school formal and informal resources</vt:lpstr>
      <vt:lpstr>RQ2: Between-school variation in the link between expectations for success in math and math progress from 9th to 10th grade, across identity groups, as a function of school formal and informal resources</vt:lpstr>
      <vt:lpstr>RQ2: Between-school variation in the link between expectations for success in math and math progress from 9th to 10th grade, across identity groups, as a function of school formal and informal resources</vt:lpstr>
      <vt:lpstr>RQ2: Between-school variation in the link between expectations for success in math and math progress from 9th to 10th grade, across identity groups, as a function of school formal and informal resources</vt:lpstr>
      <vt:lpstr>RQ2: Between-school variation in the link between expectations for success in math and math progress from 9th to 10th grade, across identity groups, as a function of school formal and informal resources</vt:lpstr>
      <vt:lpstr>RQ3: How did perceptions of classroom gender stereotyping shape the links between student expectations for success in math and math progress across identity groups?</vt:lpstr>
      <vt:lpstr>RQ3: Variation in the magnitude of association between expectations for success in math and math progress across local intersectional identity groups </vt:lpstr>
      <vt:lpstr>PowerPoint Presentation</vt:lpstr>
      <vt:lpstr>RQ3: Between-teacher variation in the link between expectations for success in math and math progress from 9th to 10th grade, across identity groups, as a function of classroom gender stereotyping</vt:lpstr>
      <vt:lpstr>RQ3: Between-teacher variation in the link between expectations for success in math and math progress from 9th to 10th grade, across identity groups, as a function of classroom gender stereotyping</vt:lpstr>
      <vt:lpstr>RQ3: Between-teacher variation in the link between expectations for success in math and math progress from 9th to 10th grade, across identity groups, as a function of classroom gender stereotyping</vt:lpstr>
      <vt:lpstr>RQ3: Between-teacher variation in the link between expectations for success in math and math progress from 9th to 10th grade, across gender and socioeconomic identity groups, as a function of classroom gender stereotyping</vt:lpstr>
      <vt:lpstr>Summary of Findings</vt:lpstr>
      <vt:lpstr>Implications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Bryanna Lansing</cp:lastModifiedBy>
  <cp:revision>686</cp:revision>
  <dcterms:created xsi:type="dcterms:W3CDTF">2020-01-10T20:12:13Z</dcterms:created>
  <dcterms:modified xsi:type="dcterms:W3CDTF">2023-08-11T18:08:05Z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0x010100A5E07F039FE7DA45820B9955A1566E19</vt:lpwstr>
  </property>
  <property fmtid="{D5CDD505-2E9C-101B-9397-08002B2CF9AE}" pid="3" name="MediaServiceImageTags">
    <vt:lpwstr/>
  </property>
  <property fmtid="{D5CDD505-2E9C-101B-9397-08002B2CF9AE}" pid="4" name="_MarkAsFinal">
    <vt:bool>true</vt:bool>
  </property>
</Properties>
</file>