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8"/>
  </p:notesMasterIdLst>
  <p:sldIdLst>
    <p:sldId id="256" r:id="rId2"/>
    <p:sldId id="272" r:id="rId3"/>
    <p:sldId id="258" r:id="rId4"/>
    <p:sldId id="259" r:id="rId5"/>
    <p:sldId id="260" r:id="rId6"/>
    <p:sldId id="261" r:id="rId7"/>
    <p:sldId id="262" r:id="rId8"/>
    <p:sldId id="263" r:id="rId9"/>
    <p:sldId id="275" r:id="rId10"/>
    <p:sldId id="265" r:id="rId11"/>
    <p:sldId id="276" r:id="rId12"/>
    <p:sldId id="277" r:id="rId13"/>
    <p:sldId id="273" r:id="rId14"/>
    <p:sldId id="267" r:id="rId15"/>
    <p:sldId id="268" r:id="rId16"/>
    <p:sldId id="26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63" autoAdjust="0"/>
    <p:restoredTop sz="60908" autoAdjust="0"/>
  </p:normalViewPr>
  <p:slideViewPr>
    <p:cSldViewPr snapToGrid="0">
      <p:cViewPr varScale="1">
        <p:scale>
          <a:sx n="43" d="100"/>
          <a:sy n="43" d="100"/>
        </p:scale>
        <p:origin x="1644" y="4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4B6A9-F505-4FAE-B0A3-BF3979D61EB1}" type="datetimeFigureOut">
              <a:rPr lang="en-GB" smtClean="0"/>
              <a:t>05/11/2019</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8A3C46-5C86-43C1-B84F-65ABCCC11C98}" type="slidenum">
              <a:rPr lang="en-GB" smtClean="0"/>
              <a:t>‹#›</a:t>
            </a:fld>
            <a:endParaRPr lang="en-GB" dirty="0"/>
          </a:p>
        </p:txBody>
      </p:sp>
    </p:spTree>
    <p:extLst>
      <p:ext uri="{BB962C8B-B14F-4D97-AF65-F5344CB8AC3E}">
        <p14:creationId xmlns:p14="http://schemas.microsoft.com/office/powerpoint/2010/main" val="2400472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This presentation is supplementary teaching material for the monograph.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It considers the two existing models of seriation referenced in the monograph, and then considers more broadly the theme of computationally modeling in developmental psychology. </a:t>
            </a:r>
          </a:p>
        </p:txBody>
      </p:sp>
      <p:sp>
        <p:nvSpPr>
          <p:cNvPr id="4" name="Slide Number Placeholder 3"/>
          <p:cNvSpPr>
            <a:spLocks noGrp="1"/>
          </p:cNvSpPr>
          <p:nvPr>
            <p:ph type="sldNum" sz="quarter" idx="5"/>
          </p:nvPr>
        </p:nvSpPr>
        <p:spPr/>
        <p:txBody>
          <a:bodyPr/>
          <a:lstStyle/>
          <a:p>
            <a:fld id="{F68A3C46-5C86-43C1-B84F-65ABCCC11C98}" type="slidenum">
              <a:rPr lang="en-GB" smtClean="0"/>
              <a:t>1</a:t>
            </a:fld>
            <a:endParaRPr lang="en-GB" dirty="0"/>
          </a:p>
        </p:txBody>
      </p:sp>
    </p:spTree>
    <p:extLst>
      <p:ext uri="{BB962C8B-B14F-4D97-AF65-F5344CB8AC3E}">
        <p14:creationId xmlns:p14="http://schemas.microsoft.com/office/powerpoint/2010/main" val="2755110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The monograph citation is included here. </a:t>
            </a:r>
          </a:p>
        </p:txBody>
      </p:sp>
      <p:sp>
        <p:nvSpPr>
          <p:cNvPr id="4" name="Slide Number Placeholder 3"/>
          <p:cNvSpPr>
            <a:spLocks noGrp="1"/>
          </p:cNvSpPr>
          <p:nvPr>
            <p:ph type="sldNum" sz="quarter" idx="5"/>
          </p:nvPr>
        </p:nvSpPr>
        <p:spPr/>
        <p:txBody>
          <a:bodyPr/>
          <a:lstStyle/>
          <a:p>
            <a:fld id="{F68A3C46-5C86-43C1-B84F-65ABCCC11C98}" type="slidenum">
              <a:rPr lang="en-GB" smtClean="0"/>
              <a:t>2</a:t>
            </a:fld>
            <a:endParaRPr lang="en-GB" dirty="0"/>
          </a:p>
        </p:txBody>
      </p:sp>
    </p:spTree>
    <p:extLst>
      <p:ext uri="{BB962C8B-B14F-4D97-AF65-F5344CB8AC3E}">
        <p14:creationId xmlns:p14="http://schemas.microsoft.com/office/powerpoint/2010/main" val="1286977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i="0" dirty="0">
                <a:solidFill>
                  <a:srgbClr val="000000"/>
                </a:solidFill>
                <a:latin typeface="+mn-lt"/>
                <a:ea typeface="PMingLiU" panose="02020500000000000000" pitchFamily="18" charset="-120"/>
                <a:cs typeface="Calibri" panose="020F0502020204030204" pitchFamily="34" charset="0"/>
              </a:rPr>
              <a:t>(Adapted from Simon and Halford, 1995, p. 2.)</a:t>
            </a:r>
            <a:endParaRPr lang="en-GB" sz="2000" b="0" i="0" dirty="0">
              <a:latin typeface="+mn-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b="0" i="0" dirty="0">
              <a:solidFill>
                <a:srgbClr val="000000"/>
              </a:solidFill>
              <a:latin typeface="+mn-lt"/>
              <a:ea typeface="PMingLiU" panose="02020500000000000000" pitchFamily="18" charset="-12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i="0" dirty="0">
                <a:solidFill>
                  <a:srgbClr val="000000"/>
                </a:solidFill>
                <a:latin typeface="+mn-lt"/>
                <a:ea typeface="PMingLiU" panose="02020500000000000000" pitchFamily="18" charset="-120"/>
                <a:cs typeface="Calibri" panose="020F0502020204030204" pitchFamily="34" charset="0"/>
              </a:rPr>
              <a:t>There are three components that are required in order to understand the central question in development: What is the nature of the transition mechanisms that promote change?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b="0" i="0" dirty="0">
              <a:solidFill>
                <a:srgbClr val="000000"/>
              </a:solidFill>
              <a:latin typeface="+mn-lt"/>
              <a:ea typeface="PMingLiU" panose="02020500000000000000" pitchFamily="18" charset="-120"/>
              <a:cs typeface="Calibri" panose="020F0502020204030204" pitchFamily="34" charset="0"/>
            </a:endParaRPr>
          </a:p>
          <a:p>
            <a:pPr marL="914400" marR="0" lvl="1" indent="-457200" algn="l" defTabSz="914400" rtl="0" eaLnBrk="1" fontAlgn="auto" latinLnBrk="0" hangingPunct="1">
              <a:lnSpc>
                <a:spcPct val="100000"/>
              </a:lnSpc>
              <a:spcBef>
                <a:spcPts val="0"/>
              </a:spcBef>
              <a:spcAft>
                <a:spcPts val="0"/>
              </a:spcAft>
              <a:buClrTx/>
              <a:buSzTx/>
              <a:buFont typeface="+mj-lt"/>
              <a:buAutoNum type="arabicPeriod"/>
              <a:tabLst/>
              <a:defRPr/>
            </a:pPr>
            <a:r>
              <a:rPr lang="en-US" sz="2000" b="0" i="0" dirty="0">
                <a:solidFill>
                  <a:srgbClr val="000000"/>
                </a:solidFill>
                <a:latin typeface="+mn-lt"/>
                <a:ea typeface="PMingLiU" panose="02020500000000000000" pitchFamily="18" charset="-120"/>
                <a:cs typeface="Calibri" panose="020F0502020204030204" pitchFamily="34" charset="0"/>
              </a:rPr>
              <a:t>First, there needs to be a performance model that can simulate the competence of a child or adult at a given level of competence;</a:t>
            </a:r>
          </a:p>
          <a:p>
            <a:pPr marL="914400" marR="0" lvl="1" indent="-457200" algn="l" defTabSz="914400" rtl="0" eaLnBrk="1" fontAlgn="auto" latinLnBrk="0" hangingPunct="1">
              <a:lnSpc>
                <a:spcPct val="100000"/>
              </a:lnSpc>
              <a:spcBef>
                <a:spcPts val="0"/>
              </a:spcBef>
              <a:spcAft>
                <a:spcPts val="0"/>
              </a:spcAft>
              <a:buClrTx/>
              <a:buSzTx/>
              <a:buFont typeface="+mj-lt"/>
              <a:buAutoNum type="arabicPeriod"/>
              <a:tabLst/>
              <a:defRPr/>
            </a:pPr>
            <a:r>
              <a:rPr lang="en-US" sz="2000" b="0" i="0" dirty="0">
                <a:solidFill>
                  <a:srgbClr val="000000"/>
                </a:solidFill>
                <a:latin typeface="+mn-lt"/>
                <a:ea typeface="PMingLiU" panose="02020500000000000000" pitchFamily="18" charset="-120"/>
                <a:cs typeface="Calibri" panose="020F0502020204030204" pitchFamily="34" charset="0"/>
              </a:rPr>
              <a:t>Second, there needs to be a principled mechanism that can transform the representations at the initial level into new representations supporting some more advanced level of processing; </a:t>
            </a:r>
          </a:p>
          <a:p>
            <a:pPr marL="914400" marR="0" lvl="1" indent="-457200" algn="l" defTabSz="914400" rtl="0" eaLnBrk="1" fontAlgn="auto" latinLnBrk="0" hangingPunct="1">
              <a:lnSpc>
                <a:spcPct val="100000"/>
              </a:lnSpc>
              <a:spcBef>
                <a:spcPts val="0"/>
              </a:spcBef>
              <a:spcAft>
                <a:spcPts val="0"/>
              </a:spcAft>
              <a:buClrTx/>
              <a:buSzTx/>
              <a:buFont typeface="+mj-lt"/>
              <a:buAutoNum type="arabicPeriod"/>
              <a:tabLst/>
              <a:defRPr/>
            </a:pPr>
            <a:r>
              <a:rPr lang="en-US" sz="2000" b="0" i="0" dirty="0">
                <a:solidFill>
                  <a:srgbClr val="000000"/>
                </a:solidFill>
                <a:latin typeface="+mn-lt"/>
                <a:ea typeface="PMingLiU" panose="02020500000000000000" pitchFamily="18" charset="-120"/>
                <a:cs typeface="Calibri" panose="020F0502020204030204" pitchFamily="34" charset="0"/>
              </a:rPr>
              <a:t>Finally, there must be a clear account of the activities engaged in by the individual(s) to be modeled between the start and end states of the transition concerned.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0" i="0" dirty="0">
              <a:solidFill>
                <a:srgbClr val="000000"/>
              </a:solidFill>
              <a:latin typeface="+mn-lt"/>
              <a:ea typeface="PMingLiU" panose="02020500000000000000" pitchFamily="18" charset="-12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3</a:t>
            </a:fld>
            <a:endParaRPr lang="en-GB" dirty="0"/>
          </a:p>
        </p:txBody>
      </p:sp>
    </p:spTree>
    <p:extLst>
      <p:ext uri="{BB962C8B-B14F-4D97-AF65-F5344CB8AC3E}">
        <p14:creationId xmlns:p14="http://schemas.microsoft.com/office/powerpoint/2010/main" val="3621130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Schlesinger &amp; McMurray (2012) considered a wide range of computational models in developmental psychology.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As illustrated, they produced a ‘taxonomy’ of models along two dimensions: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dirty="0"/>
              <a:t>1. Symbolic v’s Sub-symbolic;</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dirty="0"/>
              <a:t>2. Static v’s Dynamic.</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‘Symbolic’ as a term is broadly the use of knowledge representations that include logical or linguistic aspects, and ‘sub-symbolic’ is the distributed representation of knowledge across graphical structures.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Another way of looking at models of cognitive development is whether they are normative (specifying how an ideal cognition may be structured) or process (specifying information processing mechanisms of cognition) based. </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685800" marR="0" lvl="1" indent="-2286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dirty="0"/>
              <a:t>See </a:t>
            </a: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Mareschal (2010) on this valuable 3</a:t>
            </a:r>
            <a:r>
              <a:rPr lang="en-GB" sz="1200" baseline="300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rd</a:t>
            </a: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dimension of comparison. </a:t>
            </a:r>
            <a:endParaRPr lang="en-GB" dirty="0"/>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4</a:t>
            </a:fld>
            <a:endParaRPr lang="en-GB" dirty="0"/>
          </a:p>
        </p:txBody>
      </p:sp>
    </p:spTree>
    <p:extLst>
      <p:ext uri="{BB962C8B-B14F-4D97-AF65-F5344CB8AC3E}">
        <p14:creationId xmlns:p14="http://schemas.microsoft.com/office/powerpoint/2010/main" val="39606419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Production systems can be used to model cognition and were widely used in the 1970s to represent Piagetian tasks.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As illustrated, Young (1978) showed how a production system’s working memory, knowledge base and inference engine can work together to seriate blocks.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He used sets of rules to specify how the younger child may fail to seriate, as well as how the older child may achieve expertise. </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lang="en-US" dirty="0"/>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A continuous, process model of development, expertise was represented as the principled addition of more and more rules.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It did not consider ordinal understanding, however.</a:t>
            </a:r>
            <a:endParaRPr lang="en-GB" dirty="0"/>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5</a:t>
            </a:fld>
            <a:endParaRPr lang="en-GB" dirty="0"/>
          </a:p>
        </p:txBody>
      </p:sp>
    </p:spTree>
    <p:extLst>
      <p:ext uri="{BB962C8B-B14F-4D97-AF65-F5344CB8AC3E}">
        <p14:creationId xmlns:p14="http://schemas.microsoft.com/office/powerpoint/2010/main" val="29832947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Connectionist systems can also be used to model cognition, were used in the 1990s to represent Piagetian tasks, and are widely used in developmental psychology today.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As illustrated, Mareschal &amp; Shultz (1999) </a:t>
            </a:r>
            <a:r>
              <a:rPr lang="en-US" dirty="0"/>
              <a:t>showed how connectionist systems split up to solve different tasks (modules for ‘which one to I select?’ and ‘where do I put that?’) can work together to seriate blocks.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They used two dynamically evolving modular connectionist systems to specify how the younger child may fail to seriate, as well as how the older child may achieve expertise. </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lang="en-US" dirty="0"/>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A continuous, process model of development, expertise was represented as the principled addition of ‘hidden units’ within the two modules.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It did not consider ordinal understanding, however.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6</a:t>
            </a:fld>
            <a:endParaRPr lang="en-GB" dirty="0"/>
          </a:p>
        </p:txBody>
      </p:sp>
    </p:spTree>
    <p:extLst>
      <p:ext uri="{BB962C8B-B14F-4D97-AF65-F5344CB8AC3E}">
        <p14:creationId xmlns:p14="http://schemas.microsoft.com/office/powerpoint/2010/main" val="3514038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Dynamical systems can also be used to model developmental cognition, were also used in the 1990s to represent developmental psychological tasks and are also widely used in developmental psychology today.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As illustrated, van </a:t>
            </a:r>
            <a:r>
              <a:rPr lang="en-US"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Geert (1994, p. 180; 2014, supplemental spreadsheet) showed how </a:t>
            </a:r>
            <a:r>
              <a:rPr lang="en-US" dirty="0"/>
              <a:t>difference equations can simulate the shape of developmental change.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Coupled difference equations (such as those for addition competence and motivation, shown in equations 1a and 1b) represent the growth of a competence level over time. </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lang="en-US" dirty="0"/>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dirty="0"/>
              <a:t>They show how configuring the coupling variables in various ways may lead to the spurts, plateaus and regressions characteristic of developmental change.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Being a normative model, it does not consider information processing mechanisms.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7</a:t>
            </a:fld>
            <a:endParaRPr lang="en-GB" dirty="0"/>
          </a:p>
        </p:txBody>
      </p:sp>
    </p:spTree>
    <p:extLst>
      <p:ext uri="{BB962C8B-B14F-4D97-AF65-F5344CB8AC3E}">
        <p14:creationId xmlns:p14="http://schemas.microsoft.com/office/powerpoint/2010/main" val="2947487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Bayesian graphical models can also be used to model developmental cognition and are also widely used in developmental psychology today.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indent="-171450">
              <a:buFont typeface="Arial" panose="020B0604020202020204" pitchFamily="34" charset="0"/>
              <a:buChar char="•"/>
            </a:pPr>
            <a:r>
              <a:rPr lang="en-US"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As illustrated, Lee &amp; Sarnecka (2011) modeled Carey’s ‘number knower’ task, Give-N. </a:t>
            </a:r>
          </a:p>
          <a:p>
            <a:pPr marL="171450" indent="-171450">
              <a:buFont typeface="Arial" panose="020B0604020202020204" pitchFamily="34" charset="0"/>
              <a:buChar char="•"/>
            </a:pPr>
            <a:endParaRPr lang="en-US" sz="1200" b="0" i="0" u="none" strike="noStrike" kern="1200" baseline="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628650" lvl="1" indent="-171450">
              <a:buFont typeface="Courier New" panose="02070309020205020404" pitchFamily="49" charset="0"/>
              <a:buChar char="o"/>
            </a:pPr>
            <a:r>
              <a:rPr lang="en-US" sz="1200" b="0" i="0" u="none" strike="noStrike" kern="1200" baseline="0" dirty="0">
                <a:solidFill>
                  <a:schemeClr val="tx1"/>
                </a:solidFill>
                <a:latin typeface="+mn-lt"/>
                <a:ea typeface="+mn-ea"/>
                <a:cs typeface="+mn-cs"/>
              </a:rPr>
              <a:t>This task asks children to generate sets of a given </a:t>
            </a:r>
            <a:r>
              <a:rPr lang="en-GB" sz="1200" b="0" i="0" u="none" strike="noStrike" kern="1200" baseline="0" dirty="0">
                <a:solidFill>
                  <a:schemeClr val="tx1"/>
                </a:solidFill>
                <a:latin typeface="+mn-lt"/>
                <a:ea typeface="+mn-ea"/>
                <a:cs typeface="+mn-cs"/>
              </a:rPr>
              <a:t>number.</a:t>
            </a:r>
            <a:endParaRPr lang="en-US"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lang="en-US"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200" dirty="0"/>
              <a:t>A set of probability distributions are given data about how children answer questions in this task. </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lang="en-GB" sz="1200" dirty="0"/>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200" dirty="0"/>
              <a:t>These probability distributions are tuned to generate answers to Give-N questions, giving insights into why younger children fail and older children pass.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Being a normative model, it does not consider information processing mechanisms.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8</a:t>
            </a:fld>
            <a:endParaRPr lang="en-GB" dirty="0"/>
          </a:p>
        </p:txBody>
      </p:sp>
    </p:spTree>
    <p:extLst>
      <p:ext uri="{BB962C8B-B14F-4D97-AF65-F5344CB8AC3E}">
        <p14:creationId xmlns:p14="http://schemas.microsoft.com/office/powerpoint/2010/main" val="22372927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Futura Std Book" panose="020B0502020204020303" pitchFamily="34" charset="0"/>
              </a:rPr>
              <a:t>The monograph proposes a set of models that learn to sequence sets of varying size, and subsequently address tasks of ordinal understanding.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latin typeface="Futura Std Book" panose="020B0502020204020303"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Combining modeling methodologies, it is a </a:t>
            </a:r>
            <a:r>
              <a:rPr lang="en-US" i="1" dirty="0"/>
              <a:t>hybrid</a:t>
            </a:r>
            <a:r>
              <a:rPr lang="en-US" dirty="0"/>
              <a:t> model; as such, it combines different ways of representing knowledge and processing information in WM and LTM. </a:t>
            </a:r>
          </a:p>
          <a:p>
            <a:pPr marL="171450" indent="-171450">
              <a:buFont typeface="Arial" panose="020B0604020202020204" pitchFamily="34" charset="0"/>
              <a:buChar cha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 discontinuous, process model of development, expertise was represented as a set of LTM slots (evolving from LTM continuous probability distributions).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Slots indicate the emergence of a rule that guides action (‘select smallest size difference’).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indent="-171450">
              <a:buFont typeface="Arial" panose="020B0604020202020204" pitchFamily="34" charset="0"/>
              <a:buChar char="•"/>
            </a:pPr>
            <a:r>
              <a:rPr lang="en-GB" dirty="0"/>
              <a:t>These models are described in the PowerPoint presentation ‘</a:t>
            </a:r>
            <a:r>
              <a:rPr lang="en-US" dirty="0"/>
              <a:t>Models featured in the Development of Size Sequencing Skills monograph - SRCD - 84.4.pptx’.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Readers are encouraged to inspect these models and ask how well they answer the question posed in slide, ‘</a:t>
            </a:r>
            <a:r>
              <a:rPr lang="en-US" sz="1200" b="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What should a model of development deliver?’ </a:t>
            </a:r>
            <a:endParaRPr lang="en-GB" b="0"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9</a:t>
            </a:fld>
            <a:endParaRPr lang="en-GB" dirty="0"/>
          </a:p>
        </p:txBody>
      </p:sp>
    </p:spTree>
    <p:extLst>
      <p:ext uri="{BB962C8B-B14F-4D97-AF65-F5344CB8AC3E}">
        <p14:creationId xmlns:p14="http://schemas.microsoft.com/office/powerpoint/2010/main" val="8379825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These four approaches model the development of perception, learning and action selection in new ways, as well as incorporating symbolic cognition.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Readers are encouraged to inspect this literature and ask how well the models answer the question posed in slide, ‘</a:t>
            </a:r>
            <a:r>
              <a:rPr lang="en-US" sz="1200" b="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What should a model of development deliver?’ </a:t>
            </a:r>
            <a:endParaRPr lang="en-GB" b="0" dirty="0"/>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10</a:t>
            </a:fld>
            <a:endParaRPr lang="en-GB" dirty="0"/>
          </a:p>
        </p:txBody>
      </p:sp>
    </p:spTree>
    <p:extLst>
      <p:ext uri="{BB962C8B-B14F-4D97-AF65-F5344CB8AC3E}">
        <p14:creationId xmlns:p14="http://schemas.microsoft.com/office/powerpoint/2010/main" val="32329677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The diagram shows Popper’s three worlds of knowledge: 1. the physical and biological; 2. the mental; and 3. the cultural. </a:t>
            </a:r>
          </a:p>
          <a:p>
            <a:pPr marL="171450" indent="-171450">
              <a:buFont typeface="Arial" panose="020B0604020202020204" pitchFamily="34" charset="0"/>
              <a:buChar char="•"/>
            </a:pPr>
            <a:endParaRPr lang="en-GB" dirty="0"/>
          </a:p>
          <a:p>
            <a:pPr marL="171450" lvl="0" indent="-171450">
              <a:buFont typeface="Arial" panose="020B0604020202020204" pitchFamily="34" charset="0"/>
              <a:buChar char="•"/>
            </a:pPr>
            <a:r>
              <a:rPr lang="en-GB" dirty="0"/>
              <a:t>Depending on where in these three worlds your interest lies, your route towards building a suitable model will likely change. </a:t>
            </a:r>
          </a:p>
          <a:p>
            <a:pPr marL="171450" lvl="0" indent="-171450">
              <a:buFont typeface="Arial" panose="020B0604020202020204" pitchFamily="34" charset="0"/>
              <a:buChar char="•"/>
            </a:pPr>
            <a:endParaRPr lang="en-GB" dirty="0"/>
          </a:p>
          <a:p>
            <a:pPr marL="171450" lvl="0" indent="-171450">
              <a:buFont typeface="Arial" panose="020B0604020202020204" pitchFamily="34" charset="0"/>
              <a:buChar char="•"/>
            </a:pPr>
            <a:r>
              <a:rPr lang="en-GB" dirty="0"/>
              <a:t>Dynamical systems are suitable for building a wide range of physical and biological models of change, including cognitive change. </a:t>
            </a:r>
          </a:p>
          <a:p>
            <a:pPr marL="171450" lvl="0" indent="-171450">
              <a:buFont typeface="Arial" panose="020B0604020202020204" pitchFamily="34" charset="0"/>
              <a:buChar char="•"/>
            </a:pPr>
            <a:endParaRPr lang="en-GB" dirty="0"/>
          </a:p>
          <a:p>
            <a:pPr marL="171450" lvl="0" indent="-171450">
              <a:buFont typeface="Arial" panose="020B0604020202020204" pitchFamily="34" charset="0"/>
              <a:buChar char="•"/>
            </a:pPr>
            <a:r>
              <a:rPr lang="en-GB" dirty="0"/>
              <a:t>However, modeling human adult reasoning may need a type of model that represents symbols and their manipulation, e.g. logic programming (</a:t>
            </a: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Stenning &amp; Van Lambalgen, 2012)</a:t>
            </a:r>
            <a:r>
              <a:rPr lang="en-GB" dirty="0"/>
              <a:t>.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Merging such modeling requirements is a significant challenge for models of development.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11</a:t>
            </a:fld>
            <a:endParaRPr lang="en-GB" dirty="0"/>
          </a:p>
        </p:txBody>
      </p:sp>
    </p:spTree>
    <p:extLst>
      <p:ext uri="{BB962C8B-B14F-4D97-AF65-F5344CB8AC3E}">
        <p14:creationId xmlns:p14="http://schemas.microsoft.com/office/powerpoint/2010/main" val="28615465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It is becoming clear that multiple ways of representing knowledge and learning in models are needed to understand how cognition develops.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171450" indent="-171450">
              <a:buFont typeface="Arial" panose="020B0604020202020204" pitchFamily="34" charset="0"/>
              <a:buChar char="•"/>
            </a:pPr>
            <a:r>
              <a:rPr lang="en-GB" dirty="0"/>
              <a:t>This point intersects with Minsky’s (1988) position on how we likely hold many different representations for solving problems.</a:t>
            </a:r>
          </a:p>
          <a:p>
            <a:pPr marL="0" indent="0">
              <a:buFont typeface="Arial" panose="020B0604020202020204" pitchFamily="34" charset="0"/>
              <a:buNone/>
            </a:pPr>
            <a:endParaRPr lang="en-GB" dirty="0"/>
          </a:p>
          <a:p>
            <a:pPr marL="171450" indent="-171450">
              <a:buFont typeface="Arial" panose="020B0604020202020204" pitchFamily="34" charset="0"/>
              <a:buChar char="•"/>
            </a:pPr>
            <a:endParaRPr lang="en-GB" dirty="0"/>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12</a:t>
            </a:fld>
            <a:endParaRPr lang="en-GB" dirty="0"/>
          </a:p>
        </p:txBody>
      </p:sp>
    </p:spTree>
    <p:extLst>
      <p:ext uri="{BB962C8B-B14F-4D97-AF65-F5344CB8AC3E}">
        <p14:creationId xmlns:p14="http://schemas.microsoft.com/office/powerpoint/2010/main" val="1053372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Piagetian theorists have pointed out the limitations of computational models.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Bickhard (2016) points out that there are many ways of representing learning, and Bayesian inference is only one of these. Other routes to learning are equally plausible.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He also notes that the Bayesian modeling approach assumes the presence of hypotheses and does not usually specify how </a:t>
            </a:r>
            <a:r>
              <a:rPr lang="en-GB" sz="12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new</a:t>
            </a: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hypotheses come into play. </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He points to Piaget’s concept of equilibration, which </a:t>
            </a:r>
            <a:r>
              <a:rPr lang="en-GB" sz="12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does</a:t>
            </a: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describe the emergence of novelty.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Smith (2011) echoes this position, pointing to the modal notion of </a:t>
            </a:r>
            <a:r>
              <a:rPr lang="en-GB" sz="12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necessity</a:t>
            </a: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(a conscious understanding that, for example, 2 + 2 = 4 </a:t>
            </a:r>
            <a:r>
              <a:rPr lang="en-GB" sz="12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must</a:t>
            </a: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be the case, as opposed to </a:t>
            </a:r>
            <a:r>
              <a:rPr lang="en-GB" sz="12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probably</a:t>
            </a: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be the case) being absent in probabilistic models of mind.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This raises the question: can this crucial aspect of development be represented by a computational model?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If so, what sort of a design for an intelligent system would do this aspect of development justice?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latin typeface="Times New Roman" panose="02020603050405020304" pitchFamily="18" charset="0"/>
              <a:ea typeface="PMingLiU" panose="02020500000000000000" pitchFamily="18" charset="-120"/>
            </a:endParaRPr>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13</a:t>
            </a:fld>
            <a:endParaRPr lang="en-GB" dirty="0"/>
          </a:p>
        </p:txBody>
      </p:sp>
    </p:spTree>
    <p:extLst>
      <p:ext uri="{BB962C8B-B14F-4D97-AF65-F5344CB8AC3E}">
        <p14:creationId xmlns:p14="http://schemas.microsoft.com/office/powerpoint/2010/main" val="28624599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All authors discussed in this presentation are referenced in this section. </a:t>
            </a:r>
          </a:p>
        </p:txBody>
      </p:sp>
      <p:sp>
        <p:nvSpPr>
          <p:cNvPr id="4" name="Slide Number Placeholder 3"/>
          <p:cNvSpPr>
            <a:spLocks noGrp="1"/>
          </p:cNvSpPr>
          <p:nvPr>
            <p:ph type="sldNum" sz="quarter" idx="5"/>
          </p:nvPr>
        </p:nvSpPr>
        <p:spPr/>
        <p:txBody>
          <a:bodyPr/>
          <a:lstStyle/>
          <a:p>
            <a:fld id="{F68A3C46-5C86-43C1-B84F-65ABCCC11C98}" type="slidenum">
              <a:rPr lang="en-GB" smtClean="0"/>
              <a:t>14</a:t>
            </a:fld>
            <a:endParaRPr lang="en-GB" dirty="0"/>
          </a:p>
        </p:txBody>
      </p:sp>
    </p:spTree>
    <p:extLst>
      <p:ext uri="{BB962C8B-B14F-4D97-AF65-F5344CB8AC3E}">
        <p14:creationId xmlns:p14="http://schemas.microsoft.com/office/powerpoint/2010/main" val="22092613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All authors discussed in this presentation are referenced in this section. </a:t>
            </a:r>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15</a:t>
            </a:fld>
            <a:endParaRPr lang="en-GB" dirty="0"/>
          </a:p>
        </p:txBody>
      </p:sp>
    </p:spTree>
    <p:extLst>
      <p:ext uri="{BB962C8B-B14F-4D97-AF65-F5344CB8AC3E}">
        <p14:creationId xmlns:p14="http://schemas.microsoft.com/office/powerpoint/2010/main" val="12078541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All authors discussed in this presentation are referenced in this section. </a:t>
            </a:r>
          </a:p>
          <a:p>
            <a:endParaRPr lang="en-GB" dirty="0"/>
          </a:p>
        </p:txBody>
      </p:sp>
      <p:sp>
        <p:nvSpPr>
          <p:cNvPr id="4" name="Slide Number Placeholder 3"/>
          <p:cNvSpPr>
            <a:spLocks noGrp="1"/>
          </p:cNvSpPr>
          <p:nvPr>
            <p:ph type="sldNum" sz="quarter" idx="5"/>
          </p:nvPr>
        </p:nvSpPr>
        <p:spPr/>
        <p:txBody>
          <a:bodyPr/>
          <a:lstStyle/>
          <a:p>
            <a:fld id="{F68A3C46-5C86-43C1-B84F-65ABCCC11C98}" type="slidenum">
              <a:rPr lang="en-GB" smtClean="0"/>
              <a:t>16</a:t>
            </a:fld>
            <a:endParaRPr lang="en-GB" dirty="0"/>
          </a:p>
        </p:txBody>
      </p:sp>
    </p:spTree>
    <p:extLst>
      <p:ext uri="{BB962C8B-B14F-4D97-AF65-F5344CB8AC3E}">
        <p14:creationId xmlns:p14="http://schemas.microsoft.com/office/powerpoint/2010/main" val="1056903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54774-8C2D-4AD3-82AE-C696895A3C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98D7E4-8316-448C-BE52-A192922013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6662C48-2732-4B0A-A656-88783E5CE77E}"/>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5" name="Footer Placeholder 4">
            <a:extLst>
              <a:ext uri="{FF2B5EF4-FFF2-40B4-BE49-F238E27FC236}">
                <a16:creationId xmlns:a16="http://schemas.microsoft.com/office/drawing/2014/main" id="{3D50EB98-2215-45A9-9B6D-1689D91C902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F25E258-AB99-49EC-8BCC-661E91C32D11}"/>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2475054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BA7BD-4349-4B3C-A733-46E7377313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522700-1174-46A8-A0AA-79D2597933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539E9C-B604-40F1-8442-E1062B36AC3F}"/>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5" name="Footer Placeholder 4">
            <a:extLst>
              <a:ext uri="{FF2B5EF4-FFF2-40B4-BE49-F238E27FC236}">
                <a16:creationId xmlns:a16="http://schemas.microsoft.com/office/drawing/2014/main" id="{3374E60F-AD3A-4318-BA39-1162B00F139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0A00D72-7CBB-4348-B3AF-8522D9A6C3A7}"/>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125255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FDC31-2965-4C75-9C9C-DB3E64F5C55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620D701-30B4-49E4-A9DC-4F8EC28005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7FACF8E-ECDE-4E0D-9EF7-CBEE8A7E237C}"/>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5" name="Footer Placeholder 4">
            <a:extLst>
              <a:ext uri="{FF2B5EF4-FFF2-40B4-BE49-F238E27FC236}">
                <a16:creationId xmlns:a16="http://schemas.microsoft.com/office/drawing/2014/main" id="{406FAF62-9306-46B1-BF05-523E3F62E9D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8D97A3E-9975-4FF3-B32C-B31CD26D0F22}"/>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1637677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0B757-5EEC-485F-8BC2-E13460B984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00E750-3222-49C2-A326-3B5BECB975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930193F-9E47-4621-A710-4C9ED2DE4D5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4BF5003-AF40-459B-90EB-E53E32CFF119}"/>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6" name="Footer Placeholder 5">
            <a:extLst>
              <a:ext uri="{FF2B5EF4-FFF2-40B4-BE49-F238E27FC236}">
                <a16:creationId xmlns:a16="http://schemas.microsoft.com/office/drawing/2014/main" id="{260048F1-1787-4525-8EE1-053B0851B5D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469D35A-6777-45FA-AB27-C75F68B9FFEB}"/>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614403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DE882-D0A7-4AE8-9234-100AD7D010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944AB8-159D-4BD2-9C63-387053C6EA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15ADF36-4AD7-4161-8802-37E768372C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E98E47-12BF-4248-AAD9-1D876C639B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667749D-AB2D-4FA8-8078-2C832B2477C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088583D-FEA4-41FB-981E-AE4556D06375}"/>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8" name="Footer Placeholder 7">
            <a:extLst>
              <a:ext uri="{FF2B5EF4-FFF2-40B4-BE49-F238E27FC236}">
                <a16:creationId xmlns:a16="http://schemas.microsoft.com/office/drawing/2014/main" id="{3B17196D-4258-464B-8A2A-556EC4166C6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B9289882-4975-4834-A4F1-B9BAF75F542D}"/>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3081292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F9627-B443-42A7-95C1-7BDB862198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31910F9-D833-4C34-A60E-6726EE1BC628}"/>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4" name="Footer Placeholder 3">
            <a:extLst>
              <a:ext uri="{FF2B5EF4-FFF2-40B4-BE49-F238E27FC236}">
                <a16:creationId xmlns:a16="http://schemas.microsoft.com/office/drawing/2014/main" id="{16906A6D-7A0B-47E2-AADC-CE1891B17595}"/>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A423F27-D2A3-4703-9ADD-20E9C2688FCF}"/>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1712906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311F50-72AB-47BA-92DE-D3B503B5CC7A}"/>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3" name="Footer Placeholder 2">
            <a:extLst>
              <a:ext uri="{FF2B5EF4-FFF2-40B4-BE49-F238E27FC236}">
                <a16:creationId xmlns:a16="http://schemas.microsoft.com/office/drawing/2014/main" id="{1B108E9E-7FAB-44CE-BD13-ECF4850D6806}"/>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32068D91-AC58-4BE6-B57D-4FF99D0C6B94}"/>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1077923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23B2F-6E16-4304-BDD8-EF93655EBC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5319B74-AEDA-4AB8-B448-013B4424F1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098B728-3DA3-4DBE-B39F-104444731B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EA27A7-AD97-49AB-BBB3-720F40206230}"/>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6" name="Footer Placeholder 5">
            <a:extLst>
              <a:ext uri="{FF2B5EF4-FFF2-40B4-BE49-F238E27FC236}">
                <a16:creationId xmlns:a16="http://schemas.microsoft.com/office/drawing/2014/main" id="{E7B8FE10-DA65-453F-85B2-3E4EFBB36DB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3312626-5BC4-4EF1-AA66-292F85901466}"/>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2445853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C3A7A-FABF-4BBC-B136-9C643E1D9D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51EDD25-5B02-4368-950B-10F310C822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395FB559-A50F-44F4-A79D-713AEAEA88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8A0B83-327B-41BA-8777-987F23AFAECF}"/>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6" name="Footer Placeholder 5">
            <a:extLst>
              <a:ext uri="{FF2B5EF4-FFF2-40B4-BE49-F238E27FC236}">
                <a16:creationId xmlns:a16="http://schemas.microsoft.com/office/drawing/2014/main" id="{083191BC-0E9E-497B-9230-883DF65DAEB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AF6098E-0BBA-4B88-BA7E-AFD2C1EF27A1}"/>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3621344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A8798-788A-4910-AF1A-B305E85C8DE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365E54-FC59-4289-A2BA-E08E48982FB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396584-696F-44DA-A092-EF8760448517}"/>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5" name="Footer Placeholder 4">
            <a:extLst>
              <a:ext uri="{FF2B5EF4-FFF2-40B4-BE49-F238E27FC236}">
                <a16:creationId xmlns:a16="http://schemas.microsoft.com/office/drawing/2014/main" id="{B5A83C0C-5D2F-4C92-8762-A49C4146CC0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BA66F17-9A09-41F5-966F-68284B47698A}"/>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3474503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4E6A093-8F88-4D51-BABA-C923D440B9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386485-47CE-451F-86F0-1C8ACADD0B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002D1A-18CD-4FB9-B753-016247FD84D7}"/>
              </a:ext>
            </a:extLst>
          </p:cNvPr>
          <p:cNvSpPr>
            <a:spLocks noGrp="1"/>
          </p:cNvSpPr>
          <p:nvPr>
            <p:ph type="dt" sz="half" idx="10"/>
          </p:nvPr>
        </p:nvSpPr>
        <p:spPr/>
        <p:txBody>
          <a:bodyPr/>
          <a:lstStyle/>
          <a:p>
            <a:fld id="{6A824527-22CA-4549-96CD-E64DED3B0A5A}" type="datetimeFigureOut">
              <a:rPr lang="en-GB" smtClean="0"/>
              <a:t>05/11/2019</a:t>
            </a:fld>
            <a:endParaRPr lang="en-GB" dirty="0"/>
          </a:p>
        </p:txBody>
      </p:sp>
      <p:sp>
        <p:nvSpPr>
          <p:cNvPr id="5" name="Footer Placeholder 4">
            <a:extLst>
              <a:ext uri="{FF2B5EF4-FFF2-40B4-BE49-F238E27FC236}">
                <a16:creationId xmlns:a16="http://schemas.microsoft.com/office/drawing/2014/main" id="{AEBDAA32-7055-4E7D-8EDC-D3349713393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6DE9BE5-D8B3-4A5B-86B0-83F6D754EA1D}"/>
              </a:ext>
            </a:extLst>
          </p:cNvPr>
          <p:cNvSpPr>
            <a:spLocks noGrp="1"/>
          </p:cNvSpPr>
          <p:nvPr>
            <p:ph type="sldNum" sz="quarter" idx="12"/>
          </p:nvPr>
        </p:nvSpPr>
        <p:spPr/>
        <p:txBody>
          <a:bodyPr/>
          <a:lstStyle/>
          <a:p>
            <a:fld id="{776C4DEA-C29E-49EF-B8FE-5E97668A925D}" type="slidenum">
              <a:rPr lang="en-GB" smtClean="0"/>
              <a:t>‹#›</a:t>
            </a:fld>
            <a:endParaRPr lang="en-GB" dirty="0"/>
          </a:p>
        </p:txBody>
      </p:sp>
    </p:spTree>
    <p:extLst>
      <p:ext uri="{BB962C8B-B14F-4D97-AF65-F5344CB8AC3E}">
        <p14:creationId xmlns:p14="http://schemas.microsoft.com/office/powerpoint/2010/main" val="668214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715313-3F1D-4A5C-8F14-FD091BBCFB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F1301B-523B-4585-96E2-31B4687E2B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9B1BFF-AF91-4AD3-97D0-BA1F72FB67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824527-22CA-4549-96CD-E64DED3B0A5A}" type="datetimeFigureOut">
              <a:rPr lang="en-GB" smtClean="0"/>
              <a:t>05/11/2019</a:t>
            </a:fld>
            <a:endParaRPr lang="en-GB" dirty="0"/>
          </a:p>
        </p:txBody>
      </p:sp>
      <p:sp>
        <p:nvSpPr>
          <p:cNvPr id="5" name="Footer Placeholder 4">
            <a:extLst>
              <a:ext uri="{FF2B5EF4-FFF2-40B4-BE49-F238E27FC236}">
                <a16:creationId xmlns:a16="http://schemas.microsoft.com/office/drawing/2014/main" id="{E847CEB3-A38F-458C-8292-CB5B42D87A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60C41CCC-CA02-4718-A6A5-8AD95702B5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6C4DEA-C29E-49EF-B8FE-5E97668A925D}" type="slidenum">
              <a:rPr lang="en-GB" smtClean="0"/>
              <a:t>‹#›</a:t>
            </a:fld>
            <a:endParaRPr lang="en-GB" dirty="0"/>
          </a:p>
        </p:txBody>
      </p:sp>
    </p:spTree>
    <p:extLst>
      <p:ext uri="{BB962C8B-B14F-4D97-AF65-F5344CB8AC3E}">
        <p14:creationId xmlns:p14="http://schemas.microsoft.com/office/powerpoint/2010/main" val="9605218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ggie.mcgonigle@e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monographmatters.srcd.org/" TargetMode="External"/><Relationship Id="rId5" Type="http://schemas.openxmlformats.org/officeDocument/2006/relationships/image" Target="../media/image1.png"/><Relationship Id="rId4" Type="http://schemas.openxmlformats.org/officeDocument/2006/relationships/hyperlink" Target="mailto:iainkusel@hotmail.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hyperlink" Target="https://doi.org/10.1111/mono.12411" TargetMode="External"/><Relationship Id="rId4" Type="http://schemas.openxmlformats.org/officeDocument/2006/relationships/hyperlink" Target="https://monographmatters.srcd.org/"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hyperlink" Target="https://monographmatters.srcd.or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hyperlink" Target="https://monographmatters.srcd.org/"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hyperlink" Target="https://monographmatters.srcd.org/"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7A150-EB6C-4A32-8B3B-4DF5BD778D70}"/>
              </a:ext>
            </a:extLst>
          </p:cNvPr>
          <p:cNvSpPr>
            <a:spLocks noGrp="1"/>
          </p:cNvSpPr>
          <p:nvPr>
            <p:ph type="ctrTitle"/>
          </p:nvPr>
        </p:nvSpPr>
        <p:spPr>
          <a:xfrm>
            <a:off x="1524000" y="2498653"/>
            <a:ext cx="9560011" cy="1373080"/>
          </a:xfrm>
        </p:spPr>
        <p:txBody>
          <a:bodyPr>
            <a:normAutofit/>
          </a:bodyPr>
          <a:lstStyle/>
          <a:p>
            <a:r>
              <a:rPr lang="en-GB" sz="4000" dirty="0">
                <a:latin typeface="Futura Std Book" panose="020B0502020204020303" pitchFamily="34" charset="0"/>
              </a:rPr>
              <a:t>Computational Models </a:t>
            </a:r>
            <a:br>
              <a:rPr lang="en-GB" sz="4000" dirty="0">
                <a:latin typeface="Futura Std Book" panose="020B0502020204020303" pitchFamily="34" charset="0"/>
              </a:rPr>
            </a:br>
            <a:r>
              <a:rPr lang="en-GB" sz="4000" dirty="0">
                <a:latin typeface="Futura Std Book" panose="020B0502020204020303" pitchFamily="34" charset="0"/>
              </a:rPr>
              <a:t>in Developmental Psychology</a:t>
            </a:r>
          </a:p>
        </p:txBody>
      </p:sp>
      <p:sp>
        <p:nvSpPr>
          <p:cNvPr id="3" name="Subtitle 2">
            <a:extLst>
              <a:ext uri="{FF2B5EF4-FFF2-40B4-BE49-F238E27FC236}">
                <a16:creationId xmlns:a16="http://schemas.microsoft.com/office/drawing/2014/main" id="{9F4D4649-A332-4A79-AFC7-690F082A4D82}"/>
              </a:ext>
            </a:extLst>
          </p:cNvPr>
          <p:cNvSpPr>
            <a:spLocks noGrp="1"/>
          </p:cNvSpPr>
          <p:nvPr>
            <p:ph type="subTitle" idx="1"/>
          </p:nvPr>
        </p:nvSpPr>
        <p:spPr>
          <a:xfrm>
            <a:off x="556054" y="4755391"/>
            <a:ext cx="11269362" cy="921213"/>
          </a:xfrm>
        </p:spPr>
        <p:txBody>
          <a:bodyPr>
            <a:normAutofit/>
          </a:bodyPr>
          <a:lstStyle/>
          <a:p>
            <a:r>
              <a:rPr lang="en-GB" dirty="0">
                <a:latin typeface="Futura Std Book" panose="020B0502020204020303" pitchFamily="34" charset="0"/>
              </a:rPr>
              <a:t>Maggie McGonigle-Chalmers (</a:t>
            </a:r>
            <a:r>
              <a:rPr lang="en-GB" dirty="0">
                <a:latin typeface="Futura Std Book" panose="020B0502020204020303" pitchFamily="34" charset="0"/>
                <a:hlinkClick r:id="rId3"/>
              </a:rPr>
              <a:t>maggie.mcgonigle@ed.ac.uk</a:t>
            </a:r>
            <a:r>
              <a:rPr lang="en-GB" dirty="0">
                <a:latin typeface="Futura Std Book" panose="020B0502020204020303" pitchFamily="34" charset="0"/>
              </a:rPr>
              <a:t>)</a:t>
            </a:r>
          </a:p>
          <a:p>
            <a:r>
              <a:rPr lang="en-GB" dirty="0">
                <a:latin typeface="Futura Std Book" panose="020B0502020204020303" pitchFamily="34" charset="0"/>
              </a:rPr>
              <a:t>Iain Kusel (</a:t>
            </a:r>
            <a:r>
              <a:rPr lang="en-GB" dirty="0">
                <a:latin typeface="Futura Std Book" panose="020B0502020204020303" pitchFamily="34" charset="0"/>
                <a:hlinkClick r:id="rId4"/>
              </a:rPr>
              <a:t>iainkusel@hotmail.com</a:t>
            </a:r>
            <a:r>
              <a:rPr lang="en-GB" dirty="0">
                <a:latin typeface="Futura Std Book" panose="020B0502020204020303" pitchFamily="34" charset="0"/>
              </a:rPr>
              <a:t>) </a:t>
            </a:r>
          </a:p>
          <a:p>
            <a:endParaRPr lang="en-GB" dirty="0">
              <a:latin typeface="Futura Std Book" panose="020B0502020204020303" pitchFamily="34" charset="0"/>
            </a:endParaRPr>
          </a:p>
          <a:p>
            <a:endParaRPr lang="en-GB" dirty="0">
              <a:latin typeface="Futura Std Book" panose="020B0502020204020303" pitchFamily="34" charset="0"/>
            </a:endParaRPr>
          </a:p>
        </p:txBody>
      </p:sp>
      <p:pic>
        <p:nvPicPr>
          <p:cNvPr id="4" name="Picture 3">
            <a:extLst>
              <a:ext uri="{FF2B5EF4-FFF2-40B4-BE49-F238E27FC236}">
                <a16:creationId xmlns:a16="http://schemas.microsoft.com/office/drawing/2014/main" id="{2A78CCDC-3BB4-4FCE-A694-374888054216}"/>
              </a:ext>
            </a:extLst>
          </p:cNvPr>
          <p:cNvPicPr>
            <a:picLocks noChangeAspect="1"/>
          </p:cNvPicPr>
          <p:nvPr/>
        </p:nvPicPr>
        <p:blipFill>
          <a:blip r:embed="rId5"/>
          <a:stretch>
            <a:fillRect/>
          </a:stretch>
        </p:blipFill>
        <p:spPr>
          <a:xfrm>
            <a:off x="0" y="0"/>
            <a:ext cx="12192000" cy="1373080"/>
          </a:xfrm>
          <a:prstGeom prst="rect">
            <a:avLst/>
          </a:prstGeom>
        </p:spPr>
      </p:pic>
      <p:sp>
        <p:nvSpPr>
          <p:cNvPr id="5" name="TextBox 4">
            <a:extLst>
              <a:ext uri="{FF2B5EF4-FFF2-40B4-BE49-F238E27FC236}">
                <a16:creationId xmlns:a16="http://schemas.microsoft.com/office/drawing/2014/main" id="{489B0C41-CCE3-431E-96E7-CD31BAF9B6B9}"/>
              </a:ext>
            </a:extLst>
          </p:cNvPr>
          <p:cNvSpPr txBox="1"/>
          <p:nvPr/>
        </p:nvSpPr>
        <p:spPr>
          <a:xfrm>
            <a:off x="8563231" y="6314303"/>
            <a:ext cx="3598259" cy="369332"/>
          </a:xfrm>
          <a:prstGeom prst="rect">
            <a:avLst/>
          </a:prstGeom>
          <a:noFill/>
        </p:spPr>
        <p:txBody>
          <a:bodyPr wrap="square" rtlCol="0">
            <a:spAutoFit/>
          </a:bodyPr>
          <a:lstStyle/>
          <a:p>
            <a:r>
              <a:rPr lang="en-US" dirty="0">
                <a:latin typeface="Futura Std Book" panose="020B0502020204020303" pitchFamily="34" charset="0"/>
                <a:hlinkClick r:id="rId6"/>
              </a:rPr>
              <a:t>monographmatters.srcd.org</a:t>
            </a:r>
            <a:endParaRPr lang="en-US" dirty="0">
              <a:latin typeface="Futura Std Book" panose="020B0502020204020303" pitchFamily="34" charset="0"/>
            </a:endParaRPr>
          </a:p>
        </p:txBody>
      </p:sp>
    </p:spTree>
    <p:extLst>
      <p:ext uri="{BB962C8B-B14F-4D97-AF65-F5344CB8AC3E}">
        <p14:creationId xmlns:p14="http://schemas.microsoft.com/office/powerpoint/2010/main" val="400894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78CCDC-3BB4-4FCE-A694-374888054216}"/>
              </a:ext>
            </a:extLst>
          </p:cNvPr>
          <p:cNvPicPr>
            <a:picLocks noChangeAspect="1"/>
          </p:cNvPicPr>
          <p:nvPr/>
        </p:nvPicPr>
        <p:blipFill>
          <a:blip r:embed="rId3"/>
          <a:stretch>
            <a:fillRect/>
          </a:stretch>
        </p:blipFill>
        <p:spPr>
          <a:xfrm>
            <a:off x="0" y="0"/>
            <a:ext cx="12192000" cy="1373080"/>
          </a:xfrm>
          <a:prstGeom prst="rect">
            <a:avLst/>
          </a:prstGeom>
        </p:spPr>
      </p:pic>
      <p:sp>
        <p:nvSpPr>
          <p:cNvPr id="5" name="TextBox 4">
            <a:extLst>
              <a:ext uri="{FF2B5EF4-FFF2-40B4-BE49-F238E27FC236}">
                <a16:creationId xmlns:a16="http://schemas.microsoft.com/office/drawing/2014/main" id="{489B0C41-CCE3-431E-96E7-CD31BAF9B6B9}"/>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4"/>
              </a:rPr>
              <a:t>monographmatters.srcd.org</a:t>
            </a:r>
            <a:endParaRPr lang="en-US" dirty="0">
              <a:latin typeface="Futura Std Book" panose="020B0502020204020303" pitchFamily="34" charset="0"/>
            </a:endParaRPr>
          </a:p>
        </p:txBody>
      </p:sp>
      <p:sp>
        <p:nvSpPr>
          <p:cNvPr id="10" name="Rectangle 9">
            <a:extLst>
              <a:ext uri="{FF2B5EF4-FFF2-40B4-BE49-F238E27FC236}">
                <a16:creationId xmlns:a16="http://schemas.microsoft.com/office/drawing/2014/main" id="{F7CAB108-A6EC-44DB-AAF7-AF09A7644D84}"/>
              </a:ext>
            </a:extLst>
          </p:cNvPr>
          <p:cNvSpPr/>
          <p:nvPr/>
        </p:nvSpPr>
        <p:spPr>
          <a:xfrm>
            <a:off x="976184" y="2471181"/>
            <a:ext cx="10577384" cy="2862322"/>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000" dirty="0">
                <a:latin typeface="Futura Std Book" panose="020B0502020204020303" pitchFamily="34" charset="0"/>
              </a:rPr>
              <a:t>Monograph citation</a:t>
            </a:r>
          </a:p>
          <a:p>
            <a:endParaRPr lang="en-US" sz="2800" dirty="0">
              <a:latin typeface="Futura Std Book" panose="020B0502020204020303" pitchFamily="34" charset="0"/>
            </a:endParaRPr>
          </a:p>
          <a:p>
            <a:r>
              <a:rPr lang="en-US" sz="2800" dirty="0">
                <a:latin typeface="Futura Std Book" panose="020B0502020204020303" pitchFamily="34" charset="0"/>
              </a:rPr>
              <a:t>McGonigle‐Chalmers, M. &amp; </a:t>
            </a:r>
            <a:r>
              <a:rPr lang="en-US" sz="2800" dirty="0" err="1">
                <a:latin typeface="Futura Std Book" panose="020B0502020204020303" pitchFamily="34" charset="0"/>
              </a:rPr>
              <a:t>Kusel</a:t>
            </a:r>
            <a:r>
              <a:rPr lang="en-US" sz="2800" dirty="0">
                <a:latin typeface="Futura Std Book" panose="020B0502020204020303" pitchFamily="34" charset="0"/>
              </a:rPr>
              <a:t>, I. (2019). The development of size sequencing skills: an empirical and computational analysis. </a:t>
            </a:r>
            <a:r>
              <a:rPr lang="en-US" sz="2800" i="1" dirty="0">
                <a:latin typeface="Futura Std Book" panose="020B0502020204020303" pitchFamily="34" charset="0"/>
              </a:rPr>
              <a:t>Monographs of the Society for Research in Child Development, 84</a:t>
            </a:r>
            <a:r>
              <a:rPr lang="en-US" sz="2800" dirty="0">
                <a:latin typeface="Futura Std Book" panose="020B0502020204020303" pitchFamily="34" charset="0"/>
              </a:rPr>
              <a:t>(4). </a:t>
            </a:r>
            <a:r>
              <a:rPr lang="en-US" sz="2800" u="sng" dirty="0">
                <a:latin typeface="Futura Std Book" panose="020B0502020204020303" pitchFamily="34" charset="0"/>
                <a:hlinkClick r:id="rId5"/>
              </a:rPr>
              <a:t>https://doi.org/10.1111/mono.12411</a:t>
            </a:r>
            <a:endParaRPr lang="en-US" sz="2800" dirty="0">
              <a:latin typeface="Futura Std Book" panose="020B0502020204020303" pitchFamily="34" charset="0"/>
            </a:endParaRPr>
          </a:p>
        </p:txBody>
      </p:sp>
    </p:spTree>
    <p:extLst>
      <p:ext uri="{BB962C8B-B14F-4D97-AF65-F5344CB8AC3E}">
        <p14:creationId xmlns:p14="http://schemas.microsoft.com/office/powerpoint/2010/main" val="774718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1466336" y="135905"/>
            <a:ext cx="11458832" cy="942053"/>
          </a:xfrm>
          <a:prstGeom prst="rect">
            <a:avLst/>
          </a:prstGeom>
        </p:spPr>
        <p:txBody>
          <a:bodyPr wrap="square">
            <a:spAutoFit/>
          </a:bodyPr>
          <a:lstStyle/>
          <a:p>
            <a:pPr marR="942340">
              <a:lnSpc>
                <a:spcPct val="200000"/>
              </a:lnSpc>
              <a:spcAft>
                <a:spcPts val="800"/>
              </a:spcAft>
            </a:pPr>
            <a:r>
              <a:rPr lang="en-GB" sz="3200" b="1"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a:t>
            </a: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What should a model of development deliver? </a:t>
            </a:r>
          </a:p>
        </p:txBody>
      </p:sp>
      <p:sp>
        <p:nvSpPr>
          <p:cNvPr id="2" name="Rectangle 1">
            <a:extLst>
              <a:ext uri="{FF2B5EF4-FFF2-40B4-BE49-F238E27FC236}">
                <a16:creationId xmlns:a16="http://schemas.microsoft.com/office/drawing/2014/main" id="{E0A68F20-6D6F-47B9-8639-79AC5B4110CD}"/>
              </a:ext>
            </a:extLst>
          </p:cNvPr>
          <p:cNvSpPr/>
          <p:nvPr/>
        </p:nvSpPr>
        <p:spPr>
          <a:xfrm>
            <a:off x="1379466" y="1409051"/>
            <a:ext cx="10630564" cy="6413231"/>
          </a:xfrm>
          <a:prstGeom prst="rect">
            <a:avLst/>
          </a:prstGeom>
        </p:spPr>
        <p:txBody>
          <a:bodyPr wrap="square">
            <a:spAutoFit/>
          </a:bodyPr>
          <a:lstStyle/>
          <a:p>
            <a:pPr marL="457200" marR="942340" indent="-457200">
              <a:lnSpc>
                <a:spcPct val="200000"/>
              </a:lnSpc>
              <a:spcAft>
                <a:spcPts val="800"/>
              </a:spcAft>
              <a:buFont typeface="Arial" panose="020B0604020202020204" pitchFamily="34" charset="0"/>
              <a:buChar char="•"/>
            </a:pPr>
            <a:r>
              <a:rPr lang="en-US"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How best understand the transition mechanisms that promote change? </a:t>
            </a:r>
          </a:p>
          <a:p>
            <a:pPr marL="457200" marR="942340" indent="-457200">
              <a:lnSpc>
                <a:spcPct val="200000"/>
              </a:lnSpc>
              <a:spcAft>
                <a:spcPts val="800"/>
              </a:spcAft>
              <a:buFont typeface="Arial" panose="020B0604020202020204" pitchFamily="34" charset="0"/>
              <a:buChar char="•"/>
            </a:pPr>
            <a:r>
              <a:rPr lang="en-US"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First, simulate the competence of a child at an initial level X</a:t>
            </a:r>
          </a:p>
          <a:p>
            <a:pPr marL="457200" marR="942340" indent="-457200">
              <a:lnSpc>
                <a:spcPct val="200000"/>
              </a:lnSpc>
              <a:spcAft>
                <a:spcPts val="800"/>
              </a:spcAft>
              <a:buFont typeface="Arial" panose="020B0604020202020204" pitchFamily="34" charset="0"/>
              <a:buChar char="•"/>
            </a:pPr>
            <a:r>
              <a:rPr lang="en-US"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Second, establish a mechanism that can transform representations at X to a new level Y</a:t>
            </a:r>
          </a:p>
          <a:p>
            <a:pPr marL="457200" marR="942340" indent="-457200">
              <a:lnSpc>
                <a:spcPct val="200000"/>
              </a:lnSpc>
              <a:spcAft>
                <a:spcPts val="800"/>
              </a:spcAft>
              <a:buFont typeface="Arial" panose="020B0604020202020204" pitchFamily="34" charset="0"/>
              <a:buChar char="•"/>
            </a:pPr>
            <a:r>
              <a:rPr lang="en-US"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Finally, account for all activities between X and Y </a:t>
            </a:r>
          </a:p>
          <a:p>
            <a:pPr marL="457200" marR="942340" indent="-457200" algn="just">
              <a:lnSpc>
                <a:spcPct val="200000"/>
              </a:lnSpc>
              <a:spcAft>
                <a:spcPts val="800"/>
              </a:spcAft>
              <a:buFont typeface="Arial" panose="020B0604020202020204" pitchFamily="34" charset="0"/>
              <a:buChar char="•"/>
            </a:pPr>
            <a:endParaRPr lang="en-US" sz="2400" b="1"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a:p>
            <a:pPr marL="457200" marR="942340" indent="-457200" algn="just">
              <a:lnSpc>
                <a:spcPct val="200000"/>
              </a:lnSpc>
              <a:spcAft>
                <a:spcPts val="800"/>
              </a:spcAft>
              <a:buFont typeface="Arial" panose="020B0604020202020204" pitchFamily="34" charset="0"/>
              <a:buChar char="•"/>
            </a:pPr>
            <a:endParaRPr lang="en-US" sz="2400" b="1"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p:txBody>
      </p:sp>
      <p:sp>
        <p:nvSpPr>
          <p:cNvPr id="6" name="TextBox 5">
            <a:extLst>
              <a:ext uri="{FF2B5EF4-FFF2-40B4-BE49-F238E27FC236}">
                <a16:creationId xmlns:a16="http://schemas.microsoft.com/office/drawing/2014/main" id="{3CABCE95-164E-4AD4-9D5F-026356B22769}"/>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spTree>
    <p:extLst>
      <p:ext uri="{BB962C8B-B14F-4D97-AF65-F5344CB8AC3E}">
        <p14:creationId xmlns:p14="http://schemas.microsoft.com/office/powerpoint/2010/main" val="1686102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2441335" y="161647"/>
            <a:ext cx="8976308" cy="942053"/>
          </a:xfrm>
          <a:prstGeom prst="rect">
            <a:avLst/>
          </a:prstGeom>
        </p:spPr>
        <p:txBody>
          <a:bodyPr wrap="square">
            <a:spAutoFit/>
          </a:bodyPr>
          <a:lstStyle/>
          <a:p>
            <a:pPr marR="942340">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Developmental models ‘taxonomy’</a:t>
            </a:r>
          </a:p>
        </p:txBody>
      </p:sp>
      <p:sp>
        <p:nvSpPr>
          <p:cNvPr id="3" name="Rectangle 2">
            <a:extLst>
              <a:ext uri="{FF2B5EF4-FFF2-40B4-BE49-F238E27FC236}">
                <a16:creationId xmlns:a16="http://schemas.microsoft.com/office/drawing/2014/main" id="{C87183B4-1D27-4FCA-9761-D47416A2EE3F}"/>
              </a:ext>
            </a:extLst>
          </p:cNvPr>
          <p:cNvSpPr/>
          <p:nvPr/>
        </p:nvSpPr>
        <p:spPr>
          <a:xfrm>
            <a:off x="2236120" y="6016106"/>
            <a:ext cx="8812024" cy="461665"/>
          </a:xfrm>
          <a:prstGeom prst="rect">
            <a:avLst/>
          </a:prstGeom>
        </p:spPr>
        <p:txBody>
          <a:bodyPr wrap="square">
            <a:spAutoFit/>
          </a:bodyPr>
          <a:lstStyle/>
          <a:p>
            <a:pPr marL="342900" indent="-342900">
              <a:buFont typeface="Arial" panose="020B0604020202020204" pitchFamily="34" charset="0"/>
              <a:buChar char="•"/>
            </a:pPr>
            <a:r>
              <a:rPr lang="en-US"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See Schlesinger &amp; McMurray, 2012 </a:t>
            </a:r>
            <a:endParaRPr lang="en-GB" sz="2400" dirty="0"/>
          </a:p>
        </p:txBody>
      </p:sp>
      <p:sp>
        <p:nvSpPr>
          <p:cNvPr id="7" name="TextBox 6">
            <a:extLst>
              <a:ext uri="{FF2B5EF4-FFF2-40B4-BE49-F238E27FC236}">
                <a16:creationId xmlns:a16="http://schemas.microsoft.com/office/drawing/2014/main" id="{5D6CD85F-A0E9-4C4F-B69D-8C4639E988C6}"/>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pic>
        <p:nvPicPr>
          <p:cNvPr id="6" name="Picture 5">
            <a:extLst>
              <a:ext uri="{FF2B5EF4-FFF2-40B4-BE49-F238E27FC236}">
                <a16:creationId xmlns:a16="http://schemas.microsoft.com/office/drawing/2014/main" id="{702767D6-C740-4994-977B-522C9953B9D1}"/>
              </a:ext>
            </a:extLst>
          </p:cNvPr>
          <p:cNvPicPr>
            <a:picLocks noChangeAspect="1"/>
          </p:cNvPicPr>
          <p:nvPr/>
        </p:nvPicPr>
        <p:blipFill>
          <a:blip r:embed="rId4"/>
          <a:stretch>
            <a:fillRect/>
          </a:stretch>
        </p:blipFill>
        <p:spPr>
          <a:xfrm>
            <a:off x="2236120" y="1145651"/>
            <a:ext cx="6541488" cy="4640267"/>
          </a:xfrm>
          <a:prstGeom prst="rect">
            <a:avLst/>
          </a:prstGeom>
        </p:spPr>
      </p:pic>
    </p:spTree>
    <p:extLst>
      <p:ext uri="{BB962C8B-B14F-4D97-AF65-F5344CB8AC3E}">
        <p14:creationId xmlns:p14="http://schemas.microsoft.com/office/powerpoint/2010/main" val="1724658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704871-7C5B-425D-B6A9-9FC53325FBBF}"/>
              </a:ext>
            </a:extLst>
          </p:cNvPr>
          <p:cNvPicPr>
            <a:picLocks noChangeAspect="1"/>
          </p:cNvPicPr>
          <p:nvPr/>
        </p:nvPicPr>
        <p:blipFill>
          <a:blip r:embed="rId3"/>
          <a:stretch>
            <a:fillRect/>
          </a:stretch>
        </p:blipFill>
        <p:spPr>
          <a:xfrm>
            <a:off x="2130315" y="966787"/>
            <a:ext cx="7915728" cy="5280557"/>
          </a:xfrm>
          <a:prstGeom prst="rect">
            <a:avLst/>
          </a:prstGeom>
        </p:spPr>
      </p:pic>
      <p:sp>
        <p:nvSpPr>
          <p:cNvPr id="10" name="Rectangle 9">
            <a:extLst>
              <a:ext uri="{FF2B5EF4-FFF2-40B4-BE49-F238E27FC236}">
                <a16:creationId xmlns:a16="http://schemas.microsoft.com/office/drawing/2014/main" id="{BEC4B028-8617-4C33-93B8-C254B9D97B22}"/>
              </a:ext>
            </a:extLst>
          </p:cNvPr>
          <p:cNvSpPr/>
          <p:nvPr/>
        </p:nvSpPr>
        <p:spPr>
          <a:xfrm>
            <a:off x="-111211" y="139629"/>
            <a:ext cx="12680475" cy="942053"/>
          </a:xfrm>
          <a:prstGeom prst="rect">
            <a:avLst/>
          </a:prstGeom>
        </p:spPr>
        <p:txBody>
          <a:bodyPr wrap="square">
            <a:spAutoFit/>
          </a:bodyPr>
          <a:lstStyle/>
          <a:p>
            <a:pPr marR="942340" algn="just">
              <a:lnSpc>
                <a:spcPct val="200000"/>
              </a:lnSpc>
              <a:spcAft>
                <a:spcPts val="800"/>
              </a:spcAft>
            </a:pPr>
            <a:r>
              <a:rPr lang="en-GB" sz="32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a:t>
            </a: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Production systems model of seriation (Young, 1978) </a:t>
            </a:r>
          </a:p>
        </p:txBody>
      </p:sp>
      <p:sp>
        <p:nvSpPr>
          <p:cNvPr id="7" name="TextBox 6">
            <a:extLst>
              <a:ext uri="{FF2B5EF4-FFF2-40B4-BE49-F238E27FC236}">
                <a16:creationId xmlns:a16="http://schemas.microsoft.com/office/drawing/2014/main" id="{67664FC5-C35E-48A0-9121-2C2D5F27F969}"/>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4"/>
              </a:rPr>
              <a:t>monographmatters.srcd.org</a:t>
            </a:r>
            <a:endParaRPr lang="en-US" dirty="0">
              <a:latin typeface="Futura Std Book" panose="020B0502020204020303" pitchFamily="34" charset="0"/>
            </a:endParaRPr>
          </a:p>
        </p:txBody>
      </p:sp>
    </p:spTree>
    <p:extLst>
      <p:ext uri="{BB962C8B-B14F-4D97-AF65-F5344CB8AC3E}">
        <p14:creationId xmlns:p14="http://schemas.microsoft.com/office/powerpoint/2010/main" val="100435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580768" y="51794"/>
            <a:ext cx="13802497" cy="942053"/>
          </a:xfrm>
          <a:prstGeom prst="rect">
            <a:avLst/>
          </a:prstGeom>
        </p:spPr>
        <p:txBody>
          <a:bodyPr wrap="square">
            <a:spAutoFit/>
          </a:bodyPr>
          <a:lstStyle/>
          <a:p>
            <a:pPr marR="942340">
              <a:lnSpc>
                <a:spcPct val="200000"/>
              </a:lnSpc>
              <a:spcAft>
                <a:spcPts val="800"/>
              </a:spcAft>
            </a:pPr>
            <a:r>
              <a:rPr lang="en-GB"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a:t>
            </a:r>
            <a:r>
              <a:rPr lang="en-US"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a:t>
            </a: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Connectionist model of seriation (Mareschal &amp; Shultz, 1999) </a:t>
            </a:r>
          </a:p>
        </p:txBody>
      </p:sp>
      <p:pic>
        <p:nvPicPr>
          <p:cNvPr id="8" name="Picture 7">
            <a:extLst>
              <a:ext uri="{FF2B5EF4-FFF2-40B4-BE49-F238E27FC236}">
                <a16:creationId xmlns:a16="http://schemas.microsoft.com/office/drawing/2014/main" id="{8A4290C6-7C65-4696-BF5B-CCDED1A260A7}"/>
              </a:ext>
            </a:extLst>
          </p:cNvPr>
          <p:cNvPicPr>
            <a:picLocks noChangeAspect="1"/>
          </p:cNvPicPr>
          <p:nvPr/>
        </p:nvPicPr>
        <p:blipFill>
          <a:blip r:embed="rId3"/>
          <a:stretch>
            <a:fillRect/>
          </a:stretch>
        </p:blipFill>
        <p:spPr>
          <a:xfrm>
            <a:off x="2653785" y="1015621"/>
            <a:ext cx="6649134" cy="5600650"/>
          </a:xfrm>
          <a:prstGeom prst="rect">
            <a:avLst/>
          </a:prstGeom>
        </p:spPr>
      </p:pic>
      <p:sp>
        <p:nvSpPr>
          <p:cNvPr id="6" name="TextBox 5">
            <a:extLst>
              <a:ext uri="{FF2B5EF4-FFF2-40B4-BE49-F238E27FC236}">
                <a16:creationId xmlns:a16="http://schemas.microsoft.com/office/drawing/2014/main" id="{11CEEE38-756F-439C-B598-0AA233B941F1}"/>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4"/>
              </a:rPr>
              <a:t>monographmatters.srcd.org</a:t>
            </a:r>
            <a:endParaRPr lang="en-US" dirty="0">
              <a:latin typeface="Futura Std Book" panose="020B0502020204020303" pitchFamily="34" charset="0"/>
            </a:endParaRPr>
          </a:p>
        </p:txBody>
      </p:sp>
    </p:spTree>
    <p:extLst>
      <p:ext uri="{BB962C8B-B14F-4D97-AF65-F5344CB8AC3E}">
        <p14:creationId xmlns:p14="http://schemas.microsoft.com/office/powerpoint/2010/main" val="3461793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1610497" y="17829"/>
            <a:ext cx="10791567" cy="942053"/>
          </a:xfrm>
          <a:prstGeom prst="rect">
            <a:avLst/>
          </a:prstGeom>
        </p:spPr>
        <p:txBody>
          <a:bodyPr wrap="square">
            <a:spAutoFit/>
          </a:bodyPr>
          <a:lstStyle/>
          <a:p>
            <a:pPr marR="942340" algn="just">
              <a:lnSpc>
                <a:spcPct val="200000"/>
              </a:lnSpc>
              <a:spcAft>
                <a:spcPts val="800"/>
              </a:spcAft>
            </a:pPr>
            <a:r>
              <a:rPr lang="en-GB"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a:t>
            </a: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Dynamical systems of development</a:t>
            </a:r>
          </a:p>
        </p:txBody>
      </p:sp>
      <p:sp>
        <p:nvSpPr>
          <p:cNvPr id="6" name="TextBox 5">
            <a:extLst>
              <a:ext uri="{FF2B5EF4-FFF2-40B4-BE49-F238E27FC236}">
                <a16:creationId xmlns:a16="http://schemas.microsoft.com/office/drawing/2014/main" id="{6F4228A7-81F1-43E2-96E5-204F552A2E3F}"/>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sp>
        <p:nvSpPr>
          <p:cNvPr id="4" name="Rectangle 3">
            <a:extLst>
              <a:ext uri="{FF2B5EF4-FFF2-40B4-BE49-F238E27FC236}">
                <a16:creationId xmlns:a16="http://schemas.microsoft.com/office/drawing/2014/main" id="{60797B1A-5D2C-4FCE-9AE3-F923F76BB364}"/>
              </a:ext>
            </a:extLst>
          </p:cNvPr>
          <p:cNvSpPr/>
          <p:nvPr/>
        </p:nvSpPr>
        <p:spPr>
          <a:xfrm>
            <a:off x="1678461" y="5758804"/>
            <a:ext cx="9268628" cy="461665"/>
          </a:xfrm>
          <a:prstGeom prst="rect">
            <a:avLst/>
          </a:prstGeom>
        </p:spPr>
        <p:txBody>
          <a:bodyPr wrap="none">
            <a:spAutoFit/>
          </a:bodyPr>
          <a:lstStyle/>
          <a:p>
            <a:pPr marL="285750" indent="-285750">
              <a:buFont typeface="Arial" panose="020B0604020202020204" pitchFamily="34" charset="0"/>
              <a:buChar char="•"/>
            </a:pPr>
            <a:r>
              <a:rPr lang="en-US"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See van Geert (1994, p. 180; 2014, supplemental spreadsheet)</a:t>
            </a:r>
            <a:endParaRPr lang="en-GB" sz="2400" dirty="0"/>
          </a:p>
        </p:txBody>
      </p:sp>
      <mc:AlternateContent xmlns:mc="http://schemas.openxmlformats.org/markup-compatibility/2006" xmlns:a14="http://schemas.microsoft.com/office/drawing/2010/main">
        <mc:Choice Requires="a14">
          <p:sp>
            <p:nvSpPr>
              <p:cNvPr id="8" name="Rectangle 7">
                <a:extLst>
                  <a:ext uri="{FF2B5EF4-FFF2-40B4-BE49-F238E27FC236}">
                    <a16:creationId xmlns:a16="http://schemas.microsoft.com/office/drawing/2014/main" id="{C7D5A1EF-0A7C-4C2D-9EE2-D7AD05B7A74D}"/>
                  </a:ext>
                </a:extLst>
              </p:cNvPr>
              <p:cNvSpPr/>
              <p:nvPr/>
            </p:nvSpPr>
            <p:spPr>
              <a:xfrm>
                <a:off x="-1122551" y="2321311"/>
                <a:ext cx="7016726" cy="1754070"/>
              </a:xfrm>
              <a:prstGeom prst="rect">
                <a:avLst/>
              </a:prstGeom>
            </p:spPr>
            <p:txBody>
              <a:bodyPr wrap="square">
                <a:spAutoFit/>
              </a:bodyPr>
              <a:lstStyle/>
              <a:p>
                <a:pPr marL="457200" indent="457200">
                  <a:lnSpc>
                    <a:spcPct val="150000"/>
                  </a:lnSpc>
                  <a:spcAft>
                    <a:spcPts val="0"/>
                  </a:spcAft>
                </a:pPr>
                <a:r>
                  <a:rPr lang="en-GB" sz="2400" dirty="0">
                    <a:latin typeface="Times New Roman" panose="02020603050405020304" pitchFamily="18" charset="0"/>
                    <a:ea typeface="PMingLiU" panose="02020500000000000000" pitchFamily="18" charset="-120"/>
                  </a:rPr>
                  <a:t>           </a:t>
                </a:r>
                <a14:m>
                  <m:oMath xmlns:m="http://schemas.openxmlformats.org/officeDocument/2006/math">
                    <m:sSub>
                      <m:sSubPr>
                        <m:ctrlPr>
                          <a:rPr lang="en-GB" sz="2400" i="1">
                            <a:latin typeface="Cambria Math" panose="02040503050406030204" pitchFamily="18" charset="0"/>
                            <a:ea typeface="PMingLiU" panose="02020500000000000000" pitchFamily="18" charset="-120"/>
                          </a:rPr>
                        </m:ctrlPr>
                      </m:sSubPr>
                      <m:e>
                        <m:r>
                          <a:rPr lang="en-GB" sz="2400" i="1">
                            <a:latin typeface="Cambria Math" panose="02040503050406030204" pitchFamily="18" charset="0"/>
                            <a:ea typeface="PMingLiU" panose="02020500000000000000" pitchFamily="18" charset="-120"/>
                          </a:rPr>
                          <m:t>𝐿</m:t>
                        </m:r>
                      </m:e>
                      <m:sub>
                        <m:r>
                          <a:rPr lang="en-GB" sz="2400" i="1">
                            <a:latin typeface="Cambria Math" panose="02040503050406030204" pitchFamily="18" charset="0"/>
                            <a:ea typeface="PMingLiU" panose="02020500000000000000" pitchFamily="18" charset="-120"/>
                          </a:rPr>
                          <m:t>𝑡</m:t>
                        </m:r>
                        <m:r>
                          <a:rPr lang="en-GB" sz="2400" i="1">
                            <a:latin typeface="Cambria Math" panose="02040503050406030204" pitchFamily="18" charset="0"/>
                            <a:ea typeface="PMingLiU" panose="02020500000000000000" pitchFamily="18" charset="-120"/>
                          </a:rPr>
                          <m:t>+1</m:t>
                        </m:r>
                      </m:sub>
                    </m:sSub>
                    <m:r>
                      <a:rPr lang="en-GB" sz="2400" i="1">
                        <a:latin typeface="Cambria Math" panose="02040503050406030204" pitchFamily="18" charset="0"/>
                        <a:ea typeface="PMingLiU" panose="02020500000000000000" pitchFamily="18" charset="-120"/>
                      </a:rPr>
                      <m:t> </m:t>
                    </m:r>
                    <m:r>
                      <a:rPr lang="es-MX" sz="2400" i="1">
                        <a:latin typeface="Cambria Math" panose="02040503050406030204" pitchFamily="18" charset="0"/>
                        <a:ea typeface="PMingLiU" panose="02020500000000000000" pitchFamily="18" charset="-120"/>
                      </a:rPr>
                      <m:t>← </m:t>
                    </m:r>
                    <m:sSub>
                      <m:sSubPr>
                        <m:ctrlPr>
                          <a:rPr lang="en-GB" sz="2400" i="1">
                            <a:latin typeface="Cambria Math" panose="02040503050406030204" pitchFamily="18" charset="0"/>
                            <a:ea typeface="PMingLiU" panose="02020500000000000000" pitchFamily="18" charset="-120"/>
                          </a:rPr>
                        </m:ctrlPr>
                      </m:sSubPr>
                      <m:e>
                        <m:r>
                          <a:rPr lang="en-GB" sz="2400" i="1">
                            <a:latin typeface="Cambria Math" panose="02040503050406030204" pitchFamily="18" charset="0"/>
                            <a:ea typeface="PMingLiU" panose="02020500000000000000" pitchFamily="18" charset="-120"/>
                          </a:rPr>
                          <m:t>𝐿</m:t>
                        </m:r>
                      </m:e>
                      <m:sub>
                        <m:r>
                          <a:rPr lang="en-GB" sz="2400" i="1">
                            <a:latin typeface="Cambria Math" panose="02040503050406030204" pitchFamily="18" charset="0"/>
                            <a:ea typeface="PMingLiU" panose="02020500000000000000" pitchFamily="18" charset="-120"/>
                          </a:rPr>
                          <m:t>𝑡</m:t>
                        </m:r>
                      </m:sub>
                    </m:sSub>
                    <m:r>
                      <a:rPr lang="es-MX" sz="2400" i="1">
                        <a:latin typeface="Cambria Math" panose="02040503050406030204" pitchFamily="18" charset="0"/>
                        <a:ea typeface="PMingLiU" panose="02020500000000000000" pitchFamily="18" charset="-120"/>
                      </a:rPr>
                      <m:t>(1+</m:t>
                    </m:r>
                    <m:r>
                      <a:rPr lang="es-MX" sz="2400" i="1">
                        <a:latin typeface="Cambria Math" panose="02040503050406030204" pitchFamily="18" charset="0"/>
                        <a:ea typeface="PMingLiU" panose="02020500000000000000" pitchFamily="18" charset="-120"/>
                      </a:rPr>
                      <m:t>𝑟</m:t>
                    </m:r>
                    <m:r>
                      <a:rPr lang="es-MX" sz="2400" i="1">
                        <a:latin typeface="Cambria Math" panose="02040503050406030204" pitchFamily="18" charset="0"/>
                        <a:ea typeface="PMingLiU" panose="02020500000000000000" pitchFamily="18" charset="-120"/>
                      </a:rPr>
                      <m:t>−</m:t>
                    </m:r>
                    <m:r>
                      <a:rPr lang="es-MX" sz="2400" i="1">
                        <a:latin typeface="Cambria Math" panose="02040503050406030204" pitchFamily="18" charset="0"/>
                        <a:ea typeface="PMingLiU" panose="02020500000000000000" pitchFamily="18" charset="-120"/>
                      </a:rPr>
                      <m:t>𝑟</m:t>
                    </m:r>
                    <m:r>
                      <a:rPr lang="es-MX" sz="2400" i="1">
                        <a:latin typeface="Cambria Math" panose="02040503050406030204" pitchFamily="18" charset="0"/>
                        <a:ea typeface="PMingLiU" panose="02020500000000000000" pitchFamily="18" charset="-120"/>
                      </a:rPr>
                      <m:t>. </m:t>
                    </m:r>
                    <m:f>
                      <m:fPr>
                        <m:ctrlPr>
                          <a:rPr lang="en-GB" sz="2400" i="1">
                            <a:latin typeface="Cambria Math" panose="02040503050406030204" pitchFamily="18" charset="0"/>
                            <a:ea typeface="PMingLiU" panose="02020500000000000000" pitchFamily="18" charset="-120"/>
                          </a:rPr>
                        </m:ctrlPr>
                      </m:fPr>
                      <m:num>
                        <m:sSub>
                          <m:sSubPr>
                            <m:ctrlPr>
                              <a:rPr lang="en-GB" sz="2400" i="1">
                                <a:latin typeface="Cambria Math" panose="02040503050406030204" pitchFamily="18" charset="0"/>
                                <a:ea typeface="PMingLiU" panose="02020500000000000000" pitchFamily="18" charset="-120"/>
                              </a:rPr>
                            </m:ctrlPr>
                          </m:sSubPr>
                          <m:e>
                            <m:r>
                              <a:rPr lang="en-GB" sz="2400" i="1">
                                <a:latin typeface="Cambria Math" panose="02040503050406030204" pitchFamily="18" charset="0"/>
                                <a:ea typeface="PMingLiU" panose="02020500000000000000" pitchFamily="18" charset="-120"/>
                              </a:rPr>
                              <m:t>𝐿</m:t>
                            </m:r>
                          </m:e>
                          <m:sub>
                            <m:r>
                              <a:rPr lang="en-GB" sz="2400" i="1">
                                <a:latin typeface="Cambria Math" panose="02040503050406030204" pitchFamily="18" charset="0"/>
                                <a:ea typeface="PMingLiU" panose="02020500000000000000" pitchFamily="18" charset="-120"/>
                              </a:rPr>
                              <m:t>𝑡</m:t>
                            </m:r>
                          </m:sub>
                        </m:sSub>
                      </m:num>
                      <m:den>
                        <m:sSub>
                          <m:sSubPr>
                            <m:ctrlPr>
                              <a:rPr lang="en-GB" sz="2400" i="1">
                                <a:latin typeface="Cambria Math" panose="02040503050406030204" pitchFamily="18" charset="0"/>
                                <a:ea typeface="PMingLiU" panose="02020500000000000000" pitchFamily="18" charset="-120"/>
                              </a:rPr>
                            </m:ctrlPr>
                          </m:sSubPr>
                          <m:e>
                            <m:r>
                              <a:rPr lang="en-GB" sz="2400" i="1">
                                <a:latin typeface="Cambria Math" panose="02040503050406030204" pitchFamily="18" charset="0"/>
                                <a:ea typeface="PMingLiU" panose="02020500000000000000" pitchFamily="18" charset="-120"/>
                              </a:rPr>
                              <m:t>𝐾</m:t>
                            </m:r>
                          </m:e>
                          <m:sub>
                            <m:r>
                              <a:rPr lang="en-GB" sz="2400" i="1">
                                <a:latin typeface="Cambria Math" panose="02040503050406030204" pitchFamily="18" charset="0"/>
                                <a:ea typeface="PMingLiU" panose="02020500000000000000" pitchFamily="18" charset="-120"/>
                              </a:rPr>
                              <m:t>𝑡</m:t>
                            </m:r>
                          </m:sub>
                        </m:sSub>
                      </m:den>
                    </m:f>
                  </m:oMath>
                </a14:m>
                <a:r>
                  <a:rPr lang="en-GB" sz="2400" dirty="0">
                    <a:latin typeface="Times New Roman" panose="02020603050405020304" pitchFamily="18" charset="0"/>
                    <a:ea typeface="PMingLiU" panose="02020500000000000000" pitchFamily="18" charset="-120"/>
                  </a:rPr>
                  <a:t>) </a:t>
                </a:r>
                <a14:m>
                  <m:oMath xmlns:m="http://schemas.openxmlformats.org/officeDocument/2006/math">
                    <m:r>
                      <a:rPr lang="en-GB" sz="2400" b="0" i="0" smtClean="0">
                        <a:latin typeface="Cambria Math" panose="02040503050406030204" pitchFamily="18" charset="0"/>
                        <a:ea typeface="PMingLiU" panose="02020500000000000000" pitchFamily="18" charset="-120"/>
                      </a:rPr>
                      <m:t>    </m:t>
                    </m:r>
                    <m:r>
                      <a:rPr lang="es-MX" sz="2400" i="1">
                        <a:latin typeface="Cambria Math" panose="02040503050406030204" pitchFamily="18" charset="0"/>
                        <a:ea typeface="PMingLiU" panose="02020500000000000000" pitchFamily="18" charset="-120"/>
                      </a:rPr>
                      <m:t>(1</m:t>
                    </m:r>
                    <m:r>
                      <a:rPr lang="es-MX" sz="2400" i="1">
                        <a:latin typeface="Cambria Math" panose="02040503050406030204" pitchFamily="18" charset="0"/>
                        <a:ea typeface="PMingLiU" panose="02020500000000000000" pitchFamily="18" charset="-120"/>
                      </a:rPr>
                      <m:t>𝑎</m:t>
                    </m:r>
                    <m:r>
                      <a:rPr lang="es-MX" sz="2400" i="1">
                        <a:latin typeface="Cambria Math" panose="02040503050406030204" pitchFamily="18" charset="0"/>
                        <a:ea typeface="PMingLiU" panose="02020500000000000000" pitchFamily="18" charset="-120"/>
                      </a:rPr>
                      <m:t>)</m:t>
                    </m:r>
                  </m:oMath>
                </a14:m>
                <a:endParaRPr lang="en-GB" sz="2400" dirty="0">
                  <a:effectLst/>
                  <a:latin typeface="Times New Roman" panose="02020603050405020304" pitchFamily="18" charset="0"/>
                  <a:ea typeface="PMingLiU" panose="02020500000000000000" pitchFamily="18" charset="-120"/>
                </a:endParaRPr>
              </a:p>
              <a:p>
                <a:pPr marL="457200" indent="457200">
                  <a:lnSpc>
                    <a:spcPct val="150000"/>
                  </a:lnSpc>
                  <a:spcAft>
                    <a:spcPts val="0"/>
                  </a:spcAft>
                </a:pPr>
                <a:r>
                  <a:rPr lang="en-GB" sz="2400" dirty="0">
                    <a:latin typeface="Times New Roman" panose="02020603050405020304" pitchFamily="18" charset="0"/>
                    <a:ea typeface="PMingLiU" panose="02020500000000000000" pitchFamily="18" charset="-120"/>
                  </a:rPr>
                  <a:t>          </a:t>
                </a:r>
                <a14:m>
                  <m:oMath xmlns:m="http://schemas.openxmlformats.org/officeDocument/2006/math">
                    <m:sSub>
                      <m:sSubPr>
                        <m:ctrlPr>
                          <a:rPr lang="en-GB" sz="2400" i="1">
                            <a:latin typeface="Cambria Math" panose="02040503050406030204" pitchFamily="18" charset="0"/>
                            <a:ea typeface="PMingLiU" panose="02020500000000000000" pitchFamily="18" charset="-120"/>
                          </a:rPr>
                        </m:ctrlPr>
                      </m:sSubPr>
                      <m:e>
                        <m:r>
                          <a:rPr lang="en-GB" sz="2400" i="1">
                            <a:latin typeface="Cambria Math" panose="02040503050406030204" pitchFamily="18" charset="0"/>
                            <a:ea typeface="PMingLiU" panose="02020500000000000000" pitchFamily="18" charset="-120"/>
                          </a:rPr>
                          <m:t>𝐾</m:t>
                        </m:r>
                      </m:e>
                      <m:sub>
                        <m:r>
                          <a:rPr lang="en-GB" sz="2400" i="1">
                            <a:latin typeface="Cambria Math" panose="02040503050406030204" pitchFamily="18" charset="0"/>
                            <a:ea typeface="PMingLiU" panose="02020500000000000000" pitchFamily="18" charset="-120"/>
                          </a:rPr>
                          <m:t>𝑡</m:t>
                        </m:r>
                        <m:r>
                          <a:rPr lang="en-GB" sz="2400" i="1">
                            <a:latin typeface="Cambria Math" panose="02040503050406030204" pitchFamily="18" charset="0"/>
                            <a:ea typeface="PMingLiU" panose="02020500000000000000" pitchFamily="18" charset="-120"/>
                          </a:rPr>
                          <m:t>+1</m:t>
                        </m:r>
                      </m:sub>
                    </m:sSub>
                    <m:r>
                      <a:rPr lang="en-GB" sz="2400" i="1">
                        <a:latin typeface="Cambria Math" panose="02040503050406030204" pitchFamily="18" charset="0"/>
                        <a:ea typeface="PMingLiU" panose="02020500000000000000" pitchFamily="18" charset="-120"/>
                      </a:rPr>
                      <m:t> </m:t>
                    </m:r>
                    <m:r>
                      <a:rPr lang="es-MX" sz="2400" i="1">
                        <a:latin typeface="Cambria Math" panose="02040503050406030204" pitchFamily="18" charset="0"/>
                        <a:ea typeface="PMingLiU" panose="02020500000000000000" pitchFamily="18" charset="-120"/>
                      </a:rPr>
                      <m:t>← </m:t>
                    </m:r>
                    <m:sSub>
                      <m:sSubPr>
                        <m:ctrlPr>
                          <a:rPr lang="en-GB" sz="2400" i="1">
                            <a:latin typeface="Cambria Math" panose="02040503050406030204" pitchFamily="18" charset="0"/>
                            <a:ea typeface="PMingLiU" panose="02020500000000000000" pitchFamily="18" charset="-120"/>
                          </a:rPr>
                        </m:ctrlPr>
                      </m:sSubPr>
                      <m:e>
                        <m:r>
                          <a:rPr lang="en-GB" sz="2400" i="1">
                            <a:latin typeface="Cambria Math" panose="02040503050406030204" pitchFamily="18" charset="0"/>
                            <a:ea typeface="PMingLiU" panose="02020500000000000000" pitchFamily="18" charset="-120"/>
                          </a:rPr>
                          <m:t>𝐾</m:t>
                        </m:r>
                      </m:e>
                      <m:sub>
                        <m:r>
                          <a:rPr lang="en-GB" sz="2400" i="1">
                            <a:latin typeface="Cambria Math" panose="02040503050406030204" pitchFamily="18" charset="0"/>
                            <a:ea typeface="PMingLiU" panose="02020500000000000000" pitchFamily="18" charset="-120"/>
                          </a:rPr>
                          <m:t>𝑡</m:t>
                        </m:r>
                      </m:sub>
                    </m:sSub>
                    <m:r>
                      <a:rPr lang="es-MX" sz="2400" i="1">
                        <a:latin typeface="Cambria Math" panose="02040503050406030204" pitchFamily="18" charset="0"/>
                        <a:ea typeface="PMingLiU" panose="02020500000000000000" pitchFamily="18" charset="-120"/>
                      </a:rPr>
                      <m:t>(1+</m:t>
                    </m:r>
                    <m:f>
                      <m:fPr>
                        <m:ctrlPr>
                          <a:rPr lang="en-GB" sz="2400" i="1">
                            <a:latin typeface="Cambria Math" panose="02040503050406030204" pitchFamily="18" charset="0"/>
                            <a:ea typeface="PMingLiU" panose="02020500000000000000" pitchFamily="18" charset="-120"/>
                          </a:rPr>
                        </m:ctrlPr>
                      </m:fPr>
                      <m:num>
                        <m:r>
                          <a:rPr lang="es-MX" sz="2400" i="1">
                            <a:latin typeface="Cambria Math" panose="02040503050406030204" pitchFamily="18" charset="0"/>
                            <a:ea typeface="PMingLiU" panose="02020500000000000000" pitchFamily="18" charset="-120"/>
                          </a:rPr>
                          <m:t>𝑑</m:t>
                        </m:r>
                        <m:r>
                          <a:rPr lang="es-MX" sz="2400" i="1">
                            <a:latin typeface="Cambria Math" panose="02040503050406030204" pitchFamily="18" charset="0"/>
                            <a:ea typeface="PMingLiU" panose="02020500000000000000" pitchFamily="18" charset="-120"/>
                          </a:rPr>
                          <m:t>.(</m:t>
                        </m:r>
                        <m:sSub>
                          <m:sSubPr>
                            <m:ctrlPr>
                              <a:rPr lang="en-GB" sz="2400" i="1">
                                <a:latin typeface="Cambria Math" panose="02040503050406030204" pitchFamily="18" charset="0"/>
                                <a:ea typeface="PMingLiU" panose="02020500000000000000" pitchFamily="18" charset="-120"/>
                              </a:rPr>
                            </m:ctrlPr>
                          </m:sSubPr>
                          <m:e>
                            <m:r>
                              <a:rPr lang="en-GB" sz="2400" i="1">
                                <a:latin typeface="Cambria Math" panose="02040503050406030204" pitchFamily="18" charset="0"/>
                                <a:ea typeface="PMingLiU" panose="02020500000000000000" pitchFamily="18" charset="-120"/>
                              </a:rPr>
                              <m:t>𝐾</m:t>
                            </m:r>
                          </m:e>
                          <m:sub>
                            <m:r>
                              <a:rPr lang="en-GB" sz="2400" i="1">
                                <a:latin typeface="Cambria Math" panose="02040503050406030204" pitchFamily="18" charset="0"/>
                                <a:ea typeface="PMingLiU" panose="02020500000000000000" pitchFamily="18" charset="-120"/>
                              </a:rPr>
                              <m:t>𝑡</m:t>
                            </m:r>
                          </m:sub>
                        </m:sSub>
                        <m:r>
                          <a:rPr lang="es-MX" sz="2400" i="1">
                            <a:latin typeface="Cambria Math" panose="02040503050406030204" pitchFamily="18" charset="0"/>
                            <a:ea typeface="PMingLiU" panose="02020500000000000000" pitchFamily="18" charset="-120"/>
                          </a:rPr>
                          <m:t>−</m:t>
                        </m:r>
                        <m:sSub>
                          <m:sSubPr>
                            <m:ctrlPr>
                              <a:rPr lang="en-GB" sz="2400" i="1">
                                <a:latin typeface="Cambria Math" panose="02040503050406030204" pitchFamily="18" charset="0"/>
                                <a:ea typeface="PMingLiU" panose="02020500000000000000" pitchFamily="18" charset="-120"/>
                              </a:rPr>
                            </m:ctrlPr>
                          </m:sSubPr>
                          <m:e>
                            <m:r>
                              <a:rPr lang="en-GB" sz="2400" i="1">
                                <a:latin typeface="Cambria Math" panose="02040503050406030204" pitchFamily="18" charset="0"/>
                                <a:ea typeface="PMingLiU" panose="02020500000000000000" pitchFamily="18" charset="-120"/>
                              </a:rPr>
                              <m:t>𝐿</m:t>
                            </m:r>
                          </m:e>
                          <m:sub>
                            <m:r>
                              <a:rPr lang="en-GB" sz="2400" i="1">
                                <a:latin typeface="Cambria Math" panose="02040503050406030204" pitchFamily="18" charset="0"/>
                                <a:ea typeface="PMingLiU" panose="02020500000000000000" pitchFamily="18" charset="-120"/>
                              </a:rPr>
                              <m:t>𝑡</m:t>
                            </m:r>
                          </m:sub>
                        </m:sSub>
                        <m:r>
                          <a:rPr lang="es-MX" sz="2400" i="1">
                            <a:latin typeface="Cambria Math" panose="02040503050406030204" pitchFamily="18" charset="0"/>
                            <a:ea typeface="PMingLiU" panose="02020500000000000000" pitchFamily="18" charset="-120"/>
                          </a:rPr>
                          <m:t>)</m:t>
                        </m:r>
                      </m:num>
                      <m:den>
                        <m:sSub>
                          <m:sSubPr>
                            <m:ctrlPr>
                              <a:rPr lang="en-GB" sz="2400" i="1">
                                <a:latin typeface="Cambria Math" panose="02040503050406030204" pitchFamily="18" charset="0"/>
                                <a:ea typeface="PMingLiU" panose="02020500000000000000" pitchFamily="18" charset="-120"/>
                              </a:rPr>
                            </m:ctrlPr>
                          </m:sSubPr>
                          <m:e>
                            <m:r>
                              <a:rPr lang="en-GB" sz="2400" i="1">
                                <a:latin typeface="Cambria Math" panose="02040503050406030204" pitchFamily="18" charset="0"/>
                                <a:ea typeface="PMingLiU" panose="02020500000000000000" pitchFamily="18" charset="-120"/>
                              </a:rPr>
                              <m:t>𝐾</m:t>
                            </m:r>
                          </m:e>
                          <m:sub>
                            <m:r>
                              <a:rPr lang="en-GB" sz="2400" i="1">
                                <a:latin typeface="Cambria Math" panose="02040503050406030204" pitchFamily="18" charset="0"/>
                                <a:ea typeface="PMingLiU" panose="02020500000000000000" pitchFamily="18" charset="-120"/>
                              </a:rPr>
                              <m:t>𝑡</m:t>
                            </m:r>
                          </m:sub>
                        </m:sSub>
                      </m:den>
                    </m:f>
                    <m:r>
                      <a:rPr lang="es-MX" sz="2400" i="1">
                        <a:latin typeface="Cambria Math" panose="02040503050406030204" pitchFamily="18" charset="0"/>
                        <a:ea typeface="PMingLiU" panose="02020500000000000000" pitchFamily="18" charset="-120"/>
                      </a:rPr>
                      <m:t> </m:t>
                    </m:r>
                  </m:oMath>
                </a14:m>
                <a:r>
                  <a:rPr lang="en-GB" sz="2400" dirty="0">
                    <a:latin typeface="Times New Roman" panose="02020603050405020304" pitchFamily="18" charset="0"/>
                    <a:ea typeface="PMingLiU" panose="02020500000000000000" pitchFamily="18" charset="-120"/>
                  </a:rPr>
                  <a:t>)    </a:t>
                </a:r>
                <a14:m>
                  <m:oMath xmlns:m="http://schemas.openxmlformats.org/officeDocument/2006/math">
                    <m:r>
                      <a:rPr lang="es-MX" sz="2400" i="1">
                        <a:latin typeface="Cambria Math" panose="02040503050406030204" pitchFamily="18" charset="0"/>
                        <a:ea typeface="PMingLiU" panose="02020500000000000000" pitchFamily="18" charset="-120"/>
                      </a:rPr>
                      <m:t>(1</m:t>
                    </m:r>
                    <m:r>
                      <a:rPr lang="es-MX" sz="2400" i="1">
                        <a:latin typeface="Cambria Math" panose="02040503050406030204" pitchFamily="18" charset="0"/>
                        <a:ea typeface="PMingLiU" panose="02020500000000000000" pitchFamily="18" charset="-120"/>
                      </a:rPr>
                      <m:t>𝑏</m:t>
                    </m:r>
                    <m:r>
                      <a:rPr lang="es-MX" sz="2400" i="1">
                        <a:latin typeface="Cambria Math" panose="02040503050406030204" pitchFamily="18" charset="0"/>
                        <a:ea typeface="PMingLiU" panose="02020500000000000000" pitchFamily="18" charset="-120"/>
                      </a:rPr>
                      <m:t>)</m:t>
                    </m:r>
                  </m:oMath>
                </a14:m>
                <a:endParaRPr lang="en-GB" sz="2400" dirty="0"/>
              </a:p>
            </p:txBody>
          </p:sp>
        </mc:Choice>
        <mc:Fallback xmlns="">
          <p:sp>
            <p:nvSpPr>
              <p:cNvPr id="8" name="Rectangle 7">
                <a:extLst>
                  <a:ext uri="{FF2B5EF4-FFF2-40B4-BE49-F238E27FC236}">
                    <a16:creationId xmlns:a16="http://schemas.microsoft.com/office/drawing/2014/main" id="{C7D5A1EF-0A7C-4C2D-9EE2-D7AD05B7A74D}"/>
                  </a:ext>
                </a:extLst>
              </p:cNvPr>
              <p:cNvSpPr>
                <a:spLocks noRot="1" noChangeAspect="1" noMove="1" noResize="1" noEditPoints="1" noAdjustHandles="1" noChangeArrowheads="1" noChangeShapeType="1" noTextEdit="1"/>
              </p:cNvSpPr>
              <p:nvPr/>
            </p:nvSpPr>
            <p:spPr>
              <a:xfrm>
                <a:off x="-1122551" y="2321311"/>
                <a:ext cx="7016726" cy="1754070"/>
              </a:xfrm>
              <a:prstGeom prst="rect">
                <a:avLst/>
              </a:prstGeom>
              <a:blipFill>
                <a:blip r:embed="rId4"/>
                <a:stretch>
                  <a:fillRect/>
                </a:stretch>
              </a:blipFill>
            </p:spPr>
            <p:txBody>
              <a:bodyPr/>
              <a:lstStyle/>
              <a:p>
                <a:r>
                  <a:rPr lang="en-GB">
                    <a:noFill/>
                  </a:rPr>
                  <a:t> </a:t>
                </a:r>
              </a:p>
            </p:txBody>
          </p:sp>
        </mc:Fallback>
      </mc:AlternateContent>
      <p:pic>
        <p:nvPicPr>
          <p:cNvPr id="11" name="Picture 10">
            <a:extLst>
              <a:ext uri="{FF2B5EF4-FFF2-40B4-BE49-F238E27FC236}">
                <a16:creationId xmlns:a16="http://schemas.microsoft.com/office/drawing/2014/main" id="{69768DE3-B130-4EBE-97F5-72597FCA2EF8}"/>
              </a:ext>
            </a:extLst>
          </p:cNvPr>
          <p:cNvPicPr>
            <a:picLocks noChangeAspect="1"/>
          </p:cNvPicPr>
          <p:nvPr/>
        </p:nvPicPr>
        <p:blipFill>
          <a:blip r:embed="rId5"/>
          <a:stretch>
            <a:fillRect/>
          </a:stretch>
        </p:blipFill>
        <p:spPr>
          <a:xfrm>
            <a:off x="5695447" y="1413692"/>
            <a:ext cx="6313412" cy="4122135"/>
          </a:xfrm>
          <a:prstGeom prst="rect">
            <a:avLst/>
          </a:prstGeom>
        </p:spPr>
      </p:pic>
      <p:sp>
        <p:nvSpPr>
          <p:cNvPr id="9" name="Arrow: Right 8">
            <a:extLst>
              <a:ext uri="{FF2B5EF4-FFF2-40B4-BE49-F238E27FC236}">
                <a16:creationId xmlns:a16="http://schemas.microsoft.com/office/drawing/2014/main" id="{C5E1615F-9BB7-47D3-8C58-10F921F9BA59}"/>
              </a:ext>
            </a:extLst>
          </p:cNvPr>
          <p:cNvSpPr/>
          <p:nvPr/>
        </p:nvSpPr>
        <p:spPr>
          <a:xfrm>
            <a:off x="4992132" y="3054013"/>
            <a:ext cx="902043" cy="461665"/>
          </a:xfrm>
          <a:prstGeom prst="rightArrow">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Tree>
    <p:extLst>
      <p:ext uri="{BB962C8B-B14F-4D97-AF65-F5344CB8AC3E}">
        <p14:creationId xmlns:p14="http://schemas.microsoft.com/office/powerpoint/2010/main" val="3575217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1A5B0E0-D8A3-41E3-AD9B-7033C5427D6F}"/>
              </a:ext>
            </a:extLst>
          </p:cNvPr>
          <p:cNvPicPr>
            <a:picLocks noChangeAspect="1"/>
          </p:cNvPicPr>
          <p:nvPr/>
        </p:nvPicPr>
        <p:blipFill>
          <a:blip r:embed="rId3"/>
          <a:stretch>
            <a:fillRect/>
          </a:stretch>
        </p:blipFill>
        <p:spPr>
          <a:xfrm>
            <a:off x="4251278" y="861076"/>
            <a:ext cx="4706588" cy="5000750"/>
          </a:xfrm>
          <a:prstGeom prst="rect">
            <a:avLst/>
          </a:prstGeom>
        </p:spPr>
      </p:pic>
      <p:sp>
        <p:nvSpPr>
          <p:cNvPr id="10" name="Rectangle 9">
            <a:extLst>
              <a:ext uri="{FF2B5EF4-FFF2-40B4-BE49-F238E27FC236}">
                <a16:creationId xmlns:a16="http://schemas.microsoft.com/office/drawing/2014/main" id="{BEC4B028-8617-4C33-93B8-C254B9D97B22}"/>
              </a:ext>
            </a:extLst>
          </p:cNvPr>
          <p:cNvSpPr/>
          <p:nvPr/>
        </p:nvSpPr>
        <p:spPr>
          <a:xfrm>
            <a:off x="3073096" y="0"/>
            <a:ext cx="7887348" cy="942053"/>
          </a:xfrm>
          <a:prstGeom prst="rect">
            <a:avLst/>
          </a:prstGeom>
        </p:spPr>
        <p:txBody>
          <a:bodyPr wrap="square">
            <a:spAutoFit/>
          </a:bodyPr>
          <a:lstStyle/>
          <a:p>
            <a:pPr marR="942340">
              <a:lnSpc>
                <a:spcPct val="200000"/>
              </a:lnSpc>
              <a:spcAft>
                <a:spcPts val="800"/>
              </a:spcAft>
            </a:pPr>
            <a:r>
              <a:rPr lang="en-GB"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Ba</a:t>
            </a: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yesian models of development </a:t>
            </a:r>
          </a:p>
        </p:txBody>
      </p:sp>
      <p:sp>
        <p:nvSpPr>
          <p:cNvPr id="2" name="Rectangle 1">
            <a:extLst>
              <a:ext uri="{FF2B5EF4-FFF2-40B4-BE49-F238E27FC236}">
                <a16:creationId xmlns:a16="http://schemas.microsoft.com/office/drawing/2014/main" id="{E0DC8D7C-32D9-46E2-847C-917D1D74274A}"/>
              </a:ext>
            </a:extLst>
          </p:cNvPr>
          <p:cNvSpPr/>
          <p:nvPr/>
        </p:nvSpPr>
        <p:spPr>
          <a:xfrm>
            <a:off x="2084173" y="5780849"/>
            <a:ext cx="10406138" cy="590675"/>
          </a:xfrm>
          <a:prstGeom prst="rect">
            <a:avLst/>
          </a:prstGeom>
        </p:spPr>
        <p:txBody>
          <a:bodyPr wrap="square">
            <a:spAutoFit/>
          </a:bodyPr>
          <a:lstStyle/>
          <a:p>
            <a:pPr marL="285750" indent="-285750">
              <a:lnSpc>
                <a:spcPct val="150000"/>
              </a:lnSpc>
              <a:buFont typeface="Arial" panose="020B0604020202020204" pitchFamily="34" charset="0"/>
              <a:buChar char="•"/>
            </a:pPr>
            <a:r>
              <a:rPr lang="en-US"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See Lee &amp; Sarnecka, 2011</a:t>
            </a:r>
            <a:endParaRPr lang="en-GB" sz="2400" dirty="0"/>
          </a:p>
        </p:txBody>
      </p:sp>
      <p:sp>
        <p:nvSpPr>
          <p:cNvPr id="7" name="TextBox 6">
            <a:extLst>
              <a:ext uri="{FF2B5EF4-FFF2-40B4-BE49-F238E27FC236}">
                <a16:creationId xmlns:a16="http://schemas.microsoft.com/office/drawing/2014/main" id="{819AA1C0-660A-437E-8508-A5888C20A9E5}"/>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4"/>
              </a:rPr>
              <a:t>monographmatters.srcd.org</a:t>
            </a:r>
            <a:endParaRPr lang="en-US" dirty="0">
              <a:latin typeface="Futura Std Book" panose="020B0502020204020303" pitchFamily="34" charset="0"/>
            </a:endParaRPr>
          </a:p>
        </p:txBody>
      </p:sp>
    </p:spTree>
    <p:extLst>
      <p:ext uri="{BB962C8B-B14F-4D97-AF65-F5344CB8AC3E}">
        <p14:creationId xmlns:p14="http://schemas.microsoft.com/office/powerpoint/2010/main" val="4143394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274569" y="140034"/>
            <a:ext cx="12918374" cy="942053"/>
          </a:xfrm>
          <a:prstGeom prst="rect">
            <a:avLst/>
          </a:prstGeom>
        </p:spPr>
        <p:txBody>
          <a:bodyPr wrap="square">
            <a:spAutoFit/>
          </a:bodyPr>
          <a:lstStyle/>
          <a:p>
            <a:pPr marR="942340" algn="ctr">
              <a:lnSpc>
                <a:spcPct val="200000"/>
              </a:lnSpc>
              <a:spcAft>
                <a:spcPts val="800"/>
              </a:spcAft>
            </a:pPr>
            <a:r>
              <a:rPr lang="en-GB"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A hybrid model of emergent size sequencing </a:t>
            </a:r>
            <a:endPar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endParaRPr>
          </a:p>
        </p:txBody>
      </p:sp>
      <p:sp>
        <p:nvSpPr>
          <p:cNvPr id="2" name="Rectangle 1">
            <a:extLst>
              <a:ext uri="{FF2B5EF4-FFF2-40B4-BE49-F238E27FC236}">
                <a16:creationId xmlns:a16="http://schemas.microsoft.com/office/drawing/2014/main" id="{E0DC8D7C-32D9-46E2-847C-917D1D74274A}"/>
              </a:ext>
            </a:extLst>
          </p:cNvPr>
          <p:cNvSpPr/>
          <p:nvPr/>
        </p:nvSpPr>
        <p:spPr>
          <a:xfrm>
            <a:off x="2047102" y="5656264"/>
            <a:ext cx="10406138" cy="590675"/>
          </a:xfrm>
          <a:prstGeom prst="rect">
            <a:avLst/>
          </a:prstGeom>
        </p:spPr>
        <p:txBody>
          <a:bodyPr wrap="square">
            <a:spAutoFit/>
          </a:bodyPr>
          <a:lstStyle/>
          <a:p>
            <a:pPr marL="285750" indent="-285750">
              <a:lnSpc>
                <a:spcPct val="150000"/>
              </a:lnSpc>
              <a:buFont typeface="Arial" panose="020B0604020202020204" pitchFamily="34" charset="0"/>
              <a:buChar char="•"/>
            </a:pPr>
            <a:r>
              <a:rPr lang="en-US"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See </a:t>
            </a:r>
            <a:r>
              <a:rPr lang="en-US" sz="2400" dirty="0">
                <a:latin typeface="Futura Std Book" panose="020B0502020204020303" pitchFamily="34" charset="0"/>
              </a:rPr>
              <a:t>McGonigle‐Chalmers &amp; Kusel, 2019 </a:t>
            </a:r>
            <a:endParaRPr lang="en-GB" sz="2400" dirty="0"/>
          </a:p>
        </p:txBody>
      </p:sp>
      <p:sp>
        <p:nvSpPr>
          <p:cNvPr id="7" name="TextBox 6">
            <a:extLst>
              <a:ext uri="{FF2B5EF4-FFF2-40B4-BE49-F238E27FC236}">
                <a16:creationId xmlns:a16="http://schemas.microsoft.com/office/drawing/2014/main" id="{819AA1C0-660A-437E-8508-A5888C20A9E5}"/>
              </a:ext>
            </a:extLst>
          </p:cNvPr>
          <p:cNvSpPr txBox="1"/>
          <p:nvPr/>
        </p:nvSpPr>
        <p:spPr>
          <a:xfrm>
            <a:off x="8488017" y="6246939"/>
            <a:ext cx="3673474" cy="369332"/>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pic>
        <p:nvPicPr>
          <p:cNvPr id="4" name="Picture 3">
            <a:extLst>
              <a:ext uri="{FF2B5EF4-FFF2-40B4-BE49-F238E27FC236}">
                <a16:creationId xmlns:a16="http://schemas.microsoft.com/office/drawing/2014/main" id="{7C0A56FE-0F77-43A1-8368-CD8343550C91}"/>
              </a:ext>
            </a:extLst>
          </p:cNvPr>
          <p:cNvPicPr>
            <a:picLocks noChangeAspect="1"/>
          </p:cNvPicPr>
          <p:nvPr/>
        </p:nvPicPr>
        <p:blipFill>
          <a:blip r:embed="rId4"/>
          <a:stretch>
            <a:fillRect/>
          </a:stretch>
        </p:blipFill>
        <p:spPr>
          <a:xfrm>
            <a:off x="2367090" y="1389312"/>
            <a:ext cx="6873749" cy="4079376"/>
          </a:xfrm>
          <a:prstGeom prst="rect">
            <a:avLst/>
          </a:prstGeom>
        </p:spPr>
      </p:pic>
    </p:spTree>
    <p:extLst>
      <p:ext uri="{BB962C8B-B14F-4D97-AF65-F5344CB8AC3E}">
        <p14:creationId xmlns:p14="http://schemas.microsoft.com/office/powerpoint/2010/main" val="660344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251951" y="22598"/>
            <a:ext cx="13201650" cy="942053"/>
          </a:xfrm>
          <a:prstGeom prst="rect">
            <a:avLst/>
          </a:prstGeom>
        </p:spPr>
        <p:txBody>
          <a:bodyPr wrap="square">
            <a:spAutoFit/>
          </a:bodyPr>
          <a:lstStyle/>
          <a:p>
            <a:pPr marR="942340" algn="ctr">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Exciting routes towards modeling development</a:t>
            </a:r>
          </a:p>
        </p:txBody>
      </p:sp>
      <p:sp>
        <p:nvSpPr>
          <p:cNvPr id="3" name="Rectangle 2">
            <a:extLst>
              <a:ext uri="{FF2B5EF4-FFF2-40B4-BE49-F238E27FC236}">
                <a16:creationId xmlns:a16="http://schemas.microsoft.com/office/drawing/2014/main" id="{69008894-AB60-4471-8DE9-0CA0251CF292}"/>
              </a:ext>
            </a:extLst>
          </p:cNvPr>
          <p:cNvSpPr/>
          <p:nvPr/>
        </p:nvSpPr>
        <p:spPr>
          <a:xfrm>
            <a:off x="427836" y="1185877"/>
            <a:ext cx="11336328" cy="3992055"/>
          </a:xfrm>
          <a:prstGeom prst="rect">
            <a:avLst/>
          </a:prstGeom>
        </p:spPr>
        <p:txBody>
          <a:bodyPr wrap="square">
            <a:spAutoFit/>
          </a:bodyPr>
          <a:lstStyle/>
          <a:p>
            <a:pPr marL="342900" lvl="0" indent="-342900">
              <a:lnSpc>
                <a:spcPct val="200000"/>
              </a:lnSpc>
              <a:spcAft>
                <a:spcPts val="800"/>
              </a:spcAft>
              <a:buFont typeface="Symbol" panose="05050102010706020507" pitchFamily="18" charset="2"/>
              <a:buChar char=""/>
            </a:pPr>
            <a:r>
              <a:rPr lang="en-GB"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Neuroconstructivism: “…encellment, embrainment, embodiment and ensocioment.” (Sirois et al., 2008)</a:t>
            </a:r>
            <a:endParaRPr lang="en-GB" sz="2400" dirty="0">
              <a:latin typeface="Futura Std Book" panose="020B0502020204020303" pitchFamily="34" charset="0"/>
              <a:ea typeface="PMingLiU" panose="02020500000000000000" pitchFamily="18" charset="-120"/>
            </a:endParaRPr>
          </a:p>
          <a:p>
            <a:pPr marL="342900" indent="-342900">
              <a:lnSpc>
                <a:spcPct val="200000"/>
              </a:lnSpc>
              <a:spcAft>
                <a:spcPts val="800"/>
              </a:spcAft>
              <a:buFont typeface="Symbol" panose="05050102010706020507" pitchFamily="18" charset="2"/>
              <a:buChar char=""/>
            </a:pPr>
            <a:r>
              <a:rPr lang="en-GB"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Enaction and the cognitive dynamics of living systems (Di Paolo et al., 2017)</a:t>
            </a:r>
            <a:endParaRPr lang="en-GB" sz="2400" dirty="0">
              <a:latin typeface="Futura Std Book" panose="020B0502020204020303" pitchFamily="34" charset="0"/>
              <a:ea typeface="PMingLiU" panose="02020500000000000000" pitchFamily="18" charset="-120"/>
            </a:endParaRPr>
          </a:p>
          <a:p>
            <a:pPr marL="342900" lvl="0" indent="-342900">
              <a:lnSpc>
                <a:spcPct val="200000"/>
              </a:lnSpc>
              <a:spcAft>
                <a:spcPts val="800"/>
              </a:spcAft>
              <a:buFont typeface="Symbol" panose="05050102010706020507" pitchFamily="18" charset="2"/>
              <a:buChar char=""/>
            </a:pPr>
            <a:r>
              <a:rPr lang="en-GB"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Developmental and evolutionary robotics (Cangelosi et al., 2015; Pollack, 2014)</a:t>
            </a:r>
          </a:p>
          <a:p>
            <a:pPr marL="342900" lvl="0" indent="-342900">
              <a:lnSpc>
                <a:spcPct val="200000"/>
              </a:lnSpc>
              <a:spcAft>
                <a:spcPts val="800"/>
              </a:spcAft>
              <a:buFont typeface="Symbol" panose="05050102010706020507" pitchFamily="18" charset="2"/>
              <a:buChar char=""/>
            </a:pPr>
            <a:r>
              <a:rPr lang="en-GB"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Models of human logical reasoning (Stenning &amp; Van Lambalgen, 2012)</a:t>
            </a:r>
            <a:endParaRPr lang="en-GB" sz="2400" dirty="0">
              <a:latin typeface="Futura Std Book" panose="020B0502020204020303" pitchFamily="34" charset="0"/>
              <a:ea typeface="PMingLiU" panose="02020500000000000000" pitchFamily="18" charset="-120"/>
            </a:endParaRPr>
          </a:p>
        </p:txBody>
      </p:sp>
      <p:sp>
        <p:nvSpPr>
          <p:cNvPr id="6" name="TextBox 5">
            <a:extLst>
              <a:ext uri="{FF2B5EF4-FFF2-40B4-BE49-F238E27FC236}">
                <a16:creationId xmlns:a16="http://schemas.microsoft.com/office/drawing/2014/main" id="{1EA1CD88-72A4-4250-B120-CD2EB4307E0C}"/>
              </a:ext>
            </a:extLst>
          </p:cNvPr>
          <p:cNvSpPr txBox="1"/>
          <p:nvPr/>
        </p:nvSpPr>
        <p:spPr>
          <a:xfrm>
            <a:off x="8476735" y="6352762"/>
            <a:ext cx="3684756" cy="379401"/>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spTree>
    <p:extLst>
      <p:ext uri="{BB962C8B-B14F-4D97-AF65-F5344CB8AC3E}">
        <p14:creationId xmlns:p14="http://schemas.microsoft.com/office/powerpoint/2010/main" val="2093989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89B0C41-CCE3-431E-96E7-CD31BAF9B6B9}"/>
              </a:ext>
            </a:extLst>
          </p:cNvPr>
          <p:cNvSpPr txBox="1"/>
          <p:nvPr/>
        </p:nvSpPr>
        <p:spPr>
          <a:xfrm>
            <a:off x="8476735" y="6352762"/>
            <a:ext cx="3684756" cy="379401"/>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sp>
        <p:nvSpPr>
          <p:cNvPr id="10" name="Rectangle 9">
            <a:extLst>
              <a:ext uri="{FF2B5EF4-FFF2-40B4-BE49-F238E27FC236}">
                <a16:creationId xmlns:a16="http://schemas.microsoft.com/office/drawing/2014/main" id="{BEC4B028-8617-4C33-93B8-C254B9D97B22}"/>
              </a:ext>
            </a:extLst>
          </p:cNvPr>
          <p:cNvSpPr/>
          <p:nvPr/>
        </p:nvSpPr>
        <p:spPr>
          <a:xfrm>
            <a:off x="1894114" y="-36132"/>
            <a:ext cx="11025051" cy="942053"/>
          </a:xfrm>
          <a:prstGeom prst="rect">
            <a:avLst/>
          </a:prstGeom>
        </p:spPr>
        <p:txBody>
          <a:bodyPr wrap="square">
            <a:spAutoFit/>
          </a:bodyPr>
          <a:lstStyle/>
          <a:p>
            <a:pPr marR="942340">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Where is my model in Popper’s three worlds? </a:t>
            </a:r>
          </a:p>
        </p:txBody>
      </p:sp>
      <p:sp>
        <p:nvSpPr>
          <p:cNvPr id="2" name="Arrow: Left-Right 1">
            <a:extLst>
              <a:ext uri="{FF2B5EF4-FFF2-40B4-BE49-F238E27FC236}">
                <a16:creationId xmlns:a16="http://schemas.microsoft.com/office/drawing/2014/main" id="{70D00597-3960-4D46-B947-3AFD81464EBA}"/>
              </a:ext>
            </a:extLst>
          </p:cNvPr>
          <p:cNvSpPr/>
          <p:nvPr/>
        </p:nvSpPr>
        <p:spPr>
          <a:xfrm>
            <a:off x="2063930" y="1066923"/>
            <a:ext cx="5019495" cy="709669"/>
          </a:xfrm>
          <a:prstGeom prst="leftRightArrow">
            <a:avLst>
              <a:gd name="adj1" fmla="val 50000"/>
              <a:gd name="adj2" fmla="val 5000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Futura Std Book" panose="020B0502020204020303" pitchFamily="34" charset="0"/>
              </a:rPr>
              <a:t>Dynamical models</a:t>
            </a:r>
          </a:p>
        </p:txBody>
      </p:sp>
      <p:sp>
        <p:nvSpPr>
          <p:cNvPr id="13" name="Arrow: Left-Right 12">
            <a:extLst>
              <a:ext uri="{FF2B5EF4-FFF2-40B4-BE49-F238E27FC236}">
                <a16:creationId xmlns:a16="http://schemas.microsoft.com/office/drawing/2014/main" id="{E44B5BF7-19B9-499D-808E-F879436B5844}"/>
              </a:ext>
            </a:extLst>
          </p:cNvPr>
          <p:cNvSpPr/>
          <p:nvPr/>
        </p:nvSpPr>
        <p:spPr>
          <a:xfrm>
            <a:off x="5040819" y="5577249"/>
            <a:ext cx="5019495" cy="723261"/>
          </a:xfrm>
          <a:prstGeom prst="lef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Futura Std Book" panose="020B0502020204020303" pitchFamily="34" charset="0"/>
              </a:rPr>
              <a:t>Symbolic models</a:t>
            </a:r>
          </a:p>
        </p:txBody>
      </p:sp>
      <p:sp>
        <p:nvSpPr>
          <p:cNvPr id="3" name="Rectangle: Rounded Corners 2">
            <a:extLst>
              <a:ext uri="{FF2B5EF4-FFF2-40B4-BE49-F238E27FC236}">
                <a16:creationId xmlns:a16="http://schemas.microsoft.com/office/drawing/2014/main" id="{8141761A-E15A-4CD6-A031-C1570E49C4E0}"/>
              </a:ext>
            </a:extLst>
          </p:cNvPr>
          <p:cNvSpPr/>
          <p:nvPr/>
        </p:nvSpPr>
        <p:spPr>
          <a:xfrm>
            <a:off x="2002631" y="1825344"/>
            <a:ext cx="2103905" cy="371621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Futura Std Book" panose="020B0502020204020303" pitchFamily="34" charset="0"/>
              </a:rPr>
              <a:t>World 1</a:t>
            </a:r>
          </a:p>
          <a:p>
            <a:pPr algn="ctr"/>
            <a:endParaRPr lang="en-GB" sz="2400" dirty="0">
              <a:solidFill>
                <a:schemeClr val="tx1"/>
              </a:solidFill>
              <a:latin typeface="Futura Std Book" panose="020B0502020204020303" pitchFamily="34" charset="0"/>
            </a:endParaRPr>
          </a:p>
          <a:p>
            <a:pPr algn="ctr"/>
            <a:r>
              <a:rPr lang="en-GB" sz="2400" dirty="0">
                <a:solidFill>
                  <a:schemeClr val="tx1"/>
                </a:solidFill>
                <a:latin typeface="Futura Std Book" panose="020B0502020204020303" pitchFamily="34" charset="0"/>
              </a:rPr>
              <a:t>Physical and biological  </a:t>
            </a:r>
          </a:p>
        </p:txBody>
      </p:sp>
      <p:sp>
        <p:nvSpPr>
          <p:cNvPr id="11" name="Rectangle: Rounded Corners 10">
            <a:extLst>
              <a:ext uri="{FF2B5EF4-FFF2-40B4-BE49-F238E27FC236}">
                <a16:creationId xmlns:a16="http://schemas.microsoft.com/office/drawing/2014/main" id="{448C16E0-D7DA-4652-A701-D3947D942A21}"/>
              </a:ext>
            </a:extLst>
          </p:cNvPr>
          <p:cNvSpPr/>
          <p:nvPr/>
        </p:nvSpPr>
        <p:spPr>
          <a:xfrm>
            <a:off x="4979520" y="1825344"/>
            <a:ext cx="2103905" cy="371621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Futura Std Book" panose="020B0502020204020303" pitchFamily="34" charset="0"/>
              </a:rPr>
              <a:t>World 2</a:t>
            </a:r>
          </a:p>
          <a:p>
            <a:pPr algn="ctr"/>
            <a:endParaRPr lang="en-GB" sz="2400" b="1" dirty="0">
              <a:solidFill>
                <a:schemeClr val="tx1"/>
              </a:solidFill>
              <a:latin typeface="Futura Std Book" panose="020B0502020204020303" pitchFamily="34" charset="0"/>
            </a:endParaRPr>
          </a:p>
          <a:p>
            <a:pPr algn="ctr"/>
            <a:r>
              <a:rPr lang="en-GB" sz="2400" dirty="0">
                <a:solidFill>
                  <a:schemeClr val="tx1"/>
                </a:solidFill>
                <a:latin typeface="Futura Std Book" panose="020B0502020204020303" pitchFamily="34" charset="0"/>
              </a:rPr>
              <a:t>Mental </a:t>
            </a:r>
            <a:endParaRPr lang="en-GB" sz="2400" dirty="0"/>
          </a:p>
        </p:txBody>
      </p:sp>
      <p:sp>
        <p:nvSpPr>
          <p:cNvPr id="12" name="Rectangle: Rounded Corners 11">
            <a:extLst>
              <a:ext uri="{FF2B5EF4-FFF2-40B4-BE49-F238E27FC236}">
                <a16:creationId xmlns:a16="http://schemas.microsoft.com/office/drawing/2014/main" id="{3BA54AF3-EABF-47BC-AF28-D061841888BE}"/>
              </a:ext>
            </a:extLst>
          </p:cNvPr>
          <p:cNvSpPr/>
          <p:nvPr/>
        </p:nvSpPr>
        <p:spPr>
          <a:xfrm>
            <a:off x="7956409" y="1825344"/>
            <a:ext cx="2103905" cy="371621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Futura Std Book" panose="020B0502020204020303" pitchFamily="34" charset="0"/>
              </a:rPr>
              <a:t>World 3</a:t>
            </a:r>
          </a:p>
          <a:p>
            <a:pPr algn="ctr"/>
            <a:endParaRPr lang="en-GB" sz="2400" dirty="0">
              <a:solidFill>
                <a:schemeClr val="tx1"/>
              </a:solidFill>
              <a:latin typeface="Futura Std Book" panose="020B0502020204020303" pitchFamily="34" charset="0"/>
            </a:endParaRPr>
          </a:p>
          <a:p>
            <a:pPr algn="ctr"/>
            <a:r>
              <a:rPr lang="en-GB" sz="2400" dirty="0">
                <a:solidFill>
                  <a:schemeClr val="tx1"/>
                </a:solidFill>
                <a:latin typeface="Futura Std Book" panose="020B0502020204020303" pitchFamily="34" charset="0"/>
              </a:rPr>
              <a:t>Cultural artefacts</a:t>
            </a:r>
            <a:endParaRPr lang="en-GB" sz="2400" dirty="0"/>
          </a:p>
        </p:txBody>
      </p:sp>
      <p:sp>
        <p:nvSpPr>
          <p:cNvPr id="16" name="Arrow: Left-Right 15">
            <a:extLst>
              <a:ext uri="{FF2B5EF4-FFF2-40B4-BE49-F238E27FC236}">
                <a16:creationId xmlns:a16="http://schemas.microsoft.com/office/drawing/2014/main" id="{7DF37E48-9BC8-472F-A635-8BFA122D285B}"/>
              </a:ext>
            </a:extLst>
          </p:cNvPr>
          <p:cNvSpPr/>
          <p:nvPr/>
        </p:nvSpPr>
        <p:spPr>
          <a:xfrm>
            <a:off x="4143713" y="3277276"/>
            <a:ext cx="779044" cy="597311"/>
          </a:xfrm>
          <a:prstGeom prst="leftRightArrow">
            <a:avLst>
              <a:gd name="adj1" fmla="val 50000"/>
              <a:gd name="adj2" fmla="val 5000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Futura Std Book" panose="020B0502020204020303" pitchFamily="34" charset="0"/>
            </a:endParaRPr>
          </a:p>
        </p:txBody>
      </p:sp>
      <p:sp>
        <p:nvSpPr>
          <p:cNvPr id="17" name="Arrow: Left-Right 16">
            <a:extLst>
              <a:ext uri="{FF2B5EF4-FFF2-40B4-BE49-F238E27FC236}">
                <a16:creationId xmlns:a16="http://schemas.microsoft.com/office/drawing/2014/main" id="{8B66B0FA-A825-4E2E-A660-1D49887366E2}"/>
              </a:ext>
            </a:extLst>
          </p:cNvPr>
          <p:cNvSpPr/>
          <p:nvPr/>
        </p:nvSpPr>
        <p:spPr>
          <a:xfrm>
            <a:off x="7108083" y="3277276"/>
            <a:ext cx="737637" cy="597311"/>
          </a:xfrm>
          <a:prstGeom prst="leftRightArrow">
            <a:avLst>
              <a:gd name="adj1" fmla="val 50000"/>
              <a:gd name="adj2" fmla="val 5000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Futura Std Book" panose="020B0502020204020303" pitchFamily="34" charset="0"/>
            </a:endParaRPr>
          </a:p>
        </p:txBody>
      </p:sp>
    </p:spTree>
    <p:extLst>
      <p:ext uri="{BB962C8B-B14F-4D97-AF65-F5344CB8AC3E}">
        <p14:creationId xmlns:p14="http://schemas.microsoft.com/office/powerpoint/2010/main" val="3492053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89B0C41-CCE3-431E-96E7-CD31BAF9B6B9}"/>
              </a:ext>
            </a:extLst>
          </p:cNvPr>
          <p:cNvSpPr txBox="1"/>
          <p:nvPr/>
        </p:nvSpPr>
        <p:spPr>
          <a:xfrm>
            <a:off x="8476735" y="6352762"/>
            <a:ext cx="3684756" cy="379401"/>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sp>
        <p:nvSpPr>
          <p:cNvPr id="10" name="Rectangle 9">
            <a:extLst>
              <a:ext uri="{FF2B5EF4-FFF2-40B4-BE49-F238E27FC236}">
                <a16:creationId xmlns:a16="http://schemas.microsoft.com/office/drawing/2014/main" id="{BEC4B028-8617-4C33-93B8-C254B9D97B22}"/>
              </a:ext>
            </a:extLst>
          </p:cNvPr>
          <p:cNvSpPr/>
          <p:nvPr/>
        </p:nvSpPr>
        <p:spPr>
          <a:xfrm>
            <a:off x="988541" y="0"/>
            <a:ext cx="10955809" cy="942053"/>
          </a:xfrm>
          <a:prstGeom prst="rect">
            <a:avLst/>
          </a:prstGeom>
        </p:spPr>
        <p:txBody>
          <a:bodyPr wrap="square">
            <a:spAutoFit/>
          </a:bodyPr>
          <a:lstStyle/>
          <a:p>
            <a:pPr marR="942340">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Concluding remarks</a:t>
            </a:r>
          </a:p>
        </p:txBody>
      </p:sp>
      <p:sp>
        <p:nvSpPr>
          <p:cNvPr id="14" name="Rectangle 13">
            <a:extLst>
              <a:ext uri="{FF2B5EF4-FFF2-40B4-BE49-F238E27FC236}">
                <a16:creationId xmlns:a16="http://schemas.microsoft.com/office/drawing/2014/main" id="{CCC42961-E633-4A1C-B779-9B8965A9859B}"/>
              </a:ext>
            </a:extLst>
          </p:cNvPr>
          <p:cNvSpPr/>
          <p:nvPr/>
        </p:nvSpPr>
        <p:spPr>
          <a:xfrm>
            <a:off x="371144" y="1170062"/>
            <a:ext cx="5664556" cy="4299831"/>
          </a:xfrm>
          <a:prstGeom prst="rect">
            <a:avLst/>
          </a:prstGeom>
        </p:spPr>
        <p:txBody>
          <a:bodyPr wrap="square">
            <a:spAutoFit/>
          </a:bodyPr>
          <a:lstStyle/>
          <a:p>
            <a:pPr marL="342900" lvl="0" indent="-342900">
              <a:lnSpc>
                <a:spcPct val="200000"/>
              </a:lnSpc>
              <a:spcAft>
                <a:spcPts val="0"/>
              </a:spcAft>
              <a:buFont typeface="Symbol" panose="05050102010706020507" pitchFamily="18" charset="2"/>
              <a:buChar char=""/>
              <a:tabLst>
                <a:tab pos="5379720" algn="l"/>
              </a:tabLst>
            </a:pPr>
            <a:r>
              <a:rPr lang="en-GB" sz="28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Many different types of model are needed to understand development! </a:t>
            </a:r>
          </a:p>
          <a:p>
            <a:pPr marL="342900" lvl="0" indent="-342900">
              <a:lnSpc>
                <a:spcPct val="200000"/>
              </a:lnSpc>
              <a:spcAft>
                <a:spcPts val="0"/>
              </a:spcAft>
              <a:buFont typeface="Symbol" panose="05050102010706020507" pitchFamily="18" charset="2"/>
              <a:buChar char=""/>
              <a:tabLst>
                <a:tab pos="5379720" algn="l"/>
              </a:tabLst>
            </a:pPr>
            <a:r>
              <a:rPr lang="en-GB" sz="28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The importance of multiple representations (Minsky, 1988)</a:t>
            </a:r>
          </a:p>
        </p:txBody>
      </p:sp>
      <mc:AlternateContent xmlns:mc="http://schemas.openxmlformats.org/markup-compatibility/2006" xmlns:a14="http://schemas.microsoft.com/office/drawing/2010/main">
        <mc:Choice Requires="a14">
          <p:sp>
            <p:nvSpPr>
              <p:cNvPr id="20" name="Rectangle: Rounded Corners 19">
                <a:extLst>
                  <a:ext uri="{FF2B5EF4-FFF2-40B4-BE49-F238E27FC236}">
                    <a16:creationId xmlns:a16="http://schemas.microsoft.com/office/drawing/2014/main" id="{E36A9B9F-DCC6-4814-908A-DD4FBF32FF85}"/>
                  </a:ext>
                </a:extLst>
              </p:cNvPr>
              <p:cNvSpPr/>
              <p:nvPr/>
            </p:nvSpPr>
            <p:spPr>
              <a:xfrm>
                <a:off x="6783711" y="1636831"/>
                <a:ext cx="2233833" cy="202878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GB" sz="2400" i="1" smtClean="0">
                              <a:solidFill>
                                <a:schemeClr val="tx1"/>
                              </a:solidFill>
                              <a:latin typeface="Cambria Math" panose="02040503050406030204" pitchFamily="18" charset="0"/>
                              <a:ea typeface="PMingLiU" panose="02020500000000000000" pitchFamily="18" charset="-120"/>
                            </a:rPr>
                          </m:ctrlPr>
                        </m:sSubPr>
                        <m:e>
                          <m:r>
                            <a:rPr lang="en-GB" sz="2400" i="1">
                              <a:solidFill>
                                <a:schemeClr val="tx1"/>
                              </a:solidFill>
                              <a:latin typeface="Cambria Math" panose="02040503050406030204" pitchFamily="18" charset="0"/>
                              <a:ea typeface="PMingLiU" panose="02020500000000000000" pitchFamily="18" charset="-120"/>
                            </a:rPr>
                            <m:t>𝐿</m:t>
                          </m:r>
                        </m:e>
                        <m:sub>
                          <m:r>
                            <a:rPr lang="en-GB" sz="2400" i="1">
                              <a:solidFill>
                                <a:schemeClr val="tx1"/>
                              </a:solidFill>
                              <a:latin typeface="Cambria Math" panose="02040503050406030204" pitchFamily="18" charset="0"/>
                              <a:ea typeface="PMingLiU" panose="02020500000000000000" pitchFamily="18" charset="-120"/>
                            </a:rPr>
                            <m:t>𝑡</m:t>
                          </m:r>
                          <m:r>
                            <a:rPr lang="en-GB" sz="2400" i="1">
                              <a:solidFill>
                                <a:schemeClr val="tx1"/>
                              </a:solidFill>
                              <a:latin typeface="Cambria Math" panose="02040503050406030204" pitchFamily="18" charset="0"/>
                              <a:ea typeface="PMingLiU" panose="02020500000000000000" pitchFamily="18" charset="-120"/>
                            </a:rPr>
                            <m:t>+1</m:t>
                          </m:r>
                        </m:sub>
                      </m:sSub>
                      <m:r>
                        <a:rPr lang="en-GB" sz="2400" i="1">
                          <a:solidFill>
                            <a:schemeClr val="tx1"/>
                          </a:solidFill>
                          <a:latin typeface="Cambria Math" panose="02040503050406030204" pitchFamily="18" charset="0"/>
                          <a:ea typeface="PMingLiU" panose="02020500000000000000" pitchFamily="18" charset="-120"/>
                        </a:rPr>
                        <m:t> </m:t>
                      </m:r>
                      <m:r>
                        <a:rPr lang="es-MX" sz="2400" i="1">
                          <a:solidFill>
                            <a:schemeClr val="tx1"/>
                          </a:solidFill>
                          <a:latin typeface="Cambria Math" panose="02040503050406030204" pitchFamily="18" charset="0"/>
                          <a:ea typeface="PMingLiU" panose="02020500000000000000" pitchFamily="18" charset="-120"/>
                        </a:rPr>
                        <m:t>← </m:t>
                      </m:r>
                      <m:sSub>
                        <m:sSubPr>
                          <m:ctrlPr>
                            <a:rPr lang="en-GB" sz="2400" i="1">
                              <a:solidFill>
                                <a:schemeClr val="tx1"/>
                              </a:solidFill>
                              <a:latin typeface="Cambria Math" panose="02040503050406030204" pitchFamily="18" charset="0"/>
                              <a:ea typeface="PMingLiU" panose="02020500000000000000" pitchFamily="18" charset="-120"/>
                            </a:rPr>
                          </m:ctrlPr>
                        </m:sSubPr>
                        <m:e>
                          <m:r>
                            <a:rPr lang="en-GB" sz="2400" b="0" i="1" smtClean="0">
                              <a:solidFill>
                                <a:schemeClr val="tx1"/>
                              </a:solidFill>
                              <a:latin typeface="Cambria Math" panose="02040503050406030204" pitchFamily="18" charset="0"/>
                              <a:ea typeface="PMingLiU" panose="02020500000000000000" pitchFamily="18" charset="-120"/>
                            </a:rPr>
                            <m:t>𝑓</m:t>
                          </m:r>
                          <m:r>
                            <a:rPr lang="en-GB" sz="2400" b="0" i="1" smtClean="0">
                              <a:solidFill>
                                <a:schemeClr val="tx1"/>
                              </a:solidFill>
                              <a:latin typeface="Cambria Math" panose="02040503050406030204" pitchFamily="18" charset="0"/>
                              <a:ea typeface="PMingLiU" panose="02020500000000000000" pitchFamily="18" charset="-120"/>
                            </a:rPr>
                            <m:t>(</m:t>
                          </m:r>
                          <m:r>
                            <a:rPr lang="en-GB" sz="2400" i="1">
                              <a:solidFill>
                                <a:schemeClr val="tx1"/>
                              </a:solidFill>
                              <a:latin typeface="Cambria Math" panose="02040503050406030204" pitchFamily="18" charset="0"/>
                              <a:ea typeface="PMingLiU" panose="02020500000000000000" pitchFamily="18" charset="-120"/>
                            </a:rPr>
                            <m:t>𝐿</m:t>
                          </m:r>
                        </m:e>
                        <m:sub>
                          <m:r>
                            <a:rPr lang="en-GB" sz="2400" i="1">
                              <a:solidFill>
                                <a:schemeClr val="tx1"/>
                              </a:solidFill>
                              <a:latin typeface="Cambria Math" panose="02040503050406030204" pitchFamily="18" charset="0"/>
                              <a:ea typeface="PMingLiU" panose="02020500000000000000" pitchFamily="18" charset="-120"/>
                            </a:rPr>
                            <m:t>𝑡</m:t>
                          </m:r>
                        </m:sub>
                      </m:sSub>
                      <m:r>
                        <a:rPr lang="en-GB" sz="2400" b="0" i="1" smtClean="0">
                          <a:solidFill>
                            <a:schemeClr val="tx1"/>
                          </a:solidFill>
                          <a:latin typeface="Cambria Math" panose="02040503050406030204" pitchFamily="18" charset="0"/>
                          <a:ea typeface="PMingLiU" panose="02020500000000000000" pitchFamily="18" charset="-120"/>
                        </a:rPr>
                        <m:t>)</m:t>
                      </m:r>
                    </m:oMath>
                  </m:oMathPara>
                </a14:m>
                <a:endParaRPr lang="en-GB" sz="2400" b="0" dirty="0">
                  <a:solidFill>
                    <a:schemeClr val="tx1"/>
                  </a:solidFill>
                  <a:latin typeface="Futura Std Book" panose="020B0502020204020303" pitchFamily="34" charset="0"/>
                  <a:ea typeface="PMingLiU" panose="02020500000000000000" pitchFamily="18" charset="-120"/>
                </a:endParaRPr>
              </a:p>
              <a:p>
                <a:pPr algn="ctr"/>
                <a:endParaRPr lang="en-GB" sz="2400" dirty="0">
                  <a:solidFill>
                    <a:schemeClr val="tx1"/>
                  </a:solidFill>
                  <a:latin typeface="Futura Std Book" panose="020B0502020204020303" pitchFamily="34" charset="0"/>
                </a:endParaRPr>
              </a:p>
              <a:p>
                <a:pPr algn="ctr"/>
                <a:endParaRPr lang="en-GB" sz="2400" dirty="0">
                  <a:solidFill>
                    <a:schemeClr val="tx1"/>
                  </a:solidFill>
                  <a:latin typeface="Futura Std Book" panose="020B0502020204020303" pitchFamily="34" charset="0"/>
                </a:endParaRPr>
              </a:p>
              <a:p>
                <a:pPr algn="ctr"/>
                <a:endParaRPr lang="en-GB" sz="2400" dirty="0">
                  <a:solidFill>
                    <a:schemeClr val="tx1"/>
                  </a:solidFill>
                  <a:latin typeface="Futura Std Book" panose="020B0502020204020303" pitchFamily="34" charset="0"/>
                </a:endParaRPr>
              </a:p>
              <a:p>
                <a:pPr algn="ctr"/>
                <a:endParaRPr lang="en-GB" sz="2400" dirty="0">
                  <a:solidFill>
                    <a:schemeClr val="tx1"/>
                  </a:solidFill>
                  <a:latin typeface="Futura Std Book" panose="020B0502020204020303" pitchFamily="34" charset="0"/>
                </a:endParaRPr>
              </a:p>
            </p:txBody>
          </p:sp>
        </mc:Choice>
        <mc:Fallback xmlns="">
          <p:sp>
            <p:nvSpPr>
              <p:cNvPr id="20" name="Rectangle: Rounded Corners 19">
                <a:extLst>
                  <a:ext uri="{FF2B5EF4-FFF2-40B4-BE49-F238E27FC236}">
                    <a16:creationId xmlns:a16="http://schemas.microsoft.com/office/drawing/2014/main" id="{E36A9B9F-DCC6-4814-908A-DD4FBF32FF85}"/>
                  </a:ext>
                </a:extLst>
              </p:cNvPr>
              <p:cNvSpPr>
                <a:spLocks noRot="1" noChangeAspect="1" noMove="1" noResize="1" noEditPoints="1" noAdjustHandles="1" noChangeArrowheads="1" noChangeShapeType="1" noTextEdit="1"/>
              </p:cNvSpPr>
              <p:nvPr/>
            </p:nvSpPr>
            <p:spPr>
              <a:xfrm>
                <a:off x="6783711" y="1636831"/>
                <a:ext cx="2233833" cy="2028785"/>
              </a:xfrm>
              <a:prstGeom prst="roundRect">
                <a:avLst/>
              </a:prstGeom>
              <a:blipFill>
                <a:blip r:embed="rId4"/>
                <a:stretch>
                  <a:fillRect/>
                </a:stretch>
              </a:blipFill>
              <a:ln>
                <a:solidFill>
                  <a:schemeClr val="tx1"/>
                </a:solidFill>
              </a:ln>
            </p:spPr>
            <p:txBody>
              <a:bodyPr/>
              <a:lstStyle/>
              <a:p>
                <a:r>
                  <a:rPr lang="en-GB">
                    <a:noFill/>
                  </a:rPr>
                  <a:t> </a:t>
                </a:r>
              </a:p>
            </p:txBody>
          </p:sp>
        </mc:Fallback>
      </mc:AlternateContent>
      <p:sp>
        <p:nvSpPr>
          <p:cNvPr id="15" name="Rectangle: Rounded Corners 14">
            <a:extLst>
              <a:ext uri="{FF2B5EF4-FFF2-40B4-BE49-F238E27FC236}">
                <a16:creationId xmlns:a16="http://schemas.microsoft.com/office/drawing/2014/main" id="{7E9C8425-FBA3-425E-870E-F4234813FA26}"/>
              </a:ext>
            </a:extLst>
          </p:cNvPr>
          <p:cNvSpPr/>
          <p:nvPr/>
        </p:nvSpPr>
        <p:spPr>
          <a:xfrm>
            <a:off x="7644112" y="2480338"/>
            <a:ext cx="2121443" cy="2267594"/>
          </a:xfrm>
          <a:prstGeom prst="roundRect">
            <a:avLst/>
          </a:prstGeom>
          <a:blipFill dpi="0" rotWithShape="1">
            <a:blip r:embed="rId5">
              <a:extLst>
                <a:ext uri="{28A0092B-C50C-407E-A947-70E740481C1C}">
                  <a14:useLocalDpi xmlns:a14="http://schemas.microsoft.com/office/drawing/2010/main" val="0"/>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latin typeface="Futura Std Book" panose="020B0502020204020303" pitchFamily="34" charset="0"/>
            </a:endParaRPr>
          </a:p>
        </p:txBody>
      </p:sp>
      <p:sp>
        <p:nvSpPr>
          <p:cNvPr id="22" name="Rectangle: Rounded Corners 21">
            <a:extLst>
              <a:ext uri="{FF2B5EF4-FFF2-40B4-BE49-F238E27FC236}">
                <a16:creationId xmlns:a16="http://schemas.microsoft.com/office/drawing/2014/main" id="{53DE029D-E52D-42E5-8AA4-3F28C8D7F009}"/>
              </a:ext>
            </a:extLst>
          </p:cNvPr>
          <p:cNvSpPr/>
          <p:nvPr/>
        </p:nvSpPr>
        <p:spPr>
          <a:xfrm>
            <a:off x="8591336" y="3552156"/>
            <a:ext cx="2233833" cy="2039283"/>
          </a:xfrm>
          <a:prstGeom prst="roundRect">
            <a:avLst/>
          </a:prstGeom>
          <a:blipFill dpi="0" rotWithShape="1">
            <a:blip r:embed="rId6">
              <a:extLst>
                <a:ext uri="{28A0092B-C50C-407E-A947-70E740481C1C}">
                  <a14:useLocalDpi xmlns:a14="http://schemas.microsoft.com/office/drawing/2010/main" val="0"/>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latin typeface="Futura Std Book" panose="020B0502020204020303" pitchFamily="34" charset="0"/>
            </a:endParaRPr>
          </a:p>
        </p:txBody>
      </p:sp>
      <p:sp>
        <p:nvSpPr>
          <p:cNvPr id="6" name="Rectangle 5">
            <a:extLst>
              <a:ext uri="{FF2B5EF4-FFF2-40B4-BE49-F238E27FC236}">
                <a16:creationId xmlns:a16="http://schemas.microsoft.com/office/drawing/2014/main" id="{42C1F794-08F0-4AB4-9E74-A6CD49DC25F6}"/>
              </a:ext>
            </a:extLst>
          </p:cNvPr>
          <p:cNvSpPr/>
          <p:nvPr/>
        </p:nvSpPr>
        <p:spPr>
          <a:xfrm>
            <a:off x="6312310" y="1170062"/>
            <a:ext cx="4834662" cy="4744041"/>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 Box 44">
            <a:extLst>
              <a:ext uri="{FF2B5EF4-FFF2-40B4-BE49-F238E27FC236}">
                <a16:creationId xmlns:a16="http://schemas.microsoft.com/office/drawing/2014/main" id="{BDF2F76D-F08F-4A4D-A540-3C11242035C3}"/>
              </a:ext>
            </a:extLst>
          </p:cNvPr>
          <p:cNvSpPr txBox="1"/>
          <p:nvPr/>
        </p:nvSpPr>
        <p:spPr>
          <a:xfrm>
            <a:off x="9903610" y="1170063"/>
            <a:ext cx="1243362" cy="55351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50000"/>
              </a:lnSpc>
              <a:spcAft>
                <a:spcPts val="0"/>
              </a:spcAft>
            </a:pPr>
            <a:r>
              <a:rPr lang="en-GB" sz="2400" i="1" dirty="0">
                <a:effectLst/>
                <a:latin typeface="Cambria Math" panose="02040503050406030204" pitchFamily="18" charset="0"/>
                <a:ea typeface="PMingLiU" panose="02020500000000000000" pitchFamily="18" charset="-120"/>
              </a:rPr>
              <a:t>Agent  </a:t>
            </a:r>
            <a:endParaRPr lang="en-GB" sz="1200" dirty="0">
              <a:effectLst/>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1920762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89B0C41-CCE3-431E-96E7-CD31BAF9B6B9}"/>
              </a:ext>
            </a:extLst>
          </p:cNvPr>
          <p:cNvSpPr txBox="1"/>
          <p:nvPr/>
        </p:nvSpPr>
        <p:spPr>
          <a:xfrm>
            <a:off x="8476735" y="6352762"/>
            <a:ext cx="3684756" cy="379401"/>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sp>
        <p:nvSpPr>
          <p:cNvPr id="10" name="Rectangle 9">
            <a:extLst>
              <a:ext uri="{FF2B5EF4-FFF2-40B4-BE49-F238E27FC236}">
                <a16:creationId xmlns:a16="http://schemas.microsoft.com/office/drawing/2014/main" id="{BEC4B028-8617-4C33-93B8-C254B9D97B22}"/>
              </a:ext>
            </a:extLst>
          </p:cNvPr>
          <p:cNvSpPr/>
          <p:nvPr/>
        </p:nvSpPr>
        <p:spPr>
          <a:xfrm>
            <a:off x="951471" y="0"/>
            <a:ext cx="10017702" cy="942053"/>
          </a:xfrm>
          <a:prstGeom prst="rect">
            <a:avLst/>
          </a:prstGeom>
        </p:spPr>
        <p:txBody>
          <a:bodyPr wrap="square">
            <a:spAutoFit/>
          </a:bodyPr>
          <a:lstStyle/>
          <a:p>
            <a:pPr marR="942340" algn="just">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Concluding remarks (con.) </a:t>
            </a:r>
          </a:p>
        </p:txBody>
      </p:sp>
      <p:sp>
        <p:nvSpPr>
          <p:cNvPr id="4" name="Rectangle 3">
            <a:extLst>
              <a:ext uri="{FF2B5EF4-FFF2-40B4-BE49-F238E27FC236}">
                <a16:creationId xmlns:a16="http://schemas.microsoft.com/office/drawing/2014/main" id="{F5FAC378-C166-46C5-A794-A7BC1AF04953}"/>
              </a:ext>
            </a:extLst>
          </p:cNvPr>
          <p:cNvSpPr/>
          <p:nvPr/>
        </p:nvSpPr>
        <p:spPr>
          <a:xfrm>
            <a:off x="951471" y="1218747"/>
            <a:ext cx="10703716" cy="4420506"/>
          </a:xfrm>
          <a:prstGeom prst="rect">
            <a:avLst/>
          </a:prstGeom>
        </p:spPr>
        <p:txBody>
          <a:bodyPr wrap="square">
            <a:spAutoFit/>
          </a:bodyPr>
          <a:lstStyle/>
          <a:p>
            <a:pPr marL="342900" lvl="0" indent="-342900">
              <a:lnSpc>
                <a:spcPct val="200000"/>
              </a:lnSpc>
              <a:spcAft>
                <a:spcPts val="0"/>
              </a:spcAft>
              <a:buFont typeface="Arial" panose="020B0604020202020204" pitchFamily="34" charset="0"/>
              <a:buChar char="•"/>
              <a:tabLst>
                <a:tab pos="5379720" algn="l"/>
              </a:tabLst>
            </a:pPr>
            <a:r>
              <a:rPr lang="en-GB"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Piagetian criticisms of computational modeling:</a:t>
            </a:r>
            <a:endParaRPr lang="en-GB" sz="2400" dirty="0">
              <a:latin typeface="Times New Roman" panose="02020603050405020304" pitchFamily="18" charset="0"/>
              <a:ea typeface="PMingLiU" panose="02020500000000000000" pitchFamily="18" charset="-120"/>
            </a:endParaRPr>
          </a:p>
          <a:p>
            <a:pPr marL="800100" lvl="1" indent="-342900">
              <a:lnSpc>
                <a:spcPct val="200000"/>
              </a:lnSpc>
              <a:spcAft>
                <a:spcPts val="0"/>
              </a:spcAft>
              <a:buFont typeface="Courier New" panose="02070309020205020404" pitchFamily="49" charset="0"/>
              <a:buChar char="o"/>
              <a:tabLst>
                <a:tab pos="5379720" algn="l"/>
              </a:tabLst>
            </a:pPr>
            <a:r>
              <a:rPr lang="en-GB"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Bayesian inference is only one learning rule of many. What’s so special about it? (Bickhard, 2016)</a:t>
            </a:r>
            <a:endParaRPr lang="en-GB" sz="2400" dirty="0">
              <a:latin typeface="Times New Roman" panose="02020603050405020304" pitchFamily="18" charset="0"/>
              <a:ea typeface="PMingLiU" panose="02020500000000000000" pitchFamily="18" charset="-120"/>
            </a:endParaRPr>
          </a:p>
          <a:p>
            <a:pPr marL="800100" lvl="1" indent="-342900">
              <a:lnSpc>
                <a:spcPct val="200000"/>
              </a:lnSpc>
              <a:spcAft>
                <a:spcPts val="0"/>
              </a:spcAft>
              <a:buFont typeface="Courier New" panose="02070309020205020404" pitchFamily="49" charset="0"/>
              <a:buChar char="o"/>
              <a:tabLst>
                <a:tab pos="5379720" algn="l"/>
              </a:tabLst>
            </a:pPr>
            <a:r>
              <a:rPr lang="en-GB"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“…implication is logically necessary, and so is not the same thing as stochastic likelihood….” (Smith, 2011) </a:t>
            </a:r>
          </a:p>
          <a:p>
            <a:pPr marL="342900" indent="-342900">
              <a:lnSpc>
                <a:spcPct val="200000"/>
              </a:lnSpc>
              <a:buFont typeface="Arial" panose="020B0604020202020204" pitchFamily="34" charset="0"/>
              <a:buChar char="•"/>
              <a:tabLst>
                <a:tab pos="5379720" algn="l"/>
              </a:tabLst>
            </a:pPr>
            <a:r>
              <a:rPr lang="en-GB" sz="24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Is it possible to model the emergence of necessary knowledge? </a:t>
            </a:r>
            <a:endParaRPr lang="en-GB" sz="2400" dirty="0">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676233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EC4B028-8617-4C33-93B8-C254B9D97B22}"/>
              </a:ext>
            </a:extLst>
          </p:cNvPr>
          <p:cNvSpPr/>
          <p:nvPr/>
        </p:nvSpPr>
        <p:spPr>
          <a:xfrm>
            <a:off x="1950692" y="0"/>
            <a:ext cx="9911795" cy="942053"/>
          </a:xfrm>
          <a:prstGeom prst="rect">
            <a:avLst/>
          </a:prstGeom>
        </p:spPr>
        <p:txBody>
          <a:bodyPr wrap="square">
            <a:spAutoFit/>
          </a:bodyPr>
          <a:lstStyle/>
          <a:p>
            <a:pPr marR="942340" algn="just">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References </a:t>
            </a:r>
          </a:p>
        </p:txBody>
      </p:sp>
      <p:sp>
        <p:nvSpPr>
          <p:cNvPr id="4" name="Rectangle 3">
            <a:extLst>
              <a:ext uri="{FF2B5EF4-FFF2-40B4-BE49-F238E27FC236}">
                <a16:creationId xmlns:a16="http://schemas.microsoft.com/office/drawing/2014/main" id="{F5FAC378-C166-46C5-A794-A7BC1AF04953}"/>
              </a:ext>
            </a:extLst>
          </p:cNvPr>
          <p:cNvSpPr/>
          <p:nvPr/>
        </p:nvSpPr>
        <p:spPr>
          <a:xfrm>
            <a:off x="739835" y="930318"/>
            <a:ext cx="10712329" cy="5434180"/>
          </a:xfrm>
          <a:prstGeom prst="rect">
            <a:avLst/>
          </a:prstGeom>
        </p:spPr>
        <p:txBody>
          <a:bodyPr wrap="square">
            <a:spAutoFit/>
          </a:bodyPr>
          <a:lstStyle/>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Bickhard, M. H. (2016). Probabilities over What?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Human Development</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59(1), 34-36.</a:t>
            </a:r>
            <a:endParaRPr lang="en-GB" sz="1600" dirty="0">
              <a:latin typeface="Times New Roman" panose="02020603050405020304" pitchFamily="18" charset="0"/>
              <a:ea typeface="PMingLiU" panose="02020500000000000000" pitchFamily="18" charset="-120"/>
            </a:endParaRPr>
          </a:p>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Cangelosi, A., Schlesinger, M., &amp; Smith, L. B. (2015).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Developmental robotics: From babies to robots</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MIT Press.</a:t>
            </a:r>
            <a:endParaRPr lang="en-GB" sz="1600" dirty="0">
              <a:latin typeface="Times New Roman" panose="02020603050405020304" pitchFamily="18" charset="0"/>
              <a:ea typeface="PMingLiU" panose="02020500000000000000" pitchFamily="18" charset="-120"/>
            </a:endParaRPr>
          </a:p>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Di Paolo, E., Buhrmann, T., &amp; Barandiaran, X. (2017).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Sensorimotor life: An enactive proposal</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Oxford University Press.</a:t>
            </a:r>
            <a:endParaRPr lang="en-GB" sz="1600" dirty="0">
              <a:latin typeface="Times New Roman" panose="02020603050405020304" pitchFamily="18" charset="0"/>
              <a:ea typeface="PMingLiU" panose="02020500000000000000" pitchFamily="18" charset="-120"/>
            </a:endParaRPr>
          </a:p>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Lee, M. D., &amp; Sarnecka, B. W. (2011). Number-knower levels in young children: Insights from Bayesian modeling.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Cognition</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120(3), 391-402.</a:t>
            </a:r>
            <a:endParaRPr lang="en-GB" sz="1600" dirty="0">
              <a:latin typeface="Times New Roman" panose="02020603050405020304" pitchFamily="18" charset="0"/>
              <a:ea typeface="PMingLiU" panose="02020500000000000000" pitchFamily="18" charset="-120"/>
            </a:endParaRPr>
          </a:p>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Mareschal, D., &amp; Shultz, T. R. (1999). Development of children’s seriation: A connectionist approach.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Connection Science</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11(2), 149–186. </a:t>
            </a:r>
          </a:p>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Mareschal, D. (2010). Computational perspectives on cognitive development.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Wiley Interdisciplinary Reviews: Cognitive Science</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1(5), 696-708.</a:t>
            </a:r>
          </a:p>
          <a:p>
            <a:pPr marL="342900" lvl="0" indent="-342900">
              <a:lnSpc>
                <a:spcPct val="200000"/>
              </a:lnSpc>
              <a:spcAft>
                <a:spcPts val="0"/>
              </a:spcAft>
              <a:buFont typeface="Symbol" panose="05050102010706020507" pitchFamily="18" charset="2"/>
              <a:buChar char=""/>
              <a:tabLst>
                <a:tab pos="5379720" algn="l"/>
              </a:tabLst>
            </a:pPr>
            <a:endParaRPr lang="en-GB" sz="1600" dirty="0">
              <a:latin typeface="Times New Roman" panose="02020603050405020304" pitchFamily="18" charset="0"/>
              <a:ea typeface="PMingLiU" panose="02020500000000000000" pitchFamily="18" charset="-120"/>
            </a:endParaRPr>
          </a:p>
        </p:txBody>
      </p:sp>
      <p:sp>
        <p:nvSpPr>
          <p:cNvPr id="6" name="TextBox 5">
            <a:extLst>
              <a:ext uri="{FF2B5EF4-FFF2-40B4-BE49-F238E27FC236}">
                <a16:creationId xmlns:a16="http://schemas.microsoft.com/office/drawing/2014/main" id="{5984A189-D9FD-489D-B7DD-F2EC640A80C0}"/>
              </a:ext>
            </a:extLst>
          </p:cNvPr>
          <p:cNvSpPr txBox="1"/>
          <p:nvPr/>
        </p:nvSpPr>
        <p:spPr>
          <a:xfrm>
            <a:off x="8476735" y="6352762"/>
            <a:ext cx="3684756" cy="379401"/>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spTree>
    <p:extLst>
      <p:ext uri="{BB962C8B-B14F-4D97-AF65-F5344CB8AC3E}">
        <p14:creationId xmlns:p14="http://schemas.microsoft.com/office/powerpoint/2010/main" val="856314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5FAC378-C166-46C5-A794-A7BC1AF04953}"/>
              </a:ext>
            </a:extLst>
          </p:cNvPr>
          <p:cNvSpPr/>
          <p:nvPr/>
        </p:nvSpPr>
        <p:spPr>
          <a:xfrm>
            <a:off x="811229" y="471026"/>
            <a:ext cx="10455485" cy="5926622"/>
          </a:xfrm>
          <a:prstGeom prst="rect">
            <a:avLst/>
          </a:prstGeom>
        </p:spPr>
        <p:txBody>
          <a:bodyPr wrap="square">
            <a:spAutoFit/>
          </a:bodyPr>
          <a:lstStyle/>
          <a:p>
            <a:pPr marL="342900" lvl="0" indent="-342900">
              <a:lnSpc>
                <a:spcPct val="200000"/>
              </a:lnSpc>
              <a:spcAft>
                <a:spcPts val="0"/>
              </a:spcAft>
              <a:buFont typeface="Symbol" panose="05050102010706020507" pitchFamily="18" charset="2"/>
              <a:buChar char=""/>
              <a:tabLst>
                <a:tab pos="5379720" algn="l"/>
              </a:tabLst>
            </a:pPr>
            <a:endParaRPr lang="en-GB" sz="1600" dirty="0">
              <a:latin typeface="Times New Roman" panose="02020603050405020304" pitchFamily="18" charset="0"/>
              <a:ea typeface="PMingLiU" panose="02020500000000000000" pitchFamily="18" charset="-120"/>
            </a:endParaRPr>
          </a:p>
          <a:p>
            <a:pPr marL="342900" indent="-342900">
              <a:lnSpc>
                <a:spcPct val="200000"/>
              </a:lnSpc>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Minsky, M. (1988).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Society of mind</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Simon and Schuster.</a:t>
            </a:r>
            <a:endParaRPr lang="en-GB" sz="1600" dirty="0">
              <a:latin typeface="Times New Roman" panose="02020603050405020304" pitchFamily="18" charset="0"/>
              <a:ea typeface="PMingLiU" panose="02020500000000000000" pitchFamily="18" charset="-120"/>
            </a:endParaRPr>
          </a:p>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Pollack, J. B. (2014). Mindless intelligence: Reflections on the future of AI. In P. A. Vargas, E. A. Di Paolo, I. Harvey, I., &amp; P. Husbands (Eds.),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The horizons of evolutionary robotics</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Cambridge: MIT Press.</a:t>
            </a:r>
            <a:endParaRPr lang="en-GB" sz="1600" dirty="0">
              <a:latin typeface="Times New Roman" panose="02020603050405020304" pitchFamily="18" charset="0"/>
              <a:ea typeface="PMingLiU" panose="02020500000000000000" pitchFamily="18" charset="-120"/>
            </a:endParaRPr>
          </a:p>
          <a:p>
            <a:pPr marL="342900" lvl="0" indent="-342900">
              <a:lnSpc>
                <a:spcPct val="200000"/>
              </a:lnSpc>
              <a:spcAft>
                <a:spcPts val="0"/>
              </a:spcAft>
              <a:buFont typeface="Symbol" panose="05050102010706020507" pitchFamily="18" charset="2"/>
              <a:buChar char=""/>
              <a:tabLst>
                <a:tab pos="5379720" algn="l"/>
              </a:tabLst>
            </a:pPr>
            <a:r>
              <a:rPr lang="en-US"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Schlesinger, M., &amp; McMurray, B. (2012). The past, present, and future of computational models of cognitive development. </a:t>
            </a:r>
            <a:r>
              <a:rPr lang="en-US"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Cognitive Development</a:t>
            </a:r>
            <a:r>
              <a:rPr lang="en-US"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27(4), 326-348. </a:t>
            </a:r>
          </a:p>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Schöner, G., &amp; Spencer, J. (2015).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Dynamic thinking: A primer on dynamic field theory</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Oxford University Press.</a:t>
            </a:r>
          </a:p>
          <a:p>
            <a:pPr marL="342900" lvl="0" indent="-342900">
              <a:lnSpc>
                <a:spcPct val="200000"/>
              </a:lnSpc>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Simon, T. &amp; Halford, G.S. (Eds) (1995)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Developing Cognitive Competence: New Approaches to Process Modelling</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Hillsdale, N.J.: Erlbaum</a:t>
            </a:r>
          </a:p>
          <a:p>
            <a:pPr marL="342900" lvl="0" indent="-342900">
              <a:lnSpc>
                <a:spcPct val="200000"/>
              </a:lnSpc>
              <a:buFont typeface="Symbol" panose="05050102010706020507" pitchFamily="18" charset="2"/>
              <a:buChar char=""/>
              <a:tabLst>
                <a:tab pos="5379720" algn="l"/>
              </a:tabLst>
            </a:pPr>
            <a:endParaRPr lang="en-GB" sz="1600" dirty="0">
              <a:solidFill>
                <a:prstClr val="black"/>
              </a:solidFill>
              <a:latin typeface="Times New Roman" panose="02020603050405020304" pitchFamily="18" charset="0"/>
              <a:ea typeface="PMingLiU" panose="02020500000000000000" pitchFamily="18" charset="-120"/>
            </a:endParaRPr>
          </a:p>
          <a:p>
            <a:pPr marL="342900" lvl="0" indent="-342900">
              <a:lnSpc>
                <a:spcPct val="200000"/>
              </a:lnSpc>
              <a:spcAft>
                <a:spcPts val="0"/>
              </a:spcAft>
              <a:buFont typeface="Symbol" panose="05050102010706020507" pitchFamily="18" charset="2"/>
              <a:buChar char=""/>
              <a:tabLst>
                <a:tab pos="5379720" algn="l"/>
              </a:tabLst>
            </a:pPr>
            <a:endParaRPr lang="en-GB" sz="1600" dirty="0">
              <a:latin typeface="Times New Roman" panose="02020603050405020304" pitchFamily="18" charset="0"/>
              <a:ea typeface="PMingLiU" panose="02020500000000000000" pitchFamily="18" charset="-120"/>
            </a:endParaRPr>
          </a:p>
        </p:txBody>
      </p:sp>
      <p:sp>
        <p:nvSpPr>
          <p:cNvPr id="6" name="TextBox 5">
            <a:extLst>
              <a:ext uri="{FF2B5EF4-FFF2-40B4-BE49-F238E27FC236}">
                <a16:creationId xmlns:a16="http://schemas.microsoft.com/office/drawing/2014/main" id="{08A91E5C-F9B0-42F5-A94D-341835751313}"/>
              </a:ext>
            </a:extLst>
          </p:cNvPr>
          <p:cNvSpPr txBox="1"/>
          <p:nvPr/>
        </p:nvSpPr>
        <p:spPr>
          <a:xfrm>
            <a:off x="8476735" y="6352762"/>
            <a:ext cx="3684756" cy="379401"/>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sp>
        <p:nvSpPr>
          <p:cNvPr id="7" name="Rectangle 6">
            <a:extLst>
              <a:ext uri="{FF2B5EF4-FFF2-40B4-BE49-F238E27FC236}">
                <a16:creationId xmlns:a16="http://schemas.microsoft.com/office/drawing/2014/main" id="{702DD605-9750-4243-BF41-7F7D7DD61B53}"/>
              </a:ext>
            </a:extLst>
          </p:cNvPr>
          <p:cNvSpPr/>
          <p:nvPr/>
        </p:nvSpPr>
        <p:spPr>
          <a:xfrm>
            <a:off x="1950692" y="0"/>
            <a:ext cx="9911795" cy="942053"/>
          </a:xfrm>
          <a:prstGeom prst="rect">
            <a:avLst/>
          </a:prstGeom>
        </p:spPr>
        <p:txBody>
          <a:bodyPr wrap="square">
            <a:spAutoFit/>
          </a:bodyPr>
          <a:lstStyle/>
          <a:p>
            <a:pPr marR="942340" algn="just">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References (con.)</a:t>
            </a:r>
          </a:p>
        </p:txBody>
      </p:sp>
    </p:spTree>
    <p:extLst>
      <p:ext uri="{BB962C8B-B14F-4D97-AF65-F5344CB8AC3E}">
        <p14:creationId xmlns:p14="http://schemas.microsoft.com/office/powerpoint/2010/main" val="645632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5FAC378-C166-46C5-A794-A7BC1AF04953}"/>
              </a:ext>
            </a:extLst>
          </p:cNvPr>
          <p:cNvSpPr/>
          <p:nvPr/>
        </p:nvSpPr>
        <p:spPr>
          <a:xfrm>
            <a:off x="790586" y="323542"/>
            <a:ext cx="10306027" cy="5440015"/>
          </a:xfrm>
          <a:prstGeom prst="rect">
            <a:avLst/>
          </a:prstGeom>
        </p:spPr>
        <p:txBody>
          <a:bodyPr wrap="square">
            <a:spAutoFit/>
          </a:bodyPr>
          <a:lstStyle/>
          <a:p>
            <a:pPr marL="342900" lvl="0" indent="-342900">
              <a:lnSpc>
                <a:spcPct val="200000"/>
              </a:lnSpc>
              <a:spcAft>
                <a:spcPts val="0"/>
              </a:spcAft>
              <a:buFont typeface="Symbol" panose="05050102010706020507" pitchFamily="18" charset="2"/>
              <a:buChar char=""/>
              <a:tabLst>
                <a:tab pos="5379720" algn="l"/>
              </a:tabLst>
            </a:pPr>
            <a:endParaRPr lang="en-GB" sz="1600" dirty="0">
              <a:latin typeface="Times New Roman" panose="02020603050405020304" pitchFamily="18" charset="0"/>
              <a:ea typeface="PMingLiU" panose="02020500000000000000" pitchFamily="18" charset="-120"/>
            </a:endParaRPr>
          </a:p>
          <a:p>
            <a:pPr marL="342900" indent="-342900">
              <a:lnSpc>
                <a:spcPct val="200000"/>
              </a:lnSpc>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Sirois, S., Spratling, M., Thomas, M. S., Westermann, G., Mareschal, D., &amp; Johnson, M. H. (2008). Précis of Neuroconstructivism: How the brain constructs cognition.</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Behavioral and Brain Sciences</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31(3), 321-331.</a:t>
            </a:r>
            <a:endParaRPr lang="en-GB" sz="1600" dirty="0">
              <a:solidFill>
                <a:prstClr val="black"/>
              </a:solidFill>
              <a:latin typeface="Times New Roman" panose="02020603050405020304" pitchFamily="18" charset="0"/>
              <a:ea typeface="PMingLiU" panose="02020500000000000000" pitchFamily="18" charset="-120"/>
            </a:endParaRPr>
          </a:p>
          <a:p>
            <a:pPr marL="342900" indent="-342900">
              <a:lnSpc>
                <a:spcPct val="200000"/>
              </a:lnSpc>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Smith, L. (2011) in Goswami, U. C.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The Wiley-Blackwell handbook of childhood cognitive development</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a:t>
            </a:r>
            <a:endParaRPr lang="en-GB" sz="1600" dirty="0">
              <a:latin typeface="Times New Roman" panose="02020603050405020304" pitchFamily="18" charset="0"/>
              <a:ea typeface="PMingLiU" panose="02020500000000000000" pitchFamily="18" charset="-120"/>
            </a:endParaRPr>
          </a:p>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Stenning, K., &amp; Van Lambalgen, M. (2012).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Human reasoning and cognitive science</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MIT Press.</a:t>
            </a:r>
            <a:endParaRPr lang="en-GB" sz="1600" dirty="0">
              <a:latin typeface="Times New Roman" panose="02020603050405020304" pitchFamily="18" charset="0"/>
              <a:ea typeface="PMingLiU" panose="02020500000000000000" pitchFamily="18" charset="-120"/>
            </a:endParaRPr>
          </a:p>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van Geert, P. (1994),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Dynamic systems of development: change between complexity and chaos</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Harvester Wheatsheaf.</a:t>
            </a:r>
          </a:p>
          <a:p>
            <a:pPr marL="342900" lvl="0" indent="-342900">
              <a:lnSpc>
                <a:spcPct val="200000"/>
              </a:lnSpc>
              <a:spcAft>
                <a:spcPts val="0"/>
              </a:spcAft>
              <a:buFont typeface="Symbol" panose="05050102010706020507" pitchFamily="18" charset="2"/>
              <a:buChar char=""/>
              <a:tabLst>
                <a:tab pos="5379720" algn="l"/>
              </a:tabLst>
            </a:pPr>
            <a:r>
              <a:rPr lang="en-US"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van Geert, P. (2014). Dynamic modeling for development and education: from concepts to numbers. </a:t>
            </a:r>
            <a:r>
              <a:rPr lang="en-US"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Mind, Brain, and Education</a:t>
            </a:r>
            <a:r>
              <a:rPr lang="en-US"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8(2), 57-73.</a:t>
            </a:r>
            <a:endParaRPr lang="en-GB" sz="1600" dirty="0">
              <a:latin typeface="Times New Roman" panose="02020603050405020304" pitchFamily="18" charset="0"/>
              <a:ea typeface="PMingLiU" panose="02020500000000000000" pitchFamily="18" charset="-120"/>
            </a:endParaRPr>
          </a:p>
          <a:p>
            <a:pPr marL="342900" lvl="0" indent="-342900">
              <a:lnSpc>
                <a:spcPct val="200000"/>
              </a:lnSpc>
              <a:spcAft>
                <a:spcPts val="0"/>
              </a:spcAft>
              <a:buFont typeface="Symbol" panose="05050102010706020507" pitchFamily="18" charset="2"/>
              <a:buChar char=""/>
              <a:tabLst>
                <a:tab pos="5379720" algn="l"/>
              </a:tabLst>
            </a:pP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Young, R. M. (1978), Strategies and the structure of cognitive skill, </a:t>
            </a:r>
            <a:r>
              <a:rPr lang="en-GB" sz="1600" i="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Strategies of Information Processing</a:t>
            </a:r>
            <a:r>
              <a:rPr lang="en-GB" sz="1600"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Underwood, G. (Ed.), Academic Press, London.</a:t>
            </a:r>
            <a:endParaRPr lang="en-GB" sz="1600" dirty="0">
              <a:latin typeface="Times New Roman" panose="02020603050405020304" pitchFamily="18" charset="0"/>
              <a:ea typeface="PMingLiU" panose="02020500000000000000" pitchFamily="18" charset="-120"/>
            </a:endParaRPr>
          </a:p>
        </p:txBody>
      </p:sp>
      <p:sp>
        <p:nvSpPr>
          <p:cNvPr id="6" name="TextBox 5">
            <a:extLst>
              <a:ext uri="{FF2B5EF4-FFF2-40B4-BE49-F238E27FC236}">
                <a16:creationId xmlns:a16="http://schemas.microsoft.com/office/drawing/2014/main" id="{0FF8FA50-AA85-4483-ABD0-0E8BF5504AF5}"/>
              </a:ext>
            </a:extLst>
          </p:cNvPr>
          <p:cNvSpPr txBox="1"/>
          <p:nvPr/>
        </p:nvSpPr>
        <p:spPr>
          <a:xfrm>
            <a:off x="8476735" y="6352762"/>
            <a:ext cx="3684756" cy="379401"/>
          </a:xfrm>
          <a:prstGeom prst="rect">
            <a:avLst/>
          </a:prstGeom>
          <a:noFill/>
        </p:spPr>
        <p:txBody>
          <a:bodyPr wrap="square" rtlCol="0">
            <a:spAutoFit/>
          </a:bodyPr>
          <a:lstStyle/>
          <a:p>
            <a:r>
              <a:rPr lang="en-US" dirty="0">
                <a:latin typeface="Futura Std Book" panose="020B0502020204020303" pitchFamily="34" charset="0"/>
                <a:hlinkClick r:id="rId3"/>
              </a:rPr>
              <a:t>monographmatters.srcd.org</a:t>
            </a:r>
            <a:endParaRPr lang="en-US" dirty="0">
              <a:latin typeface="Futura Std Book" panose="020B0502020204020303" pitchFamily="34" charset="0"/>
            </a:endParaRPr>
          </a:p>
        </p:txBody>
      </p:sp>
      <p:sp>
        <p:nvSpPr>
          <p:cNvPr id="7" name="Rectangle 6">
            <a:extLst>
              <a:ext uri="{FF2B5EF4-FFF2-40B4-BE49-F238E27FC236}">
                <a16:creationId xmlns:a16="http://schemas.microsoft.com/office/drawing/2014/main" id="{A6193A7D-429B-4481-9C19-EC5C46AE8D5F}"/>
              </a:ext>
            </a:extLst>
          </p:cNvPr>
          <p:cNvSpPr/>
          <p:nvPr/>
        </p:nvSpPr>
        <p:spPr>
          <a:xfrm>
            <a:off x="1950692" y="0"/>
            <a:ext cx="9911795" cy="942053"/>
          </a:xfrm>
          <a:prstGeom prst="rect">
            <a:avLst/>
          </a:prstGeom>
        </p:spPr>
        <p:txBody>
          <a:bodyPr wrap="square">
            <a:spAutoFit/>
          </a:bodyPr>
          <a:lstStyle/>
          <a:p>
            <a:pPr marR="942340" algn="just">
              <a:lnSpc>
                <a:spcPct val="200000"/>
              </a:lnSpc>
              <a:spcAft>
                <a:spcPts val="800"/>
              </a:spcAft>
            </a:pPr>
            <a:r>
              <a:rPr lang="en-US" sz="3200" b="1" dirty="0">
                <a:solidFill>
                  <a:srgbClr val="000000"/>
                </a:solidFill>
                <a:latin typeface="Futura Std Book" panose="020B0502020204020303" pitchFamily="34" charset="0"/>
                <a:ea typeface="PMingLiU" panose="02020500000000000000" pitchFamily="18" charset="-120"/>
                <a:cs typeface="Calibri" panose="020F0502020204030204" pitchFamily="34" charset="0"/>
              </a:rPr>
              <a:t>                     References (con.)</a:t>
            </a:r>
          </a:p>
        </p:txBody>
      </p:sp>
    </p:spTree>
    <p:extLst>
      <p:ext uri="{BB962C8B-B14F-4D97-AF65-F5344CB8AC3E}">
        <p14:creationId xmlns:p14="http://schemas.microsoft.com/office/powerpoint/2010/main" val="6045058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2400</Words>
  <Application>Microsoft Office PowerPoint</Application>
  <PresentationFormat>Widescreen</PresentationFormat>
  <Paragraphs>214</Paragraphs>
  <Slides>16</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Calibri</vt:lpstr>
      <vt:lpstr>Calibri Light</vt:lpstr>
      <vt:lpstr>Cambria Math</vt:lpstr>
      <vt:lpstr>Courier New</vt:lpstr>
      <vt:lpstr>Futura Std Book</vt:lpstr>
      <vt:lpstr>Symbol</vt:lpstr>
      <vt:lpstr>Times New Roman</vt:lpstr>
      <vt:lpstr>Office Theme</vt:lpstr>
      <vt:lpstr>Computational Models  in Developmental Psychology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2019-11-05T13:24:50Z</dcterms:created>
  <dcterms:modified xsi:type="dcterms:W3CDTF">2019-11-05T18:13:33Z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